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png&amp;ehk=kNTSsDD6cqdz2GvzJNxgxQ&amp;r=0&amp;pid=OfficeInsert" ContentType="image/p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3"/>
    <p:sldMasterId id="2147484475" r:id="rId4"/>
    <p:sldMasterId id="2147484495" r:id="rId5"/>
  </p:sldMasterIdLst>
  <p:notesMasterIdLst>
    <p:notesMasterId r:id="rId123"/>
  </p:notesMasterIdLst>
  <p:handoutMasterIdLst>
    <p:handoutMasterId r:id="rId124"/>
  </p:handoutMasterIdLst>
  <p:sldIdLst>
    <p:sldId id="1519" r:id="rId6"/>
    <p:sldId id="1554" r:id="rId7"/>
    <p:sldId id="1552" r:id="rId8"/>
    <p:sldId id="392" r:id="rId9"/>
    <p:sldId id="1604" r:id="rId10"/>
    <p:sldId id="1551" r:id="rId11"/>
    <p:sldId id="1524" r:id="rId12"/>
    <p:sldId id="1555" r:id="rId13"/>
    <p:sldId id="1634" r:id="rId14"/>
    <p:sldId id="1558" r:id="rId15"/>
    <p:sldId id="1556" r:id="rId16"/>
    <p:sldId id="1557" r:id="rId17"/>
    <p:sldId id="1559" r:id="rId18"/>
    <p:sldId id="1560" r:id="rId19"/>
    <p:sldId id="1561" r:id="rId20"/>
    <p:sldId id="1636" r:id="rId21"/>
    <p:sldId id="1637" r:id="rId22"/>
    <p:sldId id="1638" r:id="rId23"/>
    <p:sldId id="1807" r:id="rId24"/>
    <p:sldId id="1808" r:id="rId25"/>
    <p:sldId id="1639" r:id="rId26"/>
    <p:sldId id="1562" r:id="rId27"/>
    <p:sldId id="1571" r:id="rId28"/>
    <p:sldId id="1798" r:id="rId29"/>
    <p:sldId id="1574" r:id="rId30"/>
    <p:sldId id="1575" r:id="rId31"/>
    <p:sldId id="1576" r:id="rId32"/>
    <p:sldId id="1577" r:id="rId33"/>
    <p:sldId id="1578" r:id="rId34"/>
    <p:sldId id="1579" r:id="rId35"/>
    <p:sldId id="1563" r:id="rId36"/>
    <p:sldId id="1580" r:id="rId37"/>
    <p:sldId id="1583" r:id="rId38"/>
    <p:sldId id="1581" r:id="rId39"/>
    <p:sldId id="1582" r:id="rId40"/>
    <p:sldId id="1586" r:id="rId41"/>
    <p:sldId id="1585" r:id="rId42"/>
    <p:sldId id="1587" r:id="rId43"/>
    <p:sldId id="1588" r:id="rId44"/>
    <p:sldId id="1596" r:id="rId45"/>
    <p:sldId id="1787" r:id="rId46"/>
    <p:sldId id="1598" r:id="rId47"/>
    <p:sldId id="1597" r:id="rId48"/>
    <p:sldId id="1564" r:id="rId49"/>
    <p:sldId id="1589" r:id="rId50"/>
    <p:sldId id="1590" r:id="rId51"/>
    <p:sldId id="1591" r:id="rId52"/>
    <p:sldId id="1592" r:id="rId53"/>
    <p:sldId id="1631" r:id="rId54"/>
    <p:sldId id="1769" r:id="rId55"/>
    <p:sldId id="1593" r:id="rId56"/>
    <p:sldId id="1594" r:id="rId57"/>
    <p:sldId id="1799" r:id="rId58"/>
    <p:sldId id="1566" r:id="rId59"/>
    <p:sldId id="1602" r:id="rId60"/>
    <p:sldId id="1770" r:id="rId61"/>
    <p:sldId id="1771" r:id="rId62"/>
    <p:sldId id="1772" r:id="rId63"/>
    <p:sldId id="1773" r:id="rId64"/>
    <p:sldId id="1774" r:id="rId65"/>
    <p:sldId id="1775" r:id="rId66"/>
    <p:sldId id="1803" r:id="rId67"/>
    <p:sldId id="1804" r:id="rId68"/>
    <p:sldId id="1802" r:id="rId69"/>
    <p:sldId id="1806" r:id="rId70"/>
    <p:sldId id="1565" r:id="rId71"/>
    <p:sldId id="1605" r:id="rId72"/>
    <p:sldId id="1606" r:id="rId73"/>
    <p:sldId id="1609" r:id="rId74"/>
    <p:sldId id="1776" r:id="rId75"/>
    <p:sldId id="1779" r:id="rId76"/>
    <p:sldId id="1780" r:id="rId77"/>
    <p:sldId id="1777" r:id="rId78"/>
    <p:sldId id="1595" r:id="rId79"/>
    <p:sldId id="1789" r:id="rId80"/>
    <p:sldId id="1790" r:id="rId81"/>
    <p:sldId id="1791" r:id="rId82"/>
    <p:sldId id="1792" r:id="rId83"/>
    <p:sldId id="1768" r:id="rId84"/>
    <p:sldId id="1794" r:id="rId85"/>
    <p:sldId id="1795" r:id="rId86"/>
    <p:sldId id="1710" r:id="rId87"/>
    <p:sldId id="1611" r:id="rId88"/>
    <p:sldId id="1786" r:id="rId89"/>
    <p:sldId id="1796" r:id="rId90"/>
    <p:sldId id="1797" r:id="rId91"/>
    <p:sldId id="1781" r:id="rId92"/>
    <p:sldId id="352" r:id="rId93"/>
    <p:sldId id="1567" r:id="rId94"/>
    <p:sldId id="1615" r:id="rId95"/>
    <p:sldId id="1622" r:id="rId96"/>
    <p:sldId id="1614" r:id="rId97"/>
    <p:sldId id="1793" r:id="rId98"/>
    <p:sldId id="1617" r:id="rId99"/>
    <p:sldId id="1618" r:id="rId100"/>
    <p:sldId id="1570" r:id="rId101"/>
    <p:sldId id="1625" r:id="rId102"/>
    <p:sldId id="1626" r:id="rId103"/>
    <p:sldId id="1627" r:id="rId104"/>
    <p:sldId id="1628" r:id="rId105"/>
    <p:sldId id="1782" r:id="rId106"/>
    <p:sldId id="1783" r:id="rId107"/>
    <p:sldId id="1801" r:id="rId108"/>
    <p:sldId id="1784" r:id="rId109"/>
    <p:sldId id="1568" r:id="rId110"/>
    <p:sldId id="1619" r:id="rId111"/>
    <p:sldId id="1620" r:id="rId112"/>
    <p:sldId id="1569" r:id="rId113"/>
    <p:sldId id="1621" r:id="rId114"/>
    <p:sldId id="1800" r:id="rId115"/>
    <p:sldId id="1623" r:id="rId116"/>
    <p:sldId id="1624" r:id="rId117"/>
    <p:sldId id="1629" r:id="rId118"/>
    <p:sldId id="1630" r:id="rId119"/>
    <p:sldId id="1805" r:id="rId120"/>
    <p:sldId id="1785" r:id="rId121"/>
    <p:sldId id="1532" r:id="rId1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519"/>
            <p14:sldId id="1554"/>
            <p14:sldId id="1552"/>
            <p14:sldId id="392"/>
            <p14:sldId id="1604"/>
            <p14:sldId id="1551"/>
            <p14:sldId id="1524"/>
            <p14:sldId id="1555"/>
            <p14:sldId id="1634"/>
            <p14:sldId id="1558"/>
            <p14:sldId id="1556"/>
            <p14:sldId id="1557"/>
            <p14:sldId id="1559"/>
            <p14:sldId id="1560"/>
            <p14:sldId id="1561"/>
            <p14:sldId id="1636"/>
            <p14:sldId id="1637"/>
            <p14:sldId id="1638"/>
            <p14:sldId id="1807"/>
            <p14:sldId id="1808"/>
            <p14:sldId id="1639"/>
            <p14:sldId id="1562"/>
            <p14:sldId id="1571"/>
            <p14:sldId id="1798"/>
            <p14:sldId id="1574"/>
            <p14:sldId id="1575"/>
            <p14:sldId id="1576"/>
            <p14:sldId id="1577"/>
            <p14:sldId id="1578"/>
            <p14:sldId id="1579"/>
            <p14:sldId id="1563"/>
            <p14:sldId id="1580"/>
            <p14:sldId id="1583"/>
            <p14:sldId id="1581"/>
            <p14:sldId id="1582"/>
            <p14:sldId id="1586"/>
            <p14:sldId id="1585"/>
            <p14:sldId id="1587"/>
            <p14:sldId id="1588"/>
            <p14:sldId id="1596"/>
            <p14:sldId id="1787"/>
            <p14:sldId id="1598"/>
            <p14:sldId id="1597"/>
            <p14:sldId id="1564"/>
            <p14:sldId id="1589"/>
            <p14:sldId id="1590"/>
            <p14:sldId id="1591"/>
            <p14:sldId id="1592"/>
            <p14:sldId id="1631"/>
            <p14:sldId id="1769"/>
            <p14:sldId id="1593"/>
            <p14:sldId id="1594"/>
            <p14:sldId id="1799"/>
            <p14:sldId id="1566"/>
            <p14:sldId id="1602"/>
            <p14:sldId id="1770"/>
            <p14:sldId id="1771"/>
            <p14:sldId id="1772"/>
            <p14:sldId id="1773"/>
            <p14:sldId id="1774"/>
            <p14:sldId id="1775"/>
            <p14:sldId id="1803"/>
            <p14:sldId id="1804"/>
            <p14:sldId id="1802"/>
            <p14:sldId id="1806"/>
            <p14:sldId id="1565"/>
            <p14:sldId id="1605"/>
            <p14:sldId id="1606"/>
            <p14:sldId id="1609"/>
            <p14:sldId id="1776"/>
            <p14:sldId id="1779"/>
            <p14:sldId id="1780"/>
            <p14:sldId id="1777"/>
            <p14:sldId id="1595"/>
            <p14:sldId id="1789"/>
            <p14:sldId id="1790"/>
            <p14:sldId id="1791"/>
            <p14:sldId id="1792"/>
            <p14:sldId id="1768"/>
            <p14:sldId id="1794"/>
            <p14:sldId id="1795"/>
            <p14:sldId id="1710"/>
            <p14:sldId id="1611"/>
            <p14:sldId id="1786"/>
            <p14:sldId id="1796"/>
            <p14:sldId id="1797"/>
            <p14:sldId id="1781"/>
            <p14:sldId id="352"/>
            <p14:sldId id="1567"/>
            <p14:sldId id="1615"/>
            <p14:sldId id="1622"/>
            <p14:sldId id="1614"/>
            <p14:sldId id="1793"/>
            <p14:sldId id="1617"/>
            <p14:sldId id="1618"/>
            <p14:sldId id="1570"/>
            <p14:sldId id="1625"/>
            <p14:sldId id="1626"/>
            <p14:sldId id="1627"/>
            <p14:sldId id="1628"/>
            <p14:sldId id="1782"/>
            <p14:sldId id="1783"/>
            <p14:sldId id="1801"/>
            <p14:sldId id="1784"/>
            <p14:sldId id="1568"/>
            <p14:sldId id="1619"/>
            <p14:sldId id="1620"/>
            <p14:sldId id="1569"/>
            <p14:sldId id="1621"/>
            <p14:sldId id="1800"/>
            <p14:sldId id="1623"/>
            <p14:sldId id="1624"/>
            <p14:sldId id="1629"/>
            <p14:sldId id="1630"/>
            <p14:sldId id="1805"/>
            <p14:sldId id="178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BAD80A"/>
    <a:srgbClr val="002050"/>
    <a:srgbClr val="5C2D91"/>
    <a:srgbClr val="FFB900"/>
    <a:srgbClr val="D83B01"/>
    <a:srgbClr val="107C10"/>
    <a:srgbClr val="00A633"/>
    <a:srgbClr val="7373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987AFE-766C-4E2F-8E6D-4FEFFB97883B}" v="2397" dt="2018-09-09T04:50:03.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67"/>
    <p:restoredTop sz="94733"/>
  </p:normalViewPr>
  <p:slideViewPr>
    <p:cSldViewPr snapToGrid="0" snapToObjects="1">
      <p:cViewPr varScale="1">
        <p:scale>
          <a:sx n="67" d="100"/>
          <a:sy n="67" d="100"/>
        </p:scale>
        <p:origin x="1062" y="7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Master" Target="slideMasters/slideMaster3.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3846C-9492-4AEB-8C44-72A8A6A1C44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ltLang="zh-CN"/>
        </a:p>
      </dgm:t>
    </dgm:pt>
    <dgm:pt modelId="{6374E0FD-4A54-4063-998F-C7BAAC32BC0D}">
      <dgm:prSet phldrT="[Text]"/>
      <dgm:spPr/>
      <dgm:t>
        <a:bodyPr/>
        <a:lstStyle/>
        <a:p>
          <a:r>
            <a:rPr lang="zh-CN" altLang="en-US"/>
            <a:t>托管磁盘</a:t>
          </a:r>
          <a:endParaRPr lang="en-US" altLang="zh-CN"/>
        </a:p>
      </dgm:t>
    </dgm:pt>
    <dgm:pt modelId="{AC5F8F73-EEF9-483A-A089-169C7BB57CEA}" type="parTrans" cxnId="{AE3DA13D-FB3E-485A-B156-6249F9427885}">
      <dgm:prSet/>
      <dgm:spPr/>
      <dgm:t>
        <a:bodyPr/>
        <a:lstStyle/>
        <a:p>
          <a:endParaRPr lang="en-US" altLang="zh-CN"/>
        </a:p>
      </dgm:t>
    </dgm:pt>
    <dgm:pt modelId="{15A4F2D7-D886-476E-BCF9-B971A03AEAC4}" type="sibTrans" cxnId="{AE3DA13D-FB3E-485A-B156-6249F9427885}">
      <dgm:prSet/>
      <dgm:spPr/>
      <dgm:t>
        <a:bodyPr/>
        <a:lstStyle/>
        <a:p>
          <a:endParaRPr lang="en-US" altLang="zh-CN"/>
        </a:p>
      </dgm:t>
    </dgm:pt>
    <dgm:pt modelId="{5ECEC85F-9811-48A9-8687-4A37C392EF50}">
      <dgm:prSet phldrT="[Text]"/>
      <dgm:spPr>
        <a:solidFill>
          <a:srgbClr val="D83B01"/>
        </a:solidFill>
      </dgm:spPr>
      <dgm:t>
        <a:bodyPr wrap="none" lIns="182880" tIns="146304" rIns="182880" bIns="146304" rtlCol="0"/>
        <a:lstStyle/>
        <a:p>
          <a:r>
            <a:rPr lang="zh-CN" altLang="en-US"/>
            <a:t>标准托管磁盘</a:t>
          </a:r>
          <a:r>
            <a:rPr lang="en-US" altLang="zh-CN"/>
            <a:t>HDD</a:t>
          </a:r>
        </a:p>
      </dgm:t>
    </dgm:pt>
    <dgm:pt modelId="{62C0B8E0-8850-4948-8B6F-D40A465C63A9}" type="parTrans" cxnId="{02CD52F0-DF66-4390-B4FD-908362C7347F}">
      <dgm:prSet/>
      <dgm:spPr/>
      <dgm:t>
        <a:bodyPr/>
        <a:lstStyle/>
        <a:p>
          <a:endParaRPr lang="en-US" altLang="zh-CN"/>
        </a:p>
      </dgm:t>
    </dgm:pt>
    <dgm:pt modelId="{1883B2E0-FDEF-47C3-B92C-2A9E94C3A94F}" type="sibTrans" cxnId="{02CD52F0-DF66-4390-B4FD-908362C7347F}">
      <dgm:prSet/>
      <dgm:spPr/>
      <dgm:t>
        <a:bodyPr/>
        <a:lstStyle/>
        <a:p>
          <a:endParaRPr lang="en-US" altLang="zh-CN"/>
        </a:p>
      </dgm:t>
    </dgm:pt>
    <dgm:pt modelId="{A1A73AF2-D756-4495-B694-E479F014079F}">
      <dgm:prSet phldrT="[Text]" custT="1"/>
      <dgm:spPr>
        <a:solidFill>
          <a:srgbClr val="D83B01"/>
        </a:solidFill>
        <a:ln w="10795" cap="flat" cmpd="sng" algn="ctr">
          <a:solidFill>
            <a:srgbClr val="FFFFFF">
              <a:hueOff val="0"/>
              <a:satOff val="0"/>
              <a:lumOff val="0"/>
              <a:alphaOff val="0"/>
            </a:srgbClr>
          </a:solidFill>
          <a:prstDash val="solid"/>
        </a:ln>
        <a:effectLst/>
      </dgm:spPr>
      <dgm:t>
        <a:bodyPr spcFirstLastPara="0" vert="horz" wrap="square" lIns="182880" tIns="146304" rIns="182880" bIns="146304" numCol="1" spcCol="1270" rtlCol="0" anchor="ctr" anchorCtr="0"/>
        <a:lstStyle/>
        <a:p>
          <a:pPr marL="0" lvl="0" indent="0" algn="ctr" defTabSz="755650">
            <a:lnSpc>
              <a:spcPct val="90000"/>
            </a:lnSpc>
            <a:spcBef>
              <a:spcPct val="0"/>
            </a:spcBef>
            <a:spcAft>
              <a:spcPct val="35000"/>
            </a:spcAft>
            <a:buNone/>
          </a:pPr>
          <a:r>
            <a:rPr lang="zh-CN" altLang="en-US" sz="1700" kern="1200">
              <a:solidFill>
                <a:srgbClr val="FFFFFF"/>
              </a:solidFill>
              <a:latin typeface="Segoe UI Semilight"/>
              <a:ea typeface="+mn-ea"/>
              <a:cs typeface="+mn-cs"/>
            </a:rPr>
            <a:t>高级托管磁盘</a:t>
          </a:r>
          <a:r>
            <a:rPr lang="en-US" altLang="zh-CN" sz="1700" kern="1200">
              <a:solidFill>
                <a:srgbClr val="FFFFFF"/>
              </a:solidFill>
              <a:latin typeface="Segoe UI Semilight"/>
              <a:ea typeface="+mn-ea"/>
              <a:cs typeface="+mn-cs"/>
            </a:rPr>
            <a:t>SSD</a:t>
          </a:r>
        </a:p>
      </dgm:t>
    </dgm:pt>
    <dgm:pt modelId="{83DA12C9-FA4C-488F-9B46-423A71779CD3}" type="parTrans" cxnId="{F940132C-BD0D-420E-AF07-DFBFB7E0B827}">
      <dgm:prSet/>
      <dgm:spPr/>
      <dgm:t>
        <a:bodyPr/>
        <a:lstStyle/>
        <a:p>
          <a:endParaRPr lang="en-US" altLang="zh-CN"/>
        </a:p>
      </dgm:t>
    </dgm:pt>
    <dgm:pt modelId="{2D4648DF-EA87-486F-AB3D-1644F1C23B28}" type="sibTrans" cxnId="{F940132C-BD0D-420E-AF07-DFBFB7E0B827}">
      <dgm:prSet/>
      <dgm:spPr/>
      <dgm:t>
        <a:bodyPr/>
        <a:lstStyle/>
        <a:p>
          <a:endParaRPr lang="en-US" altLang="zh-CN"/>
        </a:p>
      </dgm:t>
    </dgm:pt>
    <dgm:pt modelId="{8A32C652-81F9-454E-AACE-20091423190E}" type="pres">
      <dgm:prSet presAssocID="{2BC3846C-9492-4AEB-8C44-72A8A6A1C44B}" presName="hierChild1" presStyleCnt="0">
        <dgm:presLayoutVars>
          <dgm:orgChart val="1"/>
          <dgm:chPref val="1"/>
          <dgm:dir/>
          <dgm:animOne val="branch"/>
          <dgm:animLvl val="lvl"/>
          <dgm:resizeHandles/>
        </dgm:presLayoutVars>
      </dgm:prSet>
      <dgm:spPr/>
      <dgm:t>
        <a:bodyPr/>
        <a:lstStyle/>
        <a:p>
          <a:endParaRPr lang="zh-CN" altLang="en-US"/>
        </a:p>
      </dgm:t>
    </dgm:pt>
    <dgm:pt modelId="{33AF1896-E078-410D-8AB1-B6F3D8D64903}" type="pres">
      <dgm:prSet presAssocID="{6374E0FD-4A54-4063-998F-C7BAAC32BC0D}" presName="hierRoot1" presStyleCnt="0">
        <dgm:presLayoutVars>
          <dgm:hierBranch val="init"/>
        </dgm:presLayoutVars>
      </dgm:prSet>
      <dgm:spPr/>
    </dgm:pt>
    <dgm:pt modelId="{A31AA2D0-57A4-4687-98BB-73A01221134B}" type="pres">
      <dgm:prSet presAssocID="{6374E0FD-4A54-4063-998F-C7BAAC32BC0D}" presName="rootComposite1" presStyleCnt="0"/>
      <dgm:spPr/>
    </dgm:pt>
    <dgm:pt modelId="{FA76D470-36E0-4AA5-83D3-5BB415EDB078}" type="pres">
      <dgm:prSet presAssocID="{6374E0FD-4A54-4063-998F-C7BAAC32BC0D}" presName="rootText1" presStyleLbl="node0" presStyleIdx="0" presStyleCnt="1">
        <dgm:presLayoutVars>
          <dgm:chPref val="3"/>
        </dgm:presLayoutVars>
      </dgm:prSet>
      <dgm:spPr/>
      <dgm:t>
        <a:bodyPr/>
        <a:lstStyle/>
        <a:p>
          <a:endParaRPr lang="zh-CN" altLang="en-US"/>
        </a:p>
      </dgm:t>
    </dgm:pt>
    <dgm:pt modelId="{5AC933EE-D88B-490C-869F-1C90AE83E114}" type="pres">
      <dgm:prSet presAssocID="{6374E0FD-4A54-4063-998F-C7BAAC32BC0D}" presName="rootConnector1" presStyleLbl="node1" presStyleIdx="0" presStyleCnt="0"/>
      <dgm:spPr/>
      <dgm:t>
        <a:bodyPr/>
        <a:lstStyle/>
        <a:p>
          <a:endParaRPr lang="zh-CN" altLang="en-US"/>
        </a:p>
      </dgm:t>
    </dgm:pt>
    <dgm:pt modelId="{B82F4666-83FA-437D-A894-819476DC55D9}" type="pres">
      <dgm:prSet presAssocID="{6374E0FD-4A54-4063-998F-C7BAAC32BC0D}" presName="hierChild2" presStyleCnt="0"/>
      <dgm:spPr/>
    </dgm:pt>
    <dgm:pt modelId="{22FE9739-4F4B-4EEE-AC48-C6DF89DFE1E9}" type="pres">
      <dgm:prSet presAssocID="{62C0B8E0-8850-4948-8B6F-D40A465C63A9}" presName="Name37" presStyleLbl="parChTrans1D2" presStyleIdx="0" presStyleCnt="2"/>
      <dgm:spPr/>
      <dgm:t>
        <a:bodyPr/>
        <a:lstStyle/>
        <a:p>
          <a:endParaRPr lang="zh-CN" altLang="en-US"/>
        </a:p>
      </dgm:t>
    </dgm:pt>
    <dgm:pt modelId="{BB486153-719E-4482-9836-205A601F1530}" type="pres">
      <dgm:prSet presAssocID="{5ECEC85F-9811-48A9-8687-4A37C392EF50}" presName="hierRoot2" presStyleCnt="0">
        <dgm:presLayoutVars>
          <dgm:hierBranch val="init"/>
        </dgm:presLayoutVars>
      </dgm:prSet>
      <dgm:spPr/>
    </dgm:pt>
    <dgm:pt modelId="{CF681D44-7812-4BD8-A65A-51B1343D3136}" type="pres">
      <dgm:prSet presAssocID="{5ECEC85F-9811-48A9-8687-4A37C392EF50}" presName="rootComposite" presStyleCnt="0"/>
      <dgm:spPr/>
    </dgm:pt>
    <dgm:pt modelId="{966C9693-F623-4E24-A771-B27C6C4FA240}" type="pres">
      <dgm:prSet presAssocID="{5ECEC85F-9811-48A9-8687-4A37C392EF50}" presName="rootText" presStyleLbl="node2" presStyleIdx="0" presStyleCnt="2">
        <dgm:presLayoutVars>
          <dgm:chPref val="3"/>
        </dgm:presLayoutVars>
      </dgm:prSet>
      <dgm:spPr>
        <a:xfrm>
          <a:off x="962" y="1396908"/>
          <a:ext cx="1805957" cy="902978"/>
        </a:xfrm>
        <a:prstGeom prst="rect">
          <a:avLst/>
        </a:prstGeom>
      </dgm:spPr>
      <dgm:t>
        <a:bodyPr/>
        <a:lstStyle/>
        <a:p>
          <a:endParaRPr lang="zh-CN" altLang="en-US"/>
        </a:p>
      </dgm:t>
    </dgm:pt>
    <dgm:pt modelId="{2DE576CC-AC98-4B04-A14C-51D51327B650}" type="pres">
      <dgm:prSet presAssocID="{5ECEC85F-9811-48A9-8687-4A37C392EF50}" presName="rootConnector" presStyleLbl="node2" presStyleIdx="0" presStyleCnt="2"/>
      <dgm:spPr/>
      <dgm:t>
        <a:bodyPr/>
        <a:lstStyle/>
        <a:p>
          <a:endParaRPr lang="zh-CN" altLang="en-US"/>
        </a:p>
      </dgm:t>
    </dgm:pt>
    <dgm:pt modelId="{0F6D211E-0968-4C93-BD81-8AF44CA1F452}" type="pres">
      <dgm:prSet presAssocID="{5ECEC85F-9811-48A9-8687-4A37C392EF50}" presName="hierChild4" presStyleCnt="0"/>
      <dgm:spPr/>
    </dgm:pt>
    <dgm:pt modelId="{0D65CEA7-6017-4667-A03E-14162235FC58}" type="pres">
      <dgm:prSet presAssocID="{5ECEC85F-9811-48A9-8687-4A37C392EF50}" presName="hierChild5" presStyleCnt="0"/>
      <dgm:spPr/>
    </dgm:pt>
    <dgm:pt modelId="{51B73975-72F4-405B-82CF-47B45D041F4D}" type="pres">
      <dgm:prSet presAssocID="{83DA12C9-FA4C-488F-9B46-423A71779CD3}" presName="Name37" presStyleLbl="parChTrans1D2" presStyleIdx="1" presStyleCnt="2"/>
      <dgm:spPr/>
      <dgm:t>
        <a:bodyPr/>
        <a:lstStyle/>
        <a:p>
          <a:endParaRPr lang="zh-CN" altLang="en-US"/>
        </a:p>
      </dgm:t>
    </dgm:pt>
    <dgm:pt modelId="{A8819401-2419-4AD8-A52A-E7D8AD58E810}" type="pres">
      <dgm:prSet presAssocID="{A1A73AF2-D756-4495-B694-E479F014079F}" presName="hierRoot2" presStyleCnt="0">
        <dgm:presLayoutVars>
          <dgm:hierBranch val="init"/>
        </dgm:presLayoutVars>
      </dgm:prSet>
      <dgm:spPr/>
    </dgm:pt>
    <dgm:pt modelId="{603B2F1C-702E-413A-A840-E71D61B1ABAD}" type="pres">
      <dgm:prSet presAssocID="{A1A73AF2-D756-4495-B694-E479F014079F}" presName="rootComposite" presStyleCnt="0"/>
      <dgm:spPr/>
    </dgm:pt>
    <dgm:pt modelId="{8AD093BB-8302-46F7-BED9-DE3388B00BF1}" type="pres">
      <dgm:prSet presAssocID="{A1A73AF2-D756-4495-B694-E479F014079F}" presName="rootText" presStyleLbl="node2" presStyleIdx="1" presStyleCnt="2">
        <dgm:presLayoutVars>
          <dgm:chPref val="3"/>
        </dgm:presLayoutVars>
      </dgm:prSet>
      <dgm:spPr>
        <a:xfrm>
          <a:off x="2186171" y="1396908"/>
          <a:ext cx="1805957" cy="902978"/>
        </a:xfrm>
        <a:prstGeom prst="rect">
          <a:avLst/>
        </a:prstGeom>
      </dgm:spPr>
      <dgm:t>
        <a:bodyPr/>
        <a:lstStyle/>
        <a:p>
          <a:endParaRPr lang="zh-CN" altLang="en-US"/>
        </a:p>
      </dgm:t>
    </dgm:pt>
    <dgm:pt modelId="{1F16F004-7389-4ECD-9ED2-3AC5B5420D87}" type="pres">
      <dgm:prSet presAssocID="{A1A73AF2-D756-4495-B694-E479F014079F}" presName="rootConnector" presStyleLbl="node2" presStyleIdx="1" presStyleCnt="2"/>
      <dgm:spPr/>
      <dgm:t>
        <a:bodyPr/>
        <a:lstStyle/>
        <a:p>
          <a:endParaRPr lang="zh-CN" altLang="en-US"/>
        </a:p>
      </dgm:t>
    </dgm:pt>
    <dgm:pt modelId="{02AF13E1-67D9-458E-B5CD-DFF58102C1E8}" type="pres">
      <dgm:prSet presAssocID="{A1A73AF2-D756-4495-B694-E479F014079F}" presName="hierChild4" presStyleCnt="0"/>
      <dgm:spPr/>
    </dgm:pt>
    <dgm:pt modelId="{A7881F6E-D3E0-4397-9E6E-87719590B59E}" type="pres">
      <dgm:prSet presAssocID="{A1A73AF2-D756-4495-B694-E479F014079F}" presName="hierChild5" presStyleCnt="0"/>
      <dgm:spPr/>
    </dgm:pt>
    <dgm:pt modelId="{E5ADE8D5-8B3B-4ED6-A6E2-58E38E84570F}" type="pres">
      <dgm:prSet presAssocID="{6374E0FD-4A54-4063-998F-C7BAAC32BC0D}" presName="hierChild3" presStyleCnt="0"/>
      <dgm:spPr/>
    </dgm:pt>
  </dgm:ptLst>
  <dgm:cxnLst>
    <dgm:cxn modelId="{0E2247A1-23A6-4B51-AF05-2B613E8532D4}" type="presOf" srcId="{62C0B8E0-8850-4948-8B6F-D40A465C63A9}" destId="{22FE9739-4F4B-4EEE-AC48-C6DF89DFE1E9}" srcOrd="0" destOrd="0" presId="urn:microsoft.com/office/officeart/2005/8/layout/orgChart1"/>
    <dgm:cxn modelId="{037B0C9F-A7A0-4300-8343-A9C25C68E729}" type="presOf" srcId="{A1A73AF2-D756-4495-B694-E479F014079F}" destId="{1F16F004-7389-4ECD-9ED2-3AC5B5420D87}" srcOrd="1" destOrd="0" presId="urn:microsoft.com/office/officeart/2005/8/layout/orgChart1"/>
    <dgm:cxn modelId="{0FB04069-0117-4167-BA40-A096764E5942}" type="presOf" srcId="{83DA12C9-FA4C-488F-9B46-423A71779CD3}" destId="{51B73975-72F4-405B-82CF-47B45D041F4D}" srcOrd="0" destOrd="0" presId="urn:microsoft.com/office/officeart/2005/8/layout/orgChart1"/>
    <dgm:cxn modelId="{403A6439-7865-4B88-BF6F-32E2F2EE7FFD}" type="presOf" srcId="{5ECEC85F-9811-48A9-8687-4A37C392EF50}" destId="{966C9693-F623-4E24-A771-B27C6C4FA240}" srcOrd="0" destOrd="0" presId="urn:microsoft.com/office/officeart/2005/8/layout/orgChart1"/>
    <dgm:cxn modelId="{775E59CA-6AC6-4F2E-A2B7-AEC737AAB3DB}" type="presOf" srcId="{2BC3846C-9492-4AEB-8C44-72A8A6A1C44B}" destId="{8A32C652-81F9-454E-AACE-20091423190E}" srcOrd="0" destOrd="0" presId="urn:microsoft.com/office/officeart/2005/8/layout/orgChart1"/>
    <dgm:cxn modelId="{AE3DA13D-FB3E-485A-B156-6249F9427885}" srcId="{2BC3846C-9492-4AEB-8C44-72A8A6A1C44B}" destId="{6374E0FD-4A54-4063-998F-C7BAAC32BC0D}" srcOrd="0" destOrd="0" parTransId="{AC5F8F73-EEF9-483A-A089-169C7BB57CEA}" sibTransId="{15A4F2D7-D886-476E-BCF9-B971A03AEAC4}"/>
    <dgm:cxn modelId="{6CB4A335-5ED9-401B-BB25-EE2A48DCF0F9}" type="presOf" srcId="{5ECEC85F-9811-48A9-8687-4A37C392EF50}" destId="{2DE576CC-AC98-4B04-A14C-51D51327B650}" srcOrd="1" destOrd="0" presId="urn:microsoft.com/office/officeart/2005/8/layout/orgChart1"/>
    <dgm:cxn modelId="{0C7A85BD-D68E-40D2-BB15-540333F9BC18}" type="presOf" srcId="{6374E0FD-4A54-4063-998F-C7BAAC32BC0D}" destId="{5AC933EE-D88B-490C-869F-1C90AE83E114}" srcOrd="1" destOrd="0" presId="urn:microsoft.com/office/officeart/2005/8/layout/orgChart1"/>
    <dgm:cxn modelId="{02CD52F0-DF66-4390-B4FD-908362C7347F}" srcId="{6374E0FD-4A54-4063-998F-C7BAAC32BC0D}" destId="{5ECEC85F-9811-48A9-8687-4A37C392EF50}" srcOrd="0" destOrd="0" parTransId="{62C0B8E0-8850-4948-8B6F-D40A465C63A9}" sibTransId="{1883B2E0-FDEF-47C3-B92C-2A9E94C3A94F}"/>
    <dgm:cxn modelId="{75EE7C81-E8DA-408A-B592-9789C9109464}" type="presOf" srcId="{A1A73AF2-D756-4495-B694-E479F014079F}" destId="{8AD093BB-8302-46F7-BED9-DE3388B00BF1}" srcOrd="0" destOrd="0" presId="urn:microsoft.com/office/officeart/2005/8/layout/orgChart1"/>
    <dgm:cxn modelId="{F940132C-BD0D-420E-AF07-DFBFB7E0B827}" srcId="{6374E0FD-4A54-4063-998F-C7BAAC32BC0D}" destId="{A1A73AF2-D756-4495-B694-E479F014079F}" srcOrd="1" destOrd="0" parTransId="{83DA12C9-FA4C-488F-9B46-423A71779CD3}" sibTransId="{2D4648DF-EA87-486F-AB3D-1644F1C23B28}"/>
    <dgm:cxn modelId="{EAAFE015-B22F-494D-AD3E-914BADABAF9D}" type="presOf" srcId="{6374E0FD-4A54-4063-998F-C7BAAC32BC0D}" destId="{FA76D470-36E0-4AA5-83D3-5BB415EDB078}" srcOrd="0" destOrd="0" presId="urn:microsoft.com/office/officeart/2005/8/layout/orgChart1"/>
    <dgm:cxn modelId="{C10379ED-5F5E-460E-8CD4-A1CE15952981}" type="presParOf" srcId="{8A32C652-81F9-454E-AACE-20091423190E}" destId="{33AF1896-E078-410D-8AB1-B6F3D8D64903}" srcOrd="0" destOrd="0" presId="urn:microsoft.com/office/officeart/2005/8/layout/orgChart1"/>
    <dgm:cxn modelId="{756D89D5-EF69-46BA-A33A-F8F82847E123}" type="presParOf" srcId="{33AF1896-E078-410D-8AB1-B6F3D8D64903}" destId="{A31AA2D0-57A4-4687-98BB-73A01221134B}" srcOrd="0" destOrd="0" presId="urn:microsoft.com/office/officeart/2005/8/layout/orgChart1"/>
    <dgm:cxn modelId="{57DEFC68-0557-4E42-9328-9FE9381FBE6C}" type="presParOf" srcId="{A31AA2D0-57A4-4687-98BB-73A01221134B}" destId="{FA76D470-36E0-4AA5-83D3-5BB415EDB078}" srcOrd="0" destOrd="0" presId="urn:microsoft.com/office/officeart/2005/8/layout/orgChart1"/>
    <dgm:cxn modelId="{80CD4275-2619-4452-9A54-5C63E3D40DFD}" type="presParOf" srcId="{A31AA2D0-57A4-4687-98BB-73A01221134B}" destId="{5AC933EE-D88B-490C-869F-1C90AE83E114}" srcOrd="1" destOrd="0" presId="urn:microsoft.com/office/officeart/2005/8/layout/orgChart1"/>
    <dgm:cxn modelId="{790168A2-215A-4006-BC50-882D77AAED92}" type="presParOf" srcId="{33AF1896-E078-410D-8AB1-B6F3D8D64903}" destId="{B82F4666-83FA-437D-A894-819476DC55D9}" srcOrd="1" destOrd="0" presId="urn:microsoft.com/office/officeart/2005/8/layout/orgChart1"/>
    <dgm:cxn modelId="{8DF409AE-9834-4A7E-9234-17717BD5AFD3}" type="presParOf" srcId="{B82F4666-83FA-437D-A894-819476DC55D9}" destId="{22FE9739-4F4B-4EEE-AC48-C6DF89DFE1E9}" srcOrd="0" destOrd="0" presId="urn:microsoft.com/office/officeart/2005/8/layout/orgChart1"/>
    <dgm:cxn modelId="{37D18A91-6F2C-4274-A012-C1752C3FC674}" type="presParOf" srcId="{B82F4666-83FA-437D-A894-819476DC55D9}" destId="{BB486153-719E-4482-9836-205A601F1530}" srcOrd="1" destOrd="0" presId="urn:microsoft.com/office/officeart/2005/8/layout/orgChart1"/>
    <dgm:cxn modelId="{A1EA59AC-F4B1-4462-90B6-5F9BFEFB41F8}" type="presParOf" srcId="{BB486153-719E-4482-9836-205A601F1530}" destId="{CF681D44-7812-4BD8-A65A-51B1343D3136}" srcOrd="0" destOrd="0" presId="urn:microsoft.com/office/officeart/2005/8/layout/orgChart1"/>
    <dgm:cxn modelId="{D9A261A3-4958-4735-A5C0-7408387627AB}" type="presParOf" srcId="{CF681D44-7812-4BD8-A65A-51B1343D3136}" destId="{966C9693-F623-4E24-A771-B27C6C4FA240}" srcOrd="0" destOrd="0" presId="urn:microsoft.com/office/officeart/2005/8/layout/orgChart1"/>
    <dgm:cxn modelId="{A04CFE38-1AF2-4E2D-8C38-1395CC7A0EF5}" type="presParOf" srcId="{CF681D44-7812-4BD8-A65A-51B1343D3136}" destId="{2DE576CC-AC98-4B04-A14C-51D51327B650}" srcOrd="1" destOrd="0" presId="urn:microsoft.com/office/officeart/2005/8/layout/orgChart1"/>
    <dgm:cxn modelId="{00C050AE-62D6-4977-9B2B-C29A7E90FACB}" type="presParOf" srcId="{BB486153-719E-4482-9836-205A601F1530}" destId="{0F6D211E-0968-4C93-BD81-8AF44CA1F452}" srcOrd="1" destOrd="0" presId="urn:microsoft.com/office/officeart/2005/8/layout/orgChart1"/>
    <dgm:cxn modelId="{CD1B347D-BF44-4522-B5AD-910780D32167}" type="presParOf" srcId="{BB486153-719E-4482-9836-205A601F1530}" destId="{0D65CEA7-6017-4667-A03E-14162235FC58}" srcOrd="2" destOrd="0" presId="urn:microsoft.com/office/officeart/2005/8/layout/orgChart1"/>
    <dgm:cxn modelId="{9805D2D9-973D-403B-B389-247EB891C89C}" type="presParOf" srcId="{B82F4666-83FA-437D-A894-819476DC55D9}" destId="{51B73975-72F4-405B-82CF-47B45D041F4D}" srcOrd="2" destOrd="0" presId="urn:microsoft.com/office/officeart/2005/8/layout/orgChart1"/>
    <dgm:cxn modelId="{B96B7000-5143-43A8-A6B9-2682321B13E0}" type="presParOf" srcId="{B82F4666-83FA-437D-A894-819476DC55D9}" destId="{A8819401-2419-4AD8-A52A-E7D8AD58E810}" srcOrd="3" destOrd="0" presId="urn:microsoft.com/office/officeart/2005/8/layout/orgChart1"/>
    <dgm:cxn modelId="{75B7F4D6-B01E-4797-A3F7-5AC61FB14AE3}" type="presParOf" srcId="{A8819401-2419-4AD8-A52A-E7D8AD58E810}" destId="{603B2F1C-702E-413A-A840-E71D61B1ABAD}" srcOrd="0" destOrd="0" presId="urn:microsoft.com/office/officeart/2005/8/layout/orgChart1"/>
    <dgm:cxn modelId="{659238CA-E012-46B8-8C91-B60F479CF204}" type="presParOf" srcId="{603B2F1C-702E-413A-A840-E71D61B1ABAD}" destId="{8AD093BB-8302-46F7-BED9-DE3388B00BF1}" srcOrd="0" destOrd="0" presId="urn:microsoft.com/office/officeart/2005/8/layout/orgChart1"/>
    <dgm:cxn modelId="{D3B8C4B2-93C8-4D20-A029-C79C19F7352A}" type="presParOf" srcId="{603B2F1C-702E-413A-A840-E71D61B1ABAD}" destId="{1F16F004-7389-4ECD-9ED2-3AC5B5420D87}" srcOrd="1" destOrd="0" presId="urn:microsoft.com/office/officeart/2005/8/layout/orgChart1"/>
    <dgm:cxn modelId="{9CC1AAF2-CA67-4460-B03F-6C4F302A2C7B}" type="presParOf" srcId="{A8819401-2419-4AD8-A52A-E7D8AD58E810}" destId="{02AF13E1-67D9-458E-B5CD-DFF58102C1E8}" srcOrd="1" destOrd="0" presId="urn:microsoft.com/office/officeart/2005/8/layout/orgChart1"/>
    <dgm:cxn modelId="{32509581-DC8D-4232-981E-49A518F6A656}" type="presParOf" srcId="{A8819401-2419-4AD8-A52A-E7D8AD58E810}" destId="{A7881F6E-D3E0-4397-9E6E-87719590B59E}" srcOrd="2" destOrd="0" presId="urn:microsoft.com/office/officeart/2005/8/layout/orgChart1"/>
    <dgm:cxn modelId="{3022A568-8CAF-4DDE-9AF9-B8CD297EC3E1}" type="presParOf" srcId="{33AF1896-E078-410D-8AB1-B6F3D8D64903}" destId="{E5ADE8D5-8B3B-4ED6-A6E2-58E38E84570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C3846C-9492-4AEB-8C44-72A8A6A1C44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ltLang="zh-CN"/>
        </a:p>
      </dgm:t>
    </dgm:pt>
    <dgm:pt modelId="{6374E0FD-4A54-4063-998F-C7BAAC32BC0D}">
      <dgm:prSet phldrT="[Text]"/>
      <dgm:spPr/>
      <dgm:t>
        <a:bodyPr/>
        <a:lstStyle/>
        <a:p>
          <a:r>
            <a:rPr lang="zh-CN" altLang="en-US"/>
            <a:t>托管磁盘</a:t>
          </a:r>
          <a:endParaRPr lang="en-US" altLang="zh-CN"/>
        </a:p>
      </dgm:t>
    </dgm:pt>
    <dgm:pt modelId="{AC5F8F73-EEF9-483A-A089-169C7BB57CEA}" type="parTrans" cxnId="{AE3DA13D-FB3E-485A-B156-6249F9427885}">
      <dgm:prSet/>
      <dgm:spPr/>
      <dgm:t>
        <a:bodyPr/>
        <a:lstStyle/>
        <a:p>
          <a:endParaRPr lang="en-US" altLang="zh-CN"/>
        </a:p>
      </dgm:t>
    </dgm:pt>
    <dgm:pt modelId="{15A4F2D7-D886-476E-BCF9-B971A03AEAC4}" type="sibTrans" cxnId="{AE3DA13D-FB3E-485A-B156-6249F9427885}">
      <dgm:prSet/>
      <dgm:spPr/>
      <dgm:t>
        <a:bodyPr/>
        <a:lstStyle/>
        <a:p>
          <a:endParaRPr lang="en-US" altLang="zh-CN"/>
        </a:p>
      </dgm:t>
    </dgm:pt>
    <dgm:pt modelId="{5ECEC85F-9811-48A9-8687-4A37C392EF50}">
      <dgm:prSet phldrT="[Text]"/>
      <dgm:spPr>
        <a:solidFill>
          <a:srgbClr val="D83B01"/>
        </a:solidFill>
      </dgm:spPr>
      <dgm:t>
        <a:bodyPr wrap="none" lIns="182880" tIns="146304" rIns="182880" bIns="146304" rtlCol="0"/>
        <a:lstStyle/>
        <a:p>
          <a:r>
            <a:rPr lang="zh-CN" altLang="en-US"/>
            <a:t>标准托管磁盘</a:t>
          </a:r>
          <a:r>
            <a:rPr lang="en-US" altLang="zh-CN"/>
            <a:t>HDD</a:t>
          </a:r>
        </a:p>
      </dgm:t>
    </dgm:pt>
    <dgm:pt modelId="{62C0B8E0-8850-4948-8B6F-D40A465C63A9}" type="parTrans" cxnId="{02CD52F0-DF66-4390-B4FD-908362C7347F}">
      <dgm:prSet/>
      <dgm:spPr/>
      <dgm:t>
        <a:bodyPr/>
        <a:lstStyle/>
        <a:p>
          <a:endParaRPr lang="en-US" altLang="zh-CN"/>
        </a:p>
      </dgm:t>
    </dgm:pt>
    <dgm:pt modelId="{1883B2E0-FDEF-47C3-B92C-2A9E94C3A94F}" type="sibTrans" cxnId="{02CD52F0-DF66-4390-B4FD-908362C7347F}">
      <dgm:prSet/>
      <dgm:spPr/>
      <dgm:t>
        <a:bodyPr/>
        <a:lstStyle/>
        <a:p>
          <a:endParaRPr lang="en-US" altLang="zh-CN"/>
        </a:p>
      </dgm:t>
    </dgm:pt>
    <dgm:pt modelId="{A1A73AF2-D756-4495-B694-E479F014079F}">
      <dgm:prSet phldrT="[Text]" custT="1"/>
      <dgm:spPr>
        <a:solidFill>
          <a:srgbClr val="D83B01"/>
        </a:solidFill>
        <a:ln w="10795" cap="flat" cmpd="sng" algn="ctr">
          <a:solidFill>
            <a:srgbClr val="FFFFFF">
              <a:hueOff val="0"/>
              <a:satOff val="0"/>
              <a:lumOff val="0"/>
              <a:alphaOff val="0"/>
            </a:srgbClr>
          </a:solidFill>
          <a:prstDash val="solid"/>
        </a:ln>
        <a:effectLst/>
      </dgm:spPr>
      <dgm:t>
        <a:bodyPr spcFirstLastPara="0" vert="horz" wrap="square" lIns="182880" tIns="146304" rIns="182880" bIns="146304" numCol="1" spcCol="1270" rtlCol="0" anchor="ctr" anchorCtr="0"/>
        <a:lstStyle/>
        <a:p>
          <a:pPr marL="0" lvl="0" indent="0" algn="ctr" defTabSz="755650">
            <a:lnSpc>
              <a:spcPct val="90000"/>
            </a:lnSpc>
            <a:spcBef>
              <a:spcPct val="0"/>
            </a:spcBef>
            <a:spcAft>
              <a:spcPct val="35000"/>
            </a:spcAft>
            <a:buNone/>
          </a:pPr>
          <a:r>
            <a:rPr lang="zh-CN" altLang="en-US" sz="1700" kern="1200">
              <a:solidFill>
                <a:srgbClr val="FFFFFF"/>
              </a:solidFill>
              <a:latin typeface="Segoe UI Semilight"/>
              <a:ea typeface="+mn-ea"/>
              <a:cs typeface="+mn-cs"/>
            </a:rPr>
            <a:t>高级托管磁盘</a:t>
          </a:r>
          <a:r>
            <a:rPr lang="en-US" altLang="zh-CN" sz="1700" kern="1200">
              <a:solidFill>
                <a:srgbClr val="FFFFFF"/>
              </a:solidFill>
              <a:latin typeface="Segoe UI Semilight"/>
              <a:ea typeface="+mn-ea"/>
              <a:cs typeface="+mn-cs"/>
            </a:rPr>
            <a:t>SSD</a:t>
          </a:r>
        </a:p>
      </dgm:t>
    </dgm:pt>
    <dgm:pt modelId="{83DA12C9-FA4C-488F-9B46-423A71779CD3}" type="parTrans" cxnId="{F940132C-BD0D-420E-AF07-DFBFB7E0B827}">
      <dgm:prSet/>
      <dgm:spPr/>
      <dgm:t>
        <a:bodyPr/>
        <a:lstStyle/>
        <a:p>
          <a:endParaRPr lang="en-US" altLang="zh-CN"/>
        </a:p>
      </dgm:t>
    </dgm:pt>
    <dgm:pt modelId="{2D4648DF-EA87-486F-AB3D-1644F1C23B28}" type="sibTrans" cxnId="{F940132C-BD0D-420E-AF07-DFBFB7E0B827}">
      <dgm:prSet/>
      <dgm:spPr/>
      <dgm:t>
        <a:bodyPr/>
        <a:lstStyle/>
        <a:p>
          <a:endParaRPr lang="en-US" altLang="zh-CN"/>
        </a:p>
      </dgm:t>
    </dgm:pt>
    <dgm:pt modelId="{8A32C652-81F9-454E-AACE-20091423190E}" type="pres">
      <dgm:prSet presAssocID="{2BC3846C-9492-4AEB-8C44-72A8A6A1C44B}" presName="hierChild1" presStyleCnt="0">
        <dgm:presLayoutVars>
          <dgm:orgChart val="1"/>
          <dgm:chPref val="1"/>
          <dgm:dir/>
          <dgm:animOne val="branch"/>
          <dgm:animLvl val="lvl"/>
          <dgm:resizeHandles/>
        </dgm:presLayoutVars>
      </dgm:prSet>
      <dgm:spPr/>
      <dgm:t>
        <a:bodyPr/>
        <a:lstStyle/>
        <a:p>
          <a:endParaRPr lang="zh-CN" altLang="en-US"/>
        </a:p>
      </dgm:t>
    </dgm:pt>
    <dgm:pt modelId="{33AF1896-E078-410D-8AB1-B6F3D8D64903}" type="pres">
      <dgm:prSet presAssocID="{6374E0FD-4A54-4063-998F-C7BAAC32BC0D}" presName="hierRoot1" presStyleCnt="0">
        <dgm:presLayoutVars>
          <dgm:hierBranch val="init"/>
        </dgm:presLayoutVars>
      </dgm:prSet>
      <dgm:spPr/>
    </dgm:pt>
    <dgm:pt modelId="{A31AA2D0-57A4-4687-98BB-73A01221134B}" type="pres">
      <dgm:prSet presAssocID="{6374E0FD-4A54-4063-998F-C7BAAC32BC0D}" presName="rootComposite1" presStyleCnt="0"/>
      <dgm:spPr/>
    </dgm:pt>
    <dgm:pt modelId="{FA76D470-36E0-4AA5-83D3-5BB415EDB078}" type="pres">
      <dgm:prSet presAssocID="{6374E0FD-4A54-4063-998F-C7BAAC32BC0D}" presName="rootText1" presStyleLbl="node0" presStyleIdx="0" presStyleCnt="1">
        <dgm:presLayoutVars>
          <dgm:chPref val="3"/>
        </dgm:presLayoutVars>
      </dgm:prSet>
      <dgm:spPr/>
      <dgm:t>
        <a:bodyPr/>
        <a:lstStyle/>
        <a:p>
          <a:endParaRPr lang="zh-CN" altLang="en-US"/>
        </a:p>
      </dgm:t>
    </dgm:pt>
    <dgm:pt modelId="{5AC933EE-D88B-490C-869F-1C90AE83E114}" type="pres">
      <dgm:prSet presAssocID="{6374E0FD-4A54-4063-998F-C7BAAC32BC0D}" presName="rootConnector1" presStyleLbl="node1" presStyleIdx="0" presStyleCnt="0"/>
      <dgm:spPr/>
      <dgm:t>
        <a:bodyPr/>
        <a:lstStyle/>
        <a:p>
          <a:endParaRPr lang="zh-CN" altLang="en-US"/>
        </a:p>
      </dgm:t>
    </dgm:pt>
    <dgm:pt modelId="{B82F4666-83FA-437D-A894-819476DC55D9}" type="pres">
      <dgm:prSet presAssocID="{6374E0FD-4A54-4063-998F-C7BAAC32BC0D}" presName="hierChild2" presStyleCnt="0"/>
      <dgm:spPr/>
    </dgm:pt>
    <dgm:pt modelId="{22FE9739-4F4B-4EEE-AC48-C6DF89DFE1E9}" type="pres">
      <dgm:prSet presAssocID="{62C0B8E0-8850-4948-8B6F-D40A465C63A9}" presName="Name37" presStyleLbl="parChTrans1D2" presStyleIdx="0" presStyleCnt="2"/>
      <dgm:spPr/>
      <dgm:t>
        <a:bodyPr/>
        <a:lstStyle/>
        <a:p>
          <a:endParaRPr lang="zh-CN" altLang="en-US"/>
        </a:p>
      </dgm:t>
    </dgm:pt>
    <dgm:pt modelId="{BB486153-719E-4482-9836-205A601F1530}" type="pres">
      <dgm:prSet presAssocID="{5ECEC85F-9811-48A9-8687-4A37C392EF50}" presName="hierRoot2" presStyleCnt="0">
        <dgm:presLayoutVars>
          <dgm:hierBranch val="init"/>
        </dgm:presLayoutVars>
      </dgm:prSet>
      <dgm:spPr/>
    </dgm:pt>
    <dgm:pt modelId="{CF681D44-7812-4BD8-A65A-51B1343D3136}" type="pres">
      <dgm:prSet presAssocID="{5ECEC85F-9811-48A9-8687-4A37C392EF50}" presName="rootComposite" presStyleCnt="0"/>
      <dgm:spPr/>
    </dgm:pt>
    <dgm:pt modelId="{966C9693-F623-4E24-A771-B27C6C4FA240}" type="pres">
      <dgm:prSet presAssocID="{5ECEC85F-9811-48A9-8687-4A37C392EF50}" presName="rootText" presStyleLbl="node2" presStyleIdx="0" presStyleCnt="2">
        <dgm:presLayoutVars>
          <dgm:chPref val="3"/>
        </dgm:presLayoutVars>
      </dgm:prSet>
      <dgm:spPr>
        <a:xfrm>
          <a:off x="962" y="1396908"/>
          <a:ext cx="1805957" cy="902978"/>
        </a:xfrm>
        <a:prstGeom prst="rect">
          <a:avLst/>
        </a:prstGeom>
      </dgm:spPr>
      <dgm:t>
        <a:bodyPr/>
        <a:lstStyle/>
        <a:p>
          <a:endParaRPr lang="zh-CN" altLang="en-US"/>
        </a:p>
      </dgm:t>
    </dgm:pt>
    <dgm:pt modelId="{2DE576CC-AC98-4B04-A14C-51D51327B650}" type="pres">
      <dgm:prSet presAssocID="{5ECEC85F-9811-48A9-8687-4A37C392EF50}" presName="rootConnector" presStyleLbl="node2" presStyleIdx="0" presStyleCnt="2"/>
      <dgm:spPr/>
      <dgm:t>
        <a:bodyPr/>
        <a:lstStyle/>
        <a:p>
          <a:endParaRPr lang="zh-CN" altLang="en-US"/>
        </a:p>
      </dgm:t>
    </dgm:pt>
    <dgm:pt modelId="{0F6D211E-0968-4C93-BD81-8AF44CA1F452}" type="pres">
      <dgm:prSet presAssocID="{5ECEC85F-9811-48A9-8687-4A37C392EF50}" presName="hierChild4" presStyleCnt="0"/>
      <dgm:spPr/>
    </dgm:pt>
    <dgm:pt modelId="{0D65CEA7-6017-4667-A03E-14162235FC58}" type="pres">
      <dgm:prSet presAssocID="{5ECEC85F-9811-48A9-8687-4A37C392EF50}" presName="hierChild5" presStyleCnt="0"/>
      <dgm:spPr/>
    </dgm:pt>
    <dgm:pt modelId="{51B73975-72F4-405B-82CF-47B45D041F4D}" type="pres">
      <dgm:prSet presAssocID="{83DA12C9-FA4C-488F-9B46-423A71779CD3}" presName="Name37" presStyleLbl="parChTrans1D2" presStyleIdx="1" presStyleCnt="2"/>
      <dgm:spPr/>
      <dgm:t>
        <a:bodyPr/>
        <a:lstStyle/>
        <a:p>
          <a:endParaRPr lang="zh-CN" altLang="en-US"/>
        </a:p>
      </dgm:t>
    </dgm:pt>
    <dgm:pt modelId="{A8819401-2419-4AD8-A52A-E7D8AD58E810}" type="pres">
      <dgm:prSet presAssocID="{A1A73AF2-D756-4495-B694-E479F014079F}" presName="hierRoot2" presStyleCnt="0">
        <dgm:presLayoutVars>
          <dgm:hierBranch val="init"/>
        </dgm:presLayoutVars>
      </dgm:prSet>
      <dgm:spPr/>
    </dgm:pt>
    <dgm:pt modelId="{603B2F1C-702E-413A-A840-E71D61B1ABAD}" type="pres">
      <dgm:prSet presAssocID="{A1A73AF2-D756-4495-B694-E479F014079F}" presName="rootComposite" presStyleCnt="0"/>
      <dgm:spPr/>
    </dgm:pt>
    <dgm:pt modelId="{8AD093BB-8302-46F7-BED9-DE3388B00BF1}" type="pres">
      <dgm:prSet presAssocID="{A1A73AF2-D756-4495-B694-E479F014079F}" presName="rootText" presStyleLbl="node2" presStyleIdx="1" presStyleCnt="2">
        <dgm:presLayoutVars>
          <dgm:chPref val="3"/>
        </dgm:presLayoutVars>
      </dgm:prSet>
      <dgm:spPr>
        <a:xfrm>
          <a:off x="2186171" y="1396908"/>
          <a:ext cx="1805957" cy="902978"/>
        </a:xfrm>
        <a:prstGeom prst="rect">
          <a:avLst/>
        </a:prstGeom>
      </dgm:spPr>
      <dgm:t>
        <a:bodyPr/>
        <a:lstStyle/>
        <a:p>
          <a:endParaRPr lang="zh-CN" altLang="en-US"/>
        </a:p>
      </dgm:t>
    </dgm:pt>
    <dgm:pt modelId="{1F16F004-7389-4ECD-9ED2-3AC5B5420D87}" type="pres">
      <dgm:prSet presAssocID="{A1A73AF2-D756-4495-B694-E479F014079F}" presName="rootConnector" presStyleLbl="node2" presStyleIdx="1" presStyleCnt="2"/>
      <dgm:spPr/>
      <dgm:t>
        <a:bodyPr/>
        <a:lstStyle/>
        <a:p>
          <a:endParaRPr lang="zh-CN" altLang="en-US"/>
        </a:p>
      </dgm:t>
    </dgm:pt>
    <dgm:pt modelId="{02AF13E1-67D9-458E-B5CD-DFF58102C1E8}" type="pres">
      <dgm:prSet presAssocID="{A1A73AF2-D756-4495-B694-E479F014079F}" presName="hierChild4" presStyleCnt="0"/>
      <dgm:spPr/>
    </dgm:pt>
    <dgm:pt modelId="{A7881F6E-D3E0-4397-9E6E-87719590B59E}" type="pres">
      <dgm:prSet presAssocID="{A1A73AF2-D756-4495-B694-E479F014079F}" presName="hierChild5" presStyleCnt="0"/>
      <dgm:spPr/>
    </dgm:pt>
    <dgm:pt modelId="{E5ADE8D5-8B3B-4ED6-A6E2-58E38E84570F}" type="pres">
      <dgm:prSet presAssocID="{6374E0FD-4A54-4063-998F-C7BAAC32BC0D}" presName="hierChild3" presStyleCnt="0"/>
      <dgm:spPr/>
    </dgm:pt>
  </dgm:ptLst>
  <dgm:cxnLst>
    <dgm:cxn modelId="{0E2247A1-23A6-4B51-AF05-2B613E8532D4}" type="presOf" srcId="{62C0B8E0-8850-4948-8B6F-D40A465C63A9}" destId="{22FE9739-4F4B-4EEE-AC48-C6DF89DFE1E9}" srcOrd="0" destOrd="0" presId="urn:microsoft.com/office/officeart/2005/8/layout/orgChart1"/>
    <dgm:cxn modelId="{037B0C9F-A7A0-4300-8343-A9C25C68E729}" type="presOf" srcId="{A1A73AF2-D756-4495-B694-E479F014079F}" destId="{1F16F004-7389-4ECD-9ED2-3AC5B5420D87}" srcOrd="1" destOrd="0" presId="urn:microsoft.com/office/officeart/2005/8/layout/orgChart1"/>
    <dgm:cxn modelId="{0FB04069-0117-4167-BA40-A096764E5942}" type="presOf" srcId="{83DA12C9-FA4C-488F-9B46-423A71779CD3}" destId="{51B73975-72F4-405B-82CF-47B45D041F4D}" srcOrd="0" destOrd="0" presId="urn:microsoft.com/office/officeart/2005/8/layout/orgChart1"/>
    <dgm:cxn modelId="{403A6439-7865-4B88-BF6F-32E2F2EE7FFD}" type="presOf" srcId="{5ECEC85F-9811-48A9-8687-4A37C392EF50}" destId="{966C9693-F623-4E24-A771-B27C6C4FA240}" srcOrd="0" destOrd="0" presId="urn:microsoft.com/office/officeart/2005/8/layout/orgChart1"/>
    <dgm:cxn modelId="{775E59CA-6AC6-4F2E-A2B7-AEC737AAB3DB}" type="presOf" srcId="{2BC3846C-9492-4AEB-8C44-72A8A6A1C44B}" destId="{8A32C652-81F9-454E-AACE-20091423190E}" srcOrd="0" destOrd="0" presId="urn:microsoft.com/office/officeart/2005/8/layout/orgChart1"/>
    <dgm:cxn modelId="{AE3DA13D-FB3E-485A-B156-6249F9427885}" srcId="{2BC3846C-9492-4AEB-8C44-72A8A6A1C44B}" destId="{6374E0FD-4A54-4063-998F-C7BAAC32BC0D}" srcOrd="0" destOrd="0" parTransId="{AC5F8F73-EEF9-483A-A089-169C7BB57CEA}" sibTransId="{15A4F2D7-D886-476E-BCF9-B971A03AEAC4}"/>
    <dgm:cxn modelId="{6CB4A335-5ED9-401B-BB25-EE2A48DCF0F9}" type="presOf" srcId="{5ECEC85F-9811-48A9-8687-4A37C392EF50}" destId="{2DE576CC-AC98-4B04-A14C-51D51327B650}" srcOrd="1" destOrd="0" presId="urn:microsoft.com/office/officeart/2005/8/layout/orgChart1"/>
    <dgm:cxn modelId="{0C7A85BD-D68E-40D2-BB15-540333F9BC18}" type="presOf" srcId="{6374E0FD-4A54-4063-998F-C7BAAC32BC0D}" destId="{5AC933EE-D88B-490C-869F-1C90AE83E114}" srcOrd="1" destOrd="0" presId="urn:microsoft.com/office/officeart/2005/8/layout/orgChart1"/>
    <dgm:cxn modelId="{02CD52F0-DF66-4390-B4FD-908362C7347F}" srcId="{6374E0FD-4A54-4063-998F-C7BAAC32BC0D}" destId="{5ECEC85F-9811-48A9-8687-4A37C392EF50}" srcOrd="0" destOrd="0" parTransId="{62C0B8E0-8850-4948-8B6F-D40A465C63A9}" sibTransId="{1883B2E0-FDEF-47C3-B92C-2A9E94C3A94F}"/>
    <dgm:cxn modelId="{75EE7C81-E8DA-408A-B592-9789C9109464}" type="presOf" srcId="{A1A73AF2-D756-4495-B694-E479F014079F}" destId="{8AD093BB-8302-46F7-BED9-DE3388B00BF1}" srcOrd="0" destOrd="0" presId="urn:microsoft.com/office/officeart/2005/8/layout/orgChart1"/>
    <dgm:cxn modelId="{F940132C-BD0D-420E-AF07-DFBFB7E0B827}" srcId="{6374E0FD-4A54-4063-998F-C7BAAC32BC0D}" destId="{A1A73AF2-D756-4495-B694-E479F014079F}" srcOrd="1" destOrd="0" parTransId="{83DA12C9-FA4C-488F-9B46-423A71779CD3}" sibTransId="{2D4648DF-EA87-486F-AB3D-1644F1C23B28}"/>
    <dgm:cxn modelId="{EAAFE015-B22F-494D-AD3E-914BADABAF9D}" type="presOf" srcId="{6374E0FD-4A54-4063-998F-C7BAAC32BC0D}" destId="{FA76D470-36E0-4AA5-83D3-5BB415EDB078}" srcOrd="0" destOrd="0" presId="urn:microsoft.com/office/officeart/2005/8/layout/orgChart1"/>
    <dgm:cxn modelId="{C10379ED-5F5E-460E-8CD4-A1CE15952981}" type="presParOf" srcId="{8A32C652-81F9-454E-AACE-20091423190E}" destId="{33AF1896-E078-410D-8AB1-B6F3D8D64903}" srcOrd="0" destOrd="0" presId="urn:microsoft.com/office/officeart/2005/8/layout/orgChart1"/>
    <dgm:cxn modelId="{756D89D5-EF69-46BA-A33A-F8F82847E123}" type="presParOf" srcId="{33AF1896-E078-410D-8AB1-B6F3D8D64903}" destId="{A31AA2D0-57A4-4687-98BB-73A01221134B}" srcOrd="0" destOrd="0" presId="urn:microsoft.com/office/officeart/2005/8/layout/orgChart1"/>
    <dgm:cxn modelId="{57DEFC68-0557-4E42-9328-9FE9381FBE6C}" type="presParOf" srcId="{A31AA2D0-57A4-4687-98BB-73A01221134B}" destId="{FA76D470-36E0-4AA5-83D3-5BB415EDB078}" srcOrd="0" destOrd="0" presId="urn:microsoft.com/office/officeart/2005/8/layout/orgChart1"/>
    <dgm:cxn modelId="{80CD4275-2619-4452-9A54-5C63E3D40DFD}" type="presParOf" srcId="{A31AA2D0-57A4-4687-98BB-73A01221134B}" destId="{5AC933EE-D88B-490C-869F-1C90AE83E114}" srcOrd="1" destOrd="0" presId="urn:microsoft.com/office/officeart/2005/8/layout/orgChart1"/>
    <dgm:cxn modelId="{790168A2-215A-4006-BC50-882D77AAED92}" type="presParOf" srcId="{33AF1896-E078-410D-8AB1-B6F3D8D64903}" destId="{B82F4666-83FA-437D-A894-819476DC55D9}" srcOrd="1" destOrd="0" presId="urn:microsoft.com/office/officeart/2005/8/layout/orgChart1"/>
    <dgm:cxn modelId="{8DF409AE-9834-4A7E-9234-17717BD5AFD3}" type="presParOf" srcId="{B82F4666-83FA-437D-A894-819476DC55D9}" destId="{22FE9739-4F4B-4EEE-AC48-C6DF89DFE1E9}" srcOrd="0" destOrd="0" presId="urn:microsoft.com/office/officeart/2005/8/layout/orgChart1"/>
    <dgm:cxn modelId="{37D18A91-6F2C-4274-A012-C1752C3FC674}" type="presParOf" srcId="{B82F4666-83FA-437D-A894-819476DC55D9}" destId="{BB486153-719E-4482-9836-205A601F1530}" srcOrd="1" destOrd="0" presId="urn:microsoft.com/office/officeart/2005/8/layout/orgChart1"/>
    <dgm:cxn modelId="{A1EA59AC-F4B1-4462-90B6-5F9BFEFB41F8}" type="presParOf" srcId="{BB486153-719E-4482-9836-205A601F1530}" destId="{CF681D44-7812-4BD8-A65A-51B1343D3136}" srcOrd="0" destOrd="0" presId="urn:microsoft.com/office/officeart/2005/8/layout/orgChart1"/>
    <dgm:cxn modelId="{D9A261A3-4958-4735-A5C0-7408387627AB}" type="presParOf" srcId="{CF681D44-7812-4BD8-A65A-51B1343D3136}" destId="{966C9693-F623-4E24-A771-B27C6C4FA240}" srcOrd="0" destOrd="0" presId="urn:microsoft.com/office/officeart/2005/8/layout/orgChart1"/>
    <dgm:cxn modelId="{A04CFE38-1AF2-4E2D-8C38-1395CC7A0EF5}" type="presParOf" srcId="{CF681D44-7812-4BD8-A65A-51B1343D3136}" destId="{2DE576CC-AC98-4B04-A14C-51D51327B650}" srcOrd="1" destOrd="0" presId="urn:microsoft.com/office/officeart/2005/8/layout/orgChart1"/>
    <dgm:cxn modelId="{00C050AE-62D6-4977-9B2B-C29A7E90FACB}" type="presParOf" srcId="{BB486153-719E-4482-9836-205A601F1530}" destId="{0F6D211E-0968-4C93-BD81-8AF44CA1F452}" srcOrd="1" destOrd="0" presId="urn:microsoft.com/office/officeart/2005/8/layout/orgChart1"/>
    <dgm:cxn modelId="{CD1B347D-BF44-4522-B5AD-910780D32167}" type="presParOf" srcId="{BB486153-719E-4482-9836-205A601F1530}" destId="{0D65CEA7-6017-4667-A03E-14162235FC58}" srcOrd="2" destOrd="0" presId="urn:microsoft.com/office/officeart/2005/8/layout/orgChart1"/>
    <dgm:cxn modelId="{9805D2D9-973D-403B-B389-247EB891C89C}" type="presParOf" srcId="{B82F4666-83FA-437D-A894-819476DC55D9}" destId="{51B73975-72F4-405B-82CF-47B45D041F4D}" srcOrd="2" destOrd="0" presId="urn:microsoft.com/office/officeart/2005/8/layout/orgChart1"/>
    <dgm:cxn modelId="{B96B7000-5143-43A8-A6B9-2682321B13E0}" type="presParOf" srcId="{B82F4666-83FA-437D-A894-819476DC55D9}" destId="{A8819401-2419-4AD8-A52A-E7D8AD58E810}" srcOrd="3" destOrd="0" presId="urn:microsoft.com/office/officeart/2005/8/layout/orgChart1"/>
    <dgm:cxn modelId="{75B7F4D6-B01E-4797-A3F7-5AC61FB14AE3}" type="presParOf" srcId="{A8819401-2419-4AD8-A52A-E7D8AD58E810}" destId="{603B2F1C-702E-413A-A840-E71D61B1ABAD}" srcOrd="0" destOrd="0" presId="urn:microsoft.com/office/officeart/2005/8/layout/orgChart1"/>
    <dgm:cxn modelId="{659238CA-E012-46B8-8C91-B60F479CF204}" type="presParOf" srcId="{603B2F1C-702E-413A-A840-E71D61B1ABAD}" destId="{8AD093BB-8302-46F7-BED9-DE3388B00BF1}" srcOrd="0" destOrd="0" presId="urn:microsoft.com/office/officeart/2005/8/layout/orgChart1"/>
    <dgm:cxn modelId="{D3B8C4B2-93C8-4D20-A029-C79C19F7352A}" type="presParOf" srcId="{603B2F1C-702E-413A-A840-E71D61B1ABAD}" destId="{1F16F004-7389-4ECD-9ED2-3AC5B5420D87}" srcOrd="1" destOrd="0" presId="urn:microsoft.com/office/officeart/2005/8/layout/orgChart1"/>
    <dgm:cxn modelId="{9CC1AAF2-CA67-4460-B03F-6C4F302A2C7B}" type="presParOf" srcId="{A8819401-2419-4AD8-A52A-E7D8AD58E810}" destId="{02AF13E1-67D9-458E-B5CD-DFF58102C1E8}" srcOrd="1" destOrd="0" presId="urn:microsoft.com/office/officeart/2005/8/layout/orgChart1"/>
    <dgm:cxn modelId="{32509581-DC8D-4232-981E-49A518F6A656}" type="presParOf" srcId="{A8819401-2419-4AD8-A52A-E7D8AD58E810}" destId="{A7881F6E-D3E0-4397-9E6E-87719590B59E}" srcOrd="2" destOrd="0" presId="urn:microsoft.com/office/officeart/2005/8/layout/orgChart1"/>
    <dgm:cxn modelId="{3022A568-8CAF-4DDE-9AF9-B8CD297EC3E1}" type="presParOf" srcId="{33AF1896-E078-410D-8AB1-B6F3D8D64903}" destId="{E5ADE8D5-8B3B-4ED6-A6E2-58E38E84570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73975-72F4-405B-82CF-47B45D041F4D}">
      <dsp:nvSpPr>
        <dsp:cNvPr id="0" name=""/>
        <dsp:cNvSpPr/>
      </dsp:nvSpPr>
      <dsp:spPr>
        <a:xfrm>
          <a:off x="1996545" y="1017656"/>
          <a:ext cx="1092604" cy="379251"/>
        </a:xfrm>
        <a:custGeom>
          <a:avLst/>
          <a:gdLst/>
          <a:ahLst/>
          <a:cxnLst/>
          <a:rect l="0" t="0" r="0" b="0"/>
          <a:pathLst>
            <a:path>
              <a:moveTo>
                <a:pt x="0" y="0"/>
              </a:moveTo>
              <a:lnTo>
                <a:pt x="0" y="189625"/>
              </a:lnTo>
              <a:lnTo>
                <a:pt x="1092604" y="189625"/>
              </a:lnTo>
              <a:lnTo>
                <a:pt x="1092604" y="37925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FE9739-4F4B-4EEE-AC48-C6DF89DFE1E9}">
      <dsp:nvSpPr>
        <dsp:cNvPr id="0" name=""/>
        <dsp:cNvSpPr/>
      </dsp:nvSpPr>
      <dsp:spPr>
        <a:xfrm>
          <a:off x="903941" y="1017656"/>
          <a:ext cx="1092604" cy="379251"/>
        </a:xfrm>
        <a:custGeom>
          <a:avLst/>
          <a:gdLst/>
          <a:ahLst/>
          <a:cxnLst/>
          <a:rect l="0" t="0" r="0" b="0"/>
          <a:pathLst>
            <a:path>
              <a:moveTo>
                <a:pt x="1092604" y="0"/>
              </a:moveTo>
              <a:lnTo>
                <a:pt x="1092604" y="189625"/>
              </a:lnTo>
              <a:lnTo>
                <a:pt x="0" y="189625"/>
              </a:lnTo>
              <a:lnTo>
                <a:pt x="0" y="37925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76D470-36E0-4AA5-83D3-5BB415EDB078}">
      <dsp:nvSpPr>
        <dsp:cNvPr id="0" name=""/>
        <dsp:cNvSpPr/>
      </dsp:nvSpPr>
      <dsp:spPr>
        <a:xfrm>
          <a:off x="1093566" y="114678"/>
          <a:ext cx="1805957" cy="90297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a:t>托管磁盘</a:t>
          </a:r>
          <a:endParaRPr lang="en-US" altLang="zh-CN" sz="1700" kern="1200"/>
        </a:p>
      </dsp:txBody>
      <dsp:txXfrm>
        <a:off x="1093566" y="114678"/>
        <a:ext cx="1805957" cy="902978"/>
      </dsp:txXfrm>
    </dsp:sp>
    <dsp:sp modelId="{966C9693-F623-4E24-A771-B27C6C4FA240}">
      <dsp:nvSpPr>
        <dsp:cNvPr id="0" name=""/>
        <dsp:cNvSpPr/>
      </dsp:nvSpPr>
      <dsp:spPr>
        <a:xfrm>
          <a:off x="962" y="1396908"/>
          <a:ext cx="1805957" cy="902978"/>
        </a:xfrm>
        <a:prstGeom prst="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46304" rIns="182880" bIns="146304" numCol="1" spcCol="1270" rtlCol="0" anchor="ctr" anchorCtr="0">
          <a:noAutofit/>
        </a:bodyPr>
        <a:lstStyle/>
        <a:p>
          <a:pPr lvl="0" algn="ctr" defTabSz="755650">
            <a:lnSpc>
              <a:spcPct val="90000"/>
            </a:lnSpc>
            <a:spcBef>
              <a:spcPct val="0"/>
            </a:spcBef>
            <a:spcAft>
              <a:spcPct val="35000"/>
            </a:spcAft>
          </a:pPr>
          <a:r>
            <a:rPr lang="zh-CN" altLang="en-US" sz="1700" kern="1200"/>
            <a:t>标准托管磁盘</a:t>
          </a:r>
          <a:r>
            <a:rPr lang="en-US" altLang="zh-CN" sz="1700" kern="1200"/>
            <a:t>HDD</a:t>
          </a:r>
        </a:p>
      </dsp:txBody>
      <dsp:txXfrm>
        <a:off x="962" y="1396908"/>
        <a:ext cx="1805957" cy="902978"/>
      </dsp:txXfrm>
    </dsp:sp>
    <dsp:sp modelId="{8AD093BB-8302-46F7-BED9-DE3388B00BF1}">
      <dsp:nvSpPr>
        <dsp:cNvPr id="0" name=""/>
        <dsp:cNvSpPr/>
      </dsp:nvSpPr>
      <dsp:spPr>
        <a:xfrm>
          <a:off x="2186171" y="1396908"/>
          <a:ext cx="1805957" cy="902978"/>
        </a:xfrm>
        <a:prstGeom prst="rect">
          <a:avLst/>
        </a:prstGeom>
        <a:solidFill>
          <a:srgbClr val="D83B01"/>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46304" rIns="182880" bIns="146304" numCol="1" spcCol="1270" rtlCol="0" anchor="ctr" anchorCtr="0">
          <a:noAutofit/>
        </a:bodyPr>
        <a:lstStyle/>
        <a:p>
          <a:pPr marL="0" lvl="0" indent="0" algn="ctr" defTabSz="755650">
            <a:lnSpc>
              <a:spcPct val="90000"/>
            </a:lnSpc>
            <a:spcBef>
              <a:spcPct val="0"/>
            </a:spcBef>
            <a:spcAft>
              <a:spcPct val="35000"/>
            </a:spcAft>
            <a:buNone/>
          </a:pPr>
          <a:r>
            <a:rPr lang="zh-CN" altLang="en-US" sz="1700" kern="1200">
              <a:solidFill>
                <a:srgbClr val="FFFFFF"/>
              </a:solidFill>
              <a:latin typeface="Segoe UI Semilight"/>
              <a:ea typeface="+mn-ea"/>
              <a:cs typeface="+mn-cs"/>
            </a:rPr>
            <a:t>高级托管磁盘</a:t>
          </a:r>
          <a:r>
            <a:rPr lang="en-US" altLang="zh-CN" sz="1700" kern="1200">
              <a:solidFill>
                <a:srgbClr val="FFFFFF"/>
              </a:solidFill>
              <a:latin typeface="Segoe UI Semilight"/>
              <a:ea typeface="+mn-ea"/>
              <a:cs typeface="+mn-cs"/>
            </a:rPr>
            <a:t>SSD</a:t>
          </a:r>
        </a:p>
      </dsp:txBody>
      <dsp:txXfrm>
        <a:off x="2186171" y="1396908"/>
        <a:ext cx="1805957" cy="902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73975-72F4-405B-82CF-47B45D041F4D}">
      <dsp:nvSpPr>
        <dsp:cNvPr id="0" name=""/>
        <dsp:cNvSpPr/>
      </dsp:nvSpPr>
      <dsp:spPr>
        <a:xfrm>
          <a:off x="1996545" y="1017656"/>
          <a:ext cx="1092604" cy="379251"/>
        </a:xfrm>
        <a:custGeom>
          <a:avLst/>
          <a:gdLst/>
          <a:ahLst/>
          <a:cxnLst/>
          <a:rect l="0" t="0" r="0" b="0"/>
          <a:pathLst>
            <a:path>
              <a:moveTo>
                <a:pt x="0" y="0"/>
              </a:moveTo>
              <a:lnTo>
                <a:pt x="0" y="189625"/>
              </a:lnTo>
              <a:lnTo>
                <a:pt x="1092604" y="189625"/>
              </a:lnTo>
              <a:lnTo>
                <a:pt x="1092604" y="37925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FE9739-4F4B-4EEE-AC48-C6DF89DFE1E9}">
      <dsp:nvSpPr>
        <dsp:cNvPr id="0" name=""/>
        <dsp:cNvSpPr/>
      </dsp:nvSpPr>
      <dsp:spPr>
        <a:xfrm>
          <a:off x="903941" y="1017656"/>
          <a:ext cx="1092604" cy="379251"/>
        </a:xfrm>
        <a:custGeom>
          <a:avLst/>
          <a:gdLst/>
          <a:ahLst/>
          <a:cxnLst/>
          <a:rect l="0" t="0" r="0" b="0"/>
          <a:pathLst>
            <a:path>
              <a:moveTo>
                <a:pt x="1092604" y="0"/>
              </a:moveTo>
              <a:lnTo>
                <a:pt x="1092604" y="189625"/>
              </a:lnTo>
              <a:lnTo>
                <a:pt x="0" y="189625"/>
              </a:lnTo>
              <a:lnTo>
                <a:pt x="0" y="37925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76D470-36E0-4AA5-83D3-5BB415EDB078}">
      <dsp:nvSpPr>
        <dsp:cNvPr id="0" name=""/>
        <dsp:cNvSpPr/>
      </dsp:nvSpPr>
      <dsp:spPr>
        <a:xfrm>
          <a:off x="1093566" y="114678"/>
          <a:ext cx="1805957" cy="90297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a:t>托管磁盘</a:t>
          </a:r>
          <a:endParaRPr lang="en-US" altLang="zh-CN" sz="1700" kern="1200"/>
        </a:p>
      </dsp:txBody>
      <dsp:txXfrm>
        <a:off x="1093566" y="114678"/>
        <a:ext cx="1805957" cy="902978"/>
      </dsp:txXfrm>
    </dsp:sp>
    <dsp:sp modelId="{966C9693-F623-4E24-A771-B27C6C4FA240}">
      <dsp:nvSpPr>
        <dsp:cNvPr id="0" name=""/>
        <dsp:cNvSpPr/>
      </dsp:nvSpPr>
      <dsp:spPr>
        <a:xfrm>
          <a:off x="962" y="1396908"/>
          <a:ext cx="1805957" cy="902978"/>
        </a:xfrm>
        <a:prstGeom prst="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46304" rIns="182880" bIns="146304" numCol="1" spcCol="1270" rtlCol="0" anchor="ctr" anchorCtr="0">
          <a:noAutofit/>
        </a:bodyPr>
        <a:lstStyle/>
        <a:p>
          <a:pPr lvl="0" algn="ctr" defTabSz="755650">
            <a:lnSpc>
              <a:spcPct val="90000"/>
            </a:lnSpc>
            <a:spcBef>
              <a:spcPct val="0"/>
            </a:spcBef>
            <a:spcAft>
              <a:spcPct val="35000"/>
            </a:spcAft>
          </a:pPr>
          <a:r>
            <a:rPr lang="zh-CN" altLang="en-US" sz="1700" kern="1200"/>
            <a:t>标准托管磁盘</a:t>
          </a:r>
          <a:r>
            <a:rPr lang="en-US" altLang="zh-CN" sz="1700" kern="1200"/>
            <a:t>HDD</a:t>
          </a:r>
        </a:p>
      </dsp:txBody>
      <dsp:txXfrm>
        <a:off x="962" y="1396908"/>
        <a:ext cx="1805957" cy="902978"/>
      </dsp:txXfrm>
    </dsp:sp>
    <dsp:sp modelId="{8AD093BB-8302-46F7-BED9-DE3388B00BF1}">
      <dsp:nvSpPr>
        <dsp:cNvPr id="0" name=""/>
        <dsp:cNvSpPr/>
      </dsp:nvSpPr>
      <dsp:spPr>
        <a:xfrm>
          <a:off x="2186171" y="1396908"/>
          <a:ext cx="1805957" cy="902978"/>
        </a:xfrm>
        <a:prstGeom prst="rect">
          <a:avLst/>
        </a:prstGeom>
        <a:solidFill>
          <a:srgbClr val="D83B01"/>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46304" rIns="182880" bIns="146304" numCol="1" spcCol="1270" rtlCol="0" anchor="ctr" anchorCtr="0">
          <a:noAutofit/>
        </a:bodyPr>
        <a:lstStyle/>
        <a:p>
          <a:pPr marL="0" lvl="0" indent="0" algn="ctr" defTabSz="755650">
            <a:lnSpc>
              <a:spcPct val="90000"/>
            </a:lnSpc>
            <a:spcBef>
              <a:spcPct val="0"/>
            </a:spcBef>
            <a:spcAft>
              <a:spcPct val="35000"/>
            </a:spcAft>
            <a:buNone/>
          </a:pPr>
          <a:r>
            <a:rPr lang="zh-CN" altLang="en-US" sz="1700" kern="1200">
              <a:solidFill>
                <a:srgbClr val="FFFFFF"/>
              </a:solidFill>
              <a:latin typeface="Segoe UI Semilight"/>
              <a:ea typeface="+mn-ea"/>
              <a:cs typeface="+mn-cs"/>
            </a:rPr>
            <a:t>高级托管磁盘</a:t>
          </a:r>
          <a:r>
            <a:rPr lang="en-US" altLang="zh-CN" sz="1700" kern="1200">
              <a:solidFill>
                <a:srgbClr val="FFFFFF"/>
              </a:solidFill>
              <a:latin typeface="Segoe UI Semilight"/>
              <a:ea typeface="+mn-ea"/>
              <a:cs typeface="+mn-cs"/>
            </a:rPr>
            <a:t>SSD</a:t>
          </a:r>
        </a:p>
      </dsp:txBody>
      <dsp:txXfrm>
        <a:off x="2186171" y="1396908"/>
        <a:ext cx="1805957" cy="90297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3/26/2019 5:48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5-04T16:22:38.2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1,'5418'0,"-5399"0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5-04T16:22:42.69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0,'4020'0,"-3980"0</inkml:trace>
  <inkml:trace contextRef="#ctx0" brushRef="#br0" timeOffset="1047.377">4094 0,'-17'0,"16"0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5-04T16:22:47.48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0,'4129'0,"-4110"0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3/26/2019 5:48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83C9CD-37C6-4B53-B210-CC8F66F9049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5877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5747055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30713241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89880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3/26/2019 5:48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13503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1328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80307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253308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1503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97854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1597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3752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77268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3A5E2-72BF-4A4D-8E2C-055703D20464}"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70583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14332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119328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72190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282032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7199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286074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670114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687254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159963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517222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88056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239659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835247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36756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10947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000774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598159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07860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102562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1286358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5692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88141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285200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705150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169022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589403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73474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57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658000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475748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277096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9773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662616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318216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980673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495646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613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7182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25082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7300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550224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5552146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015140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142405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5805835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4513013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863562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851423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3911699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1535525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17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30138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82788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4237557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775022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1190625"/>
            <a:ext cx="5716588" cy="3216275"/>
          </a:xfrm>
        </p:spPr>
      </p:sp>
      <p:sp>
        <p:nvSpPr>
          <p:cNvPr id="3" name="Notes Placeholder 2"/>
          <p:cNvSpPr>
            <a:spLocks noGrp="1"/>
          </p:cNvSpPr>
          <p:nvPr>
            <p:ph type="body" idx="1"/>
          </p:nvPr>
        </p:nvSpPr>
        <p:spPr/>
        <p:txBody>
          <a:bodyPr/>
          <a:lstStyle/>
          <a:p>
            <a:pPr defTabSz="959605">
              <a:spcAft>
                <a:spcPts val="350"/>
              </a:spcAft>
              <a:defRPr/>
            </a:pPr>
            <a:endParaRPr lang="en-US" sz="1100"/>
          </a:p>
        </p:txBody>
      </p:sp>
      <p:sp>
        <p:nvSpPr>
          <p:cNvPr id="6" name="Date Placeholder 5"/>
          <p:cNvSpPr>
            <a:spLocks noGrp="1"/>
          </p:cNvSpPr>
          <p:nvPr>
            <p:ph type="dt" idx="12"/>
          </p:nvPr>
        </p:nvSpPr>
        <p:spPr/>
        <p:txBody>
          <a:bodyPr/>
          <a:lstStyle/>
          <a:p>
            <a:pPr marL="0" marR="0" lvl="0" indent="0" algn="r" defTabSz="97783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77837" rtl="0" eaLnBrk="1" fontAlgn="auto" latinLnBrk="0" hangingPunct="1">
                <a:lnSpc>
                  <a:spcPct val="100000"/>
                </a:lnSpc>
                <a:spcBef>
                  <a:spcPts val="0"/>
                </a:spcBef>
                <a:spcAft>
                  <a:spcPts val="0"/>
                </a:spcAft>
                <a:buClrTx/>
                <a:buSzTx/>
                <a:buFontTx/>
                <a:buNone/>
                <a:tabLst/>
                <a:defRPr/>
              </a:pPr>
              <a:t>3/26/2019 5:48 PM</a:t>
            </a:fld>
            <a:endParaRPr kumimoji="0" lang="en-US" sz="19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8361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1190625"/>
            <a:ext cx="5716588" cy="3216275"/>
          </a:xfrm>
        </p:spPr>
      </p:sp>
      <p:sp>
        <p:nvSpPr>
          <p:cNvPr id="3" name="Notes Placeholder 2"/>
          <p:cNvSpPr>
            <a:spLocks noGrp="1"/>
          </p:cNvSpPr>
          <p:nvPr>
            <p:ph type="body" idx="1"/>
          </p:nvPr>
        </p:nvSpPr>
        <p:spPr/>
        <p:txBody>
          <a:bodyPr/>
          <a:lstStyle/>
          <a:p>
            <a:pPr defTabSz="959605">
              <a:spcAft>
                <a:spcPts val="350"/>
              </a:spcAft>
              <a:defRPr/>
            </a:pPr>
            <a:endParaRPr lang="en-US" sz="1100"/>
          </a:p>
        </p:txBody>
      </p:sp>
      <p:sp>
        <p:nvSpPr>
          <p:cNvPr id="6" name="Date Placeholder 5"/>
          <p:cNvSpPr>
            <a:spLocks noGrp="1"/>
          </p:cNvSpPr>
          <p:nvPr>
            <p:ph type="dt" idx="12"/>
          </p:nvPr>
        </p:nvSpPr>
        <p:spPr/>
        <p:txBody>
          <a:bodyPr/>
          <a:lstStyle/>
          <a:p>
            <a:pPr marL="0" marR="0" lvl="0" indent="0" algn="r" defTabSz="97783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77837" rtl="0" eaLnBrk="1" fontAlgn="auto" latinLnBrk="0" hangingPunct="1">
                <a:lnSpc>
                  <a:spcPct val="100000"/>
                </a:lnSpc>
                <a:spcBef>
                  <a:spcPts val="0"/>
                </a:spcBef>
                <a:spcAft>
                  <a:spcPts val="0"/>
                </a:spcAft>
                <a:buClrTx/>
                <a:buSzTx/>
                <a:buFontTx/>
                <a:buNone/>
                <a:tabLst/>
                <a:defRPr/>
              </a:pPr>
              <a:t>3/26/2019 5:48 PM</a:t>
            </a:fld>
            <a:endParaRPr kumimoji="0" lang="en-US" sz="19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6219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1190625"/>
            <a:ext cx="5716588" cy="3216275"/>
          </a:xfrm>
        </p:spPr>
      </p:sp>
      <p:sp>
        <p:nvSpPr>
          <p:cNvPr id="3" name="Notes Placeholder 2"/>
          <p:cNvSpPr>
            <a:spLocks noGrp="1"/>
          </p:cNvSpPr>
          <p:nvPr>
            <p:ph type="body" idx="1"/>
          </p:nvPr>
        </p:nvSpPr>
        <p:spPr/>
        <p:txBody>
          <a:bodyPr/>
          <a:lstStyle/>
          <a:p>
            <a:pPr defTabSz="959605">
              <a:spcAft>
                <a:spcPts val="350"/>
              </a:spcAft>
              <a:defRPr/>
            </a:pPr>
            <a:endParaRPr lang="en-US" sz="1100"/>
          </a:p>
        </p:txBody>
      </p:sp>
      <p:sp>
        <p:nvSpPr>
          <p:cNvPr id="6" name="Date Placeholder 5"/>
          <p:cNvSpPr>
            <a:spLocks noGrp="1"/>
          </p:cNvSpPr>
          <p:nvPr>
            <p:ph type="dt" idx="12"/>
          </p:nvPr>
        </p:nvSpPr>
        <p:spPr/>
        <p:txBody>
          <a:bodyPr/>
          <a:lstStyle/>
          <a:p>
            <a:pPr defTabSz="977837">
              <a:defRPr/>
            </a:pPr>
            <a:fld id="{38EEC551-8CDA-4EB6-89BB-2A86C9F091C8}" type="datetime8">
              <a:rPr lang="en-US" sz="1900" kern="0">
                <a:solidFill>
                  <a:prstClr val="black"/>
                </a:solidFill>
                <a:latin typeface="Calibri" panose="020F0502020204030204"/>
              </a:rPr>
              <a:pPr defTabSz="977837">
                <a:defRPr/>
              </a:pPr>
              <a:t>3/26/2019 5:48 PM</a:t>
            </a:fld>
            <a:endParaRPr lang="en-US" sz="1900" kern="0">
              <a:solidFill>
                <a:prstClr val="black"/>
              </a:solidFill>
              <a:latin typeface="Calibri" panose="020F0502020204030204"/>
            </a:endParaRPr>
          </a:p>
        </p:txBody>
      </p:sp>
    </p:spTree>
    <p:extLst>
      <p:ext uri="{BB962C8B-B14F-4D97-AF65-F5344CB8AC3E}">
        <p14:creationId xmlns:p14="http://schemas.microsoft.com/office/powerpoint/2010/main" val="5592963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657502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961628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3815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5710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15840513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5936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188323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307313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16943298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38572367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6386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972789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9880567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0959030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9087683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1580213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39091600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723113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415102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3776854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16016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9019633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41683180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11317802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24348781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3/26/2019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35223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7682635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27497787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3/26/2019 5:48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478915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35" name="Group 34"/>
          <p:cNvGrpSpPr/>
          <p:nvPr userDrawn="1"/>
        </p:nvGrpSpPr>
        <p:grpSpPr bwMode="gray">
          <a:xfrm>
            <a:off x="8280836" y="2925369"/>
            <a:ext cx="4133319" cy="4106863"/>
            <a:chOff x="8280836" y="2887662"/>
            <a:chExt cx="4133319" cy="4106863"/>
          </a:xfrm>
        </p:grpSpPr>
        <p:sp>
          <p:nvSpPr>
            <p:cNvPr id="36" name="AutoShape 3"/>
            <p:cNvSpPr>
              <a:spLocks noChangeAspect="1" noChangeArrowheads="1" noTextEdit="1"/>
            </p:cNvSpPr>
            <p:nvPr userDrawn="1"/>
          </p:nvSpPr>
          <p:spPr bwMode="gray">
            <a:xfrm>
              <a:off x="8351836" y="2887662"/>
              <a:ext cx="40605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5"/>
            <p:cNvSpPr>
              <a:spLocks noChangeArrowheads="1"/>
            </p:cNvSpPr>
            <p:nvPr userDrawn="1"/>
          </p:nvSpPr>
          <p:spPr bwMode="gray">
            <a:xfrm>
              <a:off x="8350054" y="2889444"/>
              <a:ext cx="4064101" cy="41050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userDrawn="1"/>
          </p:nvSpPr>
          <p:spPr bwMode="gray">
            <a:xfrm>
              <a:off x="8374998" y="4783411"/>
              <a:ext cx="4039157" cy="2211114"/>
            </a:xfrm>
            <a:custGeom>
              <a:avLst/>
              <a:gdLst>
                <a:gd name="T0" fmla="*/ 2281 w 2281"/>
                <a:gd name="T1" fmla="*/ 641 h 1241"/>
                <a:gd name="T2" fmla="*/ 2281 w 2281"/>
                <a:gd name="T3" fmla="*/ 1241 h 1241"/>
                <a:gd name="T4" fmla="*/ 0 w 2281"/>
                <a:gd name="T5" fmla="*/ 1241 h 1241"/>
                <a:gd name="T6" fmla="*/ 0 w 2281"/>
                <a:gd name="T7" fmla="*/ 789 h 1241"/>
                <a:gd name="T8" fmla="*/ 14 w 2281"/>
                <a:gd name="T9" fmla="*/ 783 h 1241"/>
                <a:gd name="T10" fmla="*/ 51 w 2281"/>
                <a:gd name="T11" fmla="*/ 764 h 1241"/>
                <a:gd name="T12" fmla="*/ 119 w 2281"/>
                <a:gd name="T13" fmla="*/ 730 h 1241"/>
                <a:gd name="T14" fmla="*/ 207 w 2281"/>
                <a:gd name="T15" fmla="*/ 686 h 1241"/>
                <a:gd name="T16" fmla="*/ 233 w 2281"/>
                <a:gd name="T17" fmla="*/ 673 h 1241"/>
                <a:gd name="T18" fmla="*/ 254 w 2281"/>
                <a:gd name="T19" fmla="*/ 662 h 1241"/>
                <a:gd name="T20" fmla="*/ 341 w 2281"/>
                <a:gd name="T21" fmla="*/ 619 h 1241"/>
                <a:gd name="T22" fmla="*/ 377 w 2281"/>
                <a:gd name="T23" fmla="*/ 601 h 1241"/>
                <a:gd name="T24" fmla="*/ 424 w 2281"/>
                <a:gd name="T25" fmla="*/ 578 h 1241"/>
                <a:gd name="T26" fmla="*/ 485 w 2281"/>
                <a:gd name="T27" fmla="*/ 548 h 1241"/>
                <a:gd name="T28" fmla="*/ 485 w 2281"/>
                <a:gd name="T29" fmla="*/ 546 h 1241"/>
                <a:gd name="T30" fmla="*/ 557 w 2281"/>
                <a:gd name="T31" fmla="*/ 511 h 1241"/>
                <a:gd name="T32" fmla="*/ 585 w 2281"/>
                <a:gd name="T33" fmla="*/ 497 h 1241"/>
                <a:gd name="T34" fmla="*/ 885 w 2281"/>
                <a:gd name="T35" fmla="*/ 347 h 1241"/>
                <a:gd name="T36" fmla="*/ 898 w 2281"/>
                <a:gd name="T37" fmla="*/ 341 h 1241"/>
                <a:gd name="T38" fmla="*/ 940 w 2281"/>
                <a:gd name="T39" fmla="*/ 292 h 1241"/>
                <a:gd name="T40" fmla="*/ 1092 w 2281"/>
                <a:gd name="T41" fmla="*/ 116 h 1241"/>
                <a:gd name="T42" fmla="*/ 1095 w 2281"/>
                <a:gd name="T43" fmla="*/ 112 h 1241"/>
                <a:gd name="T44" fmla="*/ 1130 w 2281"/>
                <a:gd name="T45" fmla="*/ 99 h 1241"/>
                <a:gd name="T46" fmla="*/ 1137 w 2281"/>
                <a:gd name="T47" fmla="*/ 97 h 1241"/>
                <a:gd name="T48" fmla="*/ 1194 w 2281"/>
                <a:gd name="T49" fmla="*/ 76 h 1241"/>
                <a:gd name="T50" fmla="*/ 1243 w 2281"/>
                <a:gd name="T51" fmla="*/ 59 h 1241"/>
                <a:gd name="T52" fmla="*/ 1410 w 2281"/>
                <a:gd name="T53" fmla="*/ 0 h 1241"/>
                <a:gd name="T54" fmla="*/ 1526 w 2281"/>
                <a:gd name="T55" fmla="*/ 74 h 1241"/>
                <a:gd name="T56" fmla="*/ 1711 w 2281"/>
                <a:gd name="T57" fmla="*/ 169 h 1241"/>
                <a:gd name="T58" fmla="*/ 1794 w 2281"/>
                <a:gd name="T59" fmla="*/ 271 h 1241"/>
                <a:gd name="T60" fmla="*/ 1800 w 2281"/>
                <a:gd name="T61" fmla="*/ 278 h 1241"/>
                <a:gd name="T62" fmla="*/ 1816 w 2281"/>
                <a:gd name="T63" fmla="*/ 298 h 1241"/>
                <a:gd name="T64" fmla="*/ 1852 w 2281"/>
                <a:gd name="T65" fmla="*/ 325 h 1241"/>
                <a:gd name="T66" fmla="*/ 1914 w 2281"/>
                <a:gd name="T67" fmla="*/ 370 h 1241"/>
                <a:gd name="T68" fmla="*/ 2050 w 2281"/>
                <a:gd name="T69" fmla="*/ 470 h 1241"/>
                <a:gd name="T70" fmla="*/ 2190 w 2281"/>
                <a:gd name="T71" fmla="*/ 574 h 1241"/>
                <a:gd name="T72" fmla="*/ 2281 w 2281"/>
                <a:gd name="T73" fmla="*/ 6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1" h="1241">
                  <a:moveTo>
                    <a:pt x="2281" y="641"/>
                  </a:moveTo>
                  <a:lnTo>
                    <a:pt x="2281" y="1241"/>
                  </a:lnTo>
                  <a:lnTo>
                    <a:pt x="0" y="1241"/>
                  </a:lnTo>
                  <a:lnTo>
                    <a:pt x="0" y="789"/>
                  </a:lnTo>
                  <a:lnTo>
                    <a:pt x="14" y="783"/>
                  </a:lnTo>
                  <a:lnTo>
                    <a:pt x="51" y="764"/>
                  </a:lnTo>
                  <a:lnTo>
                    <a:pt x="119" y="730"/>
                  </a:lnTo>
                  <a:lnTo>
                    <a:pt x="207" y="686"/>
                  </a:lnTo>
                  <a:lnTo>
                    <a:pt x="233" y="673"/>
                  </a:lnTo>
                  <a:lnTo>
                    <a:pt x="254" y="662"/>
                  </a:lnTo>
                  <a:lnTo>
                    <a:pt x="341" y="619"/>
                  </a:lnTo>
                  <a:lnTo>
                    <a:pt x="377" y="601"/>
                  </a:lnTo>
                  <a:lnTo>
                    <a:pt x="424" y="578"/>
                  </a:lnTo>
                  <a:lnTo>
                    <a:pt x="485" y="548"/>
                  </a:lnTo>
                  <a:lnTo>
                    <a:pt x="485" y="546"/>
                  </a:lnTo>
                  <a:lnTo>
                    <a:pt x="557" y="511"/>
                  </a:lnTo>
                  <a:lnTo>
                    <a:pt x="585" y="497"/>
                  </a:lnTo>
                  <a:lnTo>
                    <a:pt x="885" y="347"/>
                  </a:lnTo>
                  <a:lnTo>
                    <a:pt x="898" y="341"/>
                  </a:lnTo>
                  <a:lnTo>
                    <a:pt x="940" y="292"/>
                  </a:lnTo>
                  <a:lnTo>
                    <a:pt x="1092" y="116"/>
                  </a:lnTo>
                  <a:lnTo>
                    <a:pt x="1095" y="112"/>
                  </a:lnTo>
                  <a:lnTo>
                    <a:pt x="1130" y="99"/>
                  </a:lnTo>
                  <a:lnTo>
                    <a:pt x="1137" y="97"/>
                  </a:lnTo>
                  <a:lnTo>
                    <a:pt x="1194" y="76"/>
                  </a:lnTo>
                  <a:lnTo>
                    <a:pt x="1243" y="59"/>
                  </a:lnTo>
                  <a:lnTo>
                    <a:pt x="1410" y="0"/>
                  </a:lnTo>
                  <a:lnTo>
                    <a:pt x="1526" y="74"/>
                  </a:lnTo>
                  <a:lnTo>
                    <a:pt x="1711" y="169"/>
                  </a:lnTo>
                  <a:lnTo>
                    <a:pt x="1794" y="271"/>
                  </a:lnTo>
                  <a:lnTo>
                    <a:pt x="1800" y="278"/>
                  </a:lnTo>
                  <a:lnTo>
                    <a:pt x="1816" y="298"/>
                  </a:lnTo>
                  <a:lnTo>
                    <a:pt x="1852" y="325"/>
                  </a:lnTo>
                  <a:lnTo>
                    <a:pt x="1914" y="370"/>
                  </a:lnTo>
                  <a:lnTo>
                    <a:pt x="2050" y="470"/>
                  </a:lnTo>
                  <a:lnTo>
                    <a:pt x="2190" y="574"/>
                  </a:lnTo>
                  <a:lnTo>
                    <a:pt x="2281" y="64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userDrawn="1"/>
          </p:nvGrpSpPr>
          <p:grpSpPr bwMode="gray">
            <a:xfrm>
              <a:off x="9076995" y="6005671"/>
              <a:ext cx="2989725" cy="988854"/>
              <a:chOff x="9076995" y="6005671"/>
              <a:chExt cx="2989725" cy="988854"/>
            </a:xfrm>
          </p:grpSpPr>
          <p:sp>
            <p:nvSpPr>
              <p:cNvPr id="123" name="Rectangle 8"/>
              <p:cNvSpPr>
                <a:spLocks noChangeArrowheads="1"/>
              </p:cNvSpPr>
              <p:nvPr userDrawn="1"/>
            </p:nvSpPr>
            <p:spPr bwMode="gray">
              <a:xfrm>
                <a:off x="9141137" y="6691633"/>
                <a:ext cx="2925583" cy="30289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userDrawn="1"/>
            </p:nvSpPr>
            <p:spPr bwMode="gray">
              <a:xfrm>
                <a:off x="9076995" y="6358451"/>
                <a:ext cx="2934491" cy="313583"/>
              </a:xfrm>
              <a:custGeom>
                <a:avLst/>
                <a:gdLst>
                  <a:gd name="T0" fmla="*/ 1444 w 1444"/>
                  <a:gd name="T1" fmla="*/ 153 h 153"/>
                  <a:gd name="T2" fmla="*/ 722 w 1444"/>
                  <a:gd name="T3" fmla="*/ 0 h 153"/>
                  <a:gd name="T4" fmla="*/ 0 w 1444"/>
                  <a:gd name="T5" fmla="*/ 153 h 153"/>
                  <a:gd name="T6" fmla="*/ 1444 w 1444"/>
                  <a:gd name="T7" fmla="*/ 153 h 153"/>
                </a:gdLst>
                <a:ahLst/>
                <a:cxnLst>
                  <a:cxn ang="0">
                    <a:pos x="T0" y="T1"/>
                  </a:cxn>
                  <a:cxn ang="0">
                    <a:pos x="T2" y="T3"/>
                  </a:cxn>
                  <a:cxn ang="0">
                    <a:pos x="T4" y="T5"/>
                  </a:cxn>
                  <a:cxn ang="0">
                    <a:pos x="T6" y="T7"/>
                  </a:cxn>
                </a:cxnLst>
                <a:rect l="0" t="0" r="r" b="b"/>
                <a:pathLst>
                  <a:path w="1444" h="153">
                    <a:moveTo>
                      <a:pt x="1444" y="153"/>
                    </a:moveTo>
                    <a:cubicBezTo>
                      <a:pt x="1267" y="59"/>
                      <a:pt x="1009" y="0"/>
                      <a:pt x="722" y="0"/>
                    </a:cubicBezTo>
                    <a:cubicBezTo>
                      <a:pt x="435" y="0"/>
                      <a:pt x="177" y="59"/>
                      <a:pt x="0" y="153"/>
                    </a:cubicBezTo>
                    <a:lnTo>
                      <a:pt x="1444" y="15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
              <p:cNvSpPr>
                <a:spLocks/>
              </p:cNvSpPr>
              <p:nvPr userDrawn="1"/>
            </p:nvSpPr>
            <p:spPr bwMode="gray">
              <a:xfrm>
                <a:off x="9076995" y="6005671"/>
                <a:ext cx="2934491" cy="666363"/>
              </a:xfrm>
              <a:custGeom>
                <a:avLst/>
                <a:gdLst>
                  <a:gd name="T0" fmla="*/ 1444 w 1444"/>
                  <a:gd name="T1" fmla="*/ 325 h 325"/>
                  <a:gd name="T2" fmla="*/ 722 w 1444"/>
                  <a:gd name="T3" fmla="*/ 0 h 325"/>
                  <a:gd name="T4" fmla="*/ 0 w 1444"/>
                  <a:gd name="T5" fmla="*/ 325 h 325"/>
                  <a:gd name="T6" fmla="*/ 1444 w 1444"/>
                  <a:gd name="T7" fmla="*/ 325 h 325"/>
                </a:gdLst>
                <a:ahLst/>
                <a:cxnLst>
                  <a:cxn ang="0">
                    <a:pos x="T0" y="T1"/>
                  </a:cxn>
                  <a:cxn ang="0">
                    <a:pos x="T2" y="T3"/>
                  </a:cxn>
                  <a:cxn ang="0">
                    <a:pos x="T4" y="T5"/>
                  </a:cxn>
                  <a:cxn ang="0">
                    <a:pos x="T6" y="T7"/>
                  </a:cxn>
                </a:cxnLst>
                <a:rect l="0" t="0" r="r" b="b"/>
                <a:pathLst>
                  <a:path w="1444" h="325">
                    <a:moveTo>
                      <a:pt x="1444" y="325"/>
                    </a:moveTo>
                    <a:cubicBezTo>
                      <a:pt x="1267" y="126"/>
                      <a:pt x="1009" y="0"/>
                      <a:pt x="722" y="0"/>
                    </a:cubicBezTo>
                    <a:cubicBezTo>
                      <a:pt x="435" y="0"/>
                      <a:pt x="177" y="126"/>
                      <a:pt x="0" y="325"/>
                    </a:cubicBezTo>
                    <a:lnTo>
                      <a:pt x="1444" y="325"/>
                    </a:lnTo>
                    <a:close/>
                  </a:path>
                </a:pathLst>
              </a:custGeom>
              <a:noFill/>
              <a:ln w="44450" cap="flat">
                <a:solidFill>
                  <a:srgbClr val="3963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
              <p:cNvSpPr>
                <a:spLocks/>
              </p:cNvSpPr>
              <p:nvPr userDrawn="1"/>
            </p:nvSpPr>
            <p:spPr bwMode="gray">
              <a:xfrm>
                <a:off x="9501044" y="6005671"/>
                <a:ext cx="2399975" cy="538079"/>
              </a:xfrm>
              <a:custGeom>
                <a:avLst/>
                <a:gdLst>
                  <a:gd name="T0" fmla="*/ 0 w 1347"/>
                  <a:gd name="T1" fmla="*/ 170 h 302"/>
                  <a:gd name="T2" fmla="*/ 173 w 1347"/>
                  <a:gd name="T3" fmla="*/ 258 h 302"/>
                  <a:gd name="T4" fmla="*/ 379 w 1347"/>
                  <a:gd name="T5" fmla="*/ 22 h 302"/>
                  <a:gd name="T6" fmla="*/ 379 w 1347"/>
                  <a:gd name="T7" fmla="*/ 244 h 302"/>
                  <a:gd name="T8" fmla="*/ 586 w 1347"/>
                  <a:gd name="T9" fmla="*/ 0 h 302"/>
                  <a:gd name="T10" fmla="*/ 586 w 1347"/>
                  <a:gd name="T11" fmla="*/ 227 h 302"/>
                  <a:gd name="T12" fmla="*/ 792 w 1347"/>
                  <a:gd name="T13" fmla="*/ 25 h 302"/>
                  <a:gd name="T14" fmla="*/ 998 w 1347"/>
                  <a:gd name="T15" fmla="*/ 254 h 302"/>
                  <a:gd name="T16" fmla="*/ 1204 w 1347"/>
                  <a:gd name="T17" fmla="*/ 192 h 302"/>
                  <a:gd name="T18" fmla="*/ 1204 w 1347"/>
                  <a:gd name="T19" fmla="*/ 302 h 302"/>
                  <a:gd name="T20" fmla="*/ 1347 w 1347"/>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7" h="302">
                    <a:moveTo>
                      <a:pt x="0" y="170"/>
                    </a:moveTo>
                    <a:lnTo>
                      <a:pt x="173" y="258"/>
                    </a:lnTo>
                    <a:lnTo>
                      <a:pt x="379" y="22"/>
                    </a:lnTo>
                    <a:lnTo>
                      <a:pt x="379" y="244"/>
                    </a:lnTo>
                    <a:lnTo>
                      <a:pt x="586" y="0"/>
                    </a:lnTo>
                    <a:lnTo>
                      <a:pt x="586" y="227"/>
                    </a:lnTo>
                    <a:lnTo>
                      <a:pt x="792" y="25"/>
                    </a:lnTo>
                    <a:lnTo>
                      <a:pt x="998" y="254"/>
                    </a:lnTo>
                    <a:lnTo>
                      <a:pt x="1204" y="192"/>
                    </a:lnTo>
                    <a:lnTo>
                      <a:pt x="1204" y="302"/>
                    </a:lnTo>
                    <a:lnTo>
                      <a:pt x="1347" y="302"/>
                    </a:lnTo>
                  </a:path>
                </a:pathLst>
              </a:custGeom>
              <a:noFill/>
              <a:ln w="44450" cap="flat">
                <a:solidFill>
                  <a:srgbClr val="3963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
              <p:cNvSpPr>
                <a:spLocks noChangeShapeType="1"/>
              </p:cNvSpPr>
              <p:nvPr userDrawn="1"/>
            </p:nvSpPr>
            <p:spPr bwMode="gray">
              <a:xfrm>
                <a:off x="9809282" y="6141081"/>
                <a:ext cx="0" cy="402669"/>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3"/>
              <p:cNvSpPr>
                <a:spLocks noChangeShapeType="1"/>
              </p:cNvSpPr>
              <p:nvPr userDrawn="1"/>
            </p:nvSpPr>
            <p:spPr bwMode="gray">
              <a:xfrm>
                <a:off x="10912166" y="6027051"/>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4"/>
              <p:cNvSpPr>
                <a:spLocks noChangeShapeType="1"/>
              </p:cNvSpPr>
              <p:nvPr userDrawn="1"/>
            </p:nvSpPr>
            <p:spPr bwMode="gray">
              <a:xfrm>
                <a:off x="11279200" y="6146427"/>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5"/>
              <p:cNvSpPr>
                <a:spLocks noChangeShapeType="1"/>
              </p:cNvSpPr>
              <p:nvPr userDrawn="1"/>
            </p:nvSpPr>
            <p:spPr bwMode="gray">
              <a:xfrm flipH="1" flipV="1">
                <a:off x="10564731" y="6027051"/>
                <a:ext cx="347435" cy="363471"/>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6"/>
              <p:cNvSpPr>
                <a:spLocks noChangeShapeType="1"/>
              </p:cNvSpPr>
              <p:nvPr userDrawn="1"/>
            </p:nvSpPr>
            <p:spPr bwMode="gray">
              <a:xfrm flipH="1">
                <a:off x="10926420" y="6160680"/>
                <a:ext cx="352780" cy="215588"/>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7"/>
              <p:cNvSpPr>
                <a:spLocks noChangeShapeType="1"/>
              </p:cNvSpPr>
              <p:nvPr userDrawn="1"/>
            </p:nvSpPr>
            <p:spPr bwMode="gray">
              <a:xfrm>
                <a:off x="11297017" y="6174934"/>
                <a:ext cx="349217" cy="368816"/>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8"/>
              <p:cNvSpPr>
                <a:spLocks noChangeShapeType="1"/>
              </p:cNvSpPr>
              <p:nvPr userDrawn="1"/>
            </p:nvSpPr>
            <p:spPr bwMode="gray">
              <a:xfrm flipH="1" flipV="1">
                <a:off x="10176316" y="6044869"/>
                <a:ext cx="368816" cy="365252"/>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9"/>
              <p:cNvSpPr>
                <a:spLocks noChangeShapeType="1"/>
              </p:cNvSpPr>
              <p:nvPr userDrawn="1"/>
            </p:nvSpPr>
            <p:spPr bwMode="gray">
              <a:xfrm>
                <a:off x="9809282" y="6141081"/>
                <a:ext cx="367034" cy="269040"/>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20"/>
              <p:cNvSpPr>
                <a:spLocks noChangeShapeType="1"/>
              </p:cNvSpPr>
              <p:nvPr userDrawn="1"/>
            </p:nvSpPr>
            <p:spPr bwMode="gray">
              <a:xfrm flipH="1">
                <a:off x="9479664" y="6160680"/>
                <a:ext cx="311801" cy="361689"/>
              </a:xfrm>
              <a:prstGeom prst="line">
                <a:avLst/>
              </a:prstGeom>
              <a:noFill/>
              <a:ln w="44450" cap="rnd">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 name="Freeform: Shape 39"/>
            <p:cNvSpPr>
              <a:spLocks/>
            </p:cNvSpPr>
            <p:nvPr userDrawn="1"/>
          </p:nvSpPr>
          <p:spPr bwMode="gray">
            <a:xfrm>
              <a:off x="8280836" y="4660473"/>
              <a:ext cx="1603278" cy="625385"/>
            </a:xfrm>
            <a:custGeom>
              <a:avLst/>
              <a:gdLst>
                <a:gd name="connsiteX0" fmla="*/ 650332 w 1603278"/>
                <a:gd name="connsiteY0" fmla="*/ 0 h 625385"/>
                <a:gd name="connsiteX1" fmla="*/ 837264 w 1603278"/>
                <a:gd name="connsiteY1" fmla="*/ 63591 h 625385"/>
                <a:gd name="connsiteX2" fmla="*/ 875869 w 1603278"/>
                <a:gd name="connsiteY2" fmla="*/ 100515 h 625385"/>
                <a:gd name="connsiteX3" fmla="*/ 910411 w 1603278"/>
                <a:gd name="connsiteY3" fmla="*/ 143593 h 625385"/>
                <a:gd name="connsiteX4" fmla="*/ 942921 w 1603278"/>
                <a:gd name="connsiteY4" fmla="*/ 209235 h 625385"/>
                <a:gd name="connsiteX5" fmla="*/ 955112 w 1603278"/>
                <a:gd name="connsiteY5" fmla="*/ 260518 h 625385"/>
                <a:gd name="connsiteX6" fmla="*/ 959176 w 1603278"/>
                <a:gd name="connsiteY6" fmla="*/ 256416 h 625385"/>
                <a:gd name="connsiteX7" fmla="*/ 1009973 w 1603278"/>
                <a:gd name="connsiteY7" fmla="*/ 221543 h 625385"/>
                <a:gd name="connsiteX8" fmla="*/ 1101407 w 1603278"/>
                <a:gd name="connsiteY8" fmla="*/ 201030 h 625385"/>
                <a:gd name="connsiteX9" fmla="*/ 1304594 w 1603278"/>
                <a:gd name="connsiteY9" fmla="*/ 361033 h 625385"/>
                <a:gd name="connsiteX10" fmla="*/ 1438697 w 1603278"/>
                <a:gd name="connsiteY10" fmla="*/ 291288 h 625385"/>
                <a:gd name="connsiteX11" fmla="*/ 1603278 w 1603278"/>
                <a:gd name="connsiteY11" fmla="*/ 457445 h 625385"/>
                <a:gd name="connsiteX12" fmla="*/ 1438697 w 1603278"/>
                <a:gd name="connsiteY12" fmla="*/ 623602 h 625385"/>
                <a:gd name="connsiteX13" fmla="*/ 260769 w 1603278"/>
                <a:gd name="connsiteY13" fmla="*/ 623602 h 625385"/>
                <a:gd name="connsiteX14" fmla="*/ 217158 w 1603278"/>
                <a:gd name="connsiteY14" fmla="*/ 623602 h 625385"/>
                <a:gd name="connsiteX15" fmla="*/ 199471 w 1603278"/>
                <a:gd name="connsiteY15" fmla="*/ 625385 h 625385"/>
                <a:gd name="connsiteX16" fmla="*/ 121828 w 1603278"/>
                <a:gd name="connsiteY16" fmla="*/ 609710 h 625385"/>
                <a:gd name="connsiteX17" fmla="*/ 97105 w 1603278"/>
                <a:gd name="connsiteY17" fmla="*/ 593041 h 625385"/>
                <a:gd name="connsiteX18" fmla="*/ 69218 w 1603278"/>
                <a:gd name="connsiteY18" fmla="*/ 576422 h 625385"/>
                <a:gd name="connsiteX19" fmla="*/ 69218 w 1603278"/>
                <a:gd name="connsiteY19" fmla="*/ 574239 h 625385"/>
                <a:gd name="connsiteX20" fmla="*/ 58423 w 1603278"/>
                <a:gd name="connsiteY20" fmla="*/ 566962 h 625385"/>
                <a:gd name="connsiteX21" fmla="*/ 0 w 1603278"/>
                <a:gd name="connsiteY21" fmla="*/ 425914 h 625385"/>
                <a:gd name="connsiteX22" fmla="*/ 199471 w 1603278"/>
                <a:gd name="connsiteY22" fmla="*/ 226443 h 625385"/>
                <a:gd name="connsiteX23" fmla="*/ 340518 w 1603278"/>
                <a:gd name="connsiteY23" fmla="*/ 284867 h 625385"/>
                <a:gd name="connsiteX24" fmla="*/ 343835 w 1603278"/>
                <a:gd name="connsiteY24" fmla="*/ 289785 h 625385"/>
                <a:gd name="connsiteX25" fmla="*/ 369744 w 1603278"/>
                <a:gd name="connsiteY25" fmla="*/ 182600 h 625385"/>
                <a:gd name="connsiteX26" fmla="*/ 650332 w 1603278"/>
                <a:gd name="connsiteY26" fmla="*/ 0 h 6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3278" h="625385">
                  <a:moveTo>
                    <a:pt x="650332" y="0"/>
                  </a:moveTo>
                  <a:cubicBezTo>
                    <a:pt x="721448" y="0"/>
                    <a:pt x="786467" y="24616"/>
                    <a:pt x="837264" y="63591"/>
                  </a:cubicBezTo>
                  <a:cubicBezTo>
                    <a:pt x="851487" y="75899"/>
                    <a:pt x="865710" y="86156"/>
                    <a:pt x="875869" y="100515"/>
                  </a:cubicBezTo>
                  <a:cubicBezTo>
                    <a:pt x="890092" y="112823"/>
                    <a:pt x="900252" y="129234"/>
                    <a:pt x="910411" y="143593"/>
                  </a:cubicBezTo>
                  <a:cubicBezTo>
                    <a:pt x="924634" y="164106"/>
                    <a:pt x="934794" y="186671"/>
                    <a:pt x="942921" y="209235"/>
                  </a:cubicBezTo>
                  <a:cubicBezTo>
                    <a:pt x="946985" y="225646"/>
                    <a:pt x="953080" y="244108"/>
                    <a:pt x="955112" y="260518"/>
                  </a:cubicBezTo>
                  <a:cubicBezTo>
                    <a:pt x="957144" y="258467"/>
                    <a:pt x="957144" y="258467"/>
                    <a:pt x="959176" y="256416"/>
                  </a:cubicBezTo>
                  <a:cubicBezTo>
                    <a:pt x="975431" y="242056"/>
                    <a:pt x="991686" y="229748"/>
                    <a:pt x="1009973" y="221543"/>
                  </a:cubicBezTo>
                  <a:cubicBezTo>
                    <a:pt x="1038419" y="207184"/>
                    <a:pt x="1068897" y="201030"/>
                    <a:pt x="1101407" y="201030"/>
                  </a:cubicBezTo>
                  <a:cubicBezTo>
                    <a:pt x="1198936" y="201030"/>
                    <a:pt x="1282243" y="268723"/>
                    <a:pt x="1304594" y="361033"/>
                  </a:cubicBezTo>
                  <a:cubicBezTo>
                    <a:pt x="1335072" y="320007"/>
                    <a:pt x="1383836" y="291288"/>
                    <a:pt x="1438697" y="291288"/>
                  </a:cubicBezTo>
                  <a:cubicBezTo>
                    <a:pt x="1530131" y="291288"/>
                    <a:pt x="1603278" y="365136"/>
                    <a:pt x="1603278" y="457445"/>
                  </a:cubicBezTo>
                  <a:cubicBezTo>
                    <a:pt x="1603278" y="549755"/>
                    <a:pt x="1530131" y="623602"/>
                    <a:pt x="1438697" y="623602"/>
                  </a:cubicBezTo>
                  <a:cubicBezTo>
                    <a:pt x="661508" y="623602"/>
                    <a:pt x="370062" y="623602"/>
                    <a:pt x="260769" y="623602"/>
                  </a:cubicBezTo>
                  <a:lnTo>
                    <a:pt x="217158" y="623602"/>
                  </a:lnTo>
                  <a:lnTo>
                    <a:pt x="199471" y="625385"/>
                  </a:lnTo>
                  <a:cubicBezTo>
                    <a:pt x="171930" y="625385"/>
                    <a:pt x="145692" y="619804"/>
                    <a:pt x="121828" y="609710"/>
                  </a:cubicBezTo>
                  <a:lnTo>
                    <a:pt x="97105" y="593041"/>
                  </a:lnTo>
                  <a:lnTo>
                    <a:pt x="69218" y="576422"/>
                  </a:lnTo>
                  <a:lnTo>
                    <a:pt x="69218" y="574239"/>
                  </a:lnTo>
                  <a:lnTo>
                    <a:pt x="58423" y="566962"/>
                  </a:lnTo>
                  <a:cubicBezTo>
                    <a:pt x="22326" y="530864"/>
                    <a:pt x="0" y="480997"/>
                    <a:pt x="0" y="425914"/>
                  </a:cubicBezTo>
                  <a:cubicBezTo>
                    <a:pt x="0" y="315749"/>
                    <a:pt x="89306" y="226443"/>
                    <a:pt x="199471" y="226443"/>
                  </a:cubicBezTo>
                  <a:cubicBezTo>
                    <a:pt x="254554" y="226443"/>
                    <a:pt x="304421" y="248770"/>
                    <a:pt x="340518" y="284867"/>
                  </a:cubicBezTo>
                  <a:lnTo>
                    <a:pt x="343835" y="289785"/>
                  </a:lnTo>
                  <a:lnTo>
                    <a:pt x="369744" y="182600"/>
                  </a:lnTo>
                  <a:cubicBezTo>
                    <a:pt x="418699" y="75002"/>
                    <a:pt x="525372" y="0"/>
                    <a:pt x="650332" y="0"/>
                  </a:cubicBezTo>
                  <a:close/>
                </a:path>
              </a:pathLst>
            </a:custGeom>
            <a:solidFill>
              <a:srgbClr val="3393D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1" name="Freeform 34"/>
            <p:cNvSpPr>
              <a:spLocks/>
            </p:cNvSpPr>
            <p:nvPr userDrawn="1"/>
          </p:nvSpPr>
          <p:spPr bwMode="gray">
            <a:xfrm>
              <a:off x="10787446" y="3425741"/>
              <a:ext cx="1019143" cy="584404"/>
            </a:xfrm>
            <a:custGeom>
              <a:avLst/>
              <a:gdLst>
                <a:gd name="T0" fmla="*/ 447 w 502"/>
                <a:gd name="T1" fmla="*/ 175 h 285"/>
                <a:gd name="T2" fmla="*/ 420 w 502"/>
                <a:gd name="T3" fmla="*/ 183 h 285"/>
                <a:gd name="T4" fmla="*/ 425 w 502"/>
                <a:gd name="T5" fmla="*/ 142 h 285"/>
                <a:gd name="T6" fmla="*/ 283 w 502"/>
                <a:gd name="T7" fmla="*/ 0 h 285"/>
                <a:gd name="T8" fmla="*/ 143 w 502"/>
                <a:gd name="T9" fmla="*/ 119 h 285"/>
                <a:gd name="T10" fmla="*/ 91 w 502"/>
                <a:gd name="T11" fmla="*/ 102 h 285"/>
                <a:gd name="T12" fmla="*/ 0 w 502"/>
                <a:gd name="T13" fmla="*/ 193 h 285"/>
                <a:gd name="T14" fmla="*/ 91 w 502"/>
                <a:gd name="T15" fmla="*/ 285 h 285"/>
                <a:gd name="T16" fmla="*/ 447 w 502"/>
                <a:gd name="T17" fmla="*/ 285 h 285"/>
                <a:gd name="T18" fmla="*/ 502 w 502"/>
                <a:gd name="T19" fmla="*/ 230 h 285"/>
                <a:gd name="T20" fmla="*/ 447 w 502"/>
                <a:gd name="T21" fmla="*/ 17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285">
                  <a:moveTo>
                    <a:pt x="447" y="175"/>
                  </a:moveTo>
                  <a:cubicBezTo>
                    <a:pt x="437" y="175"/>
                    <a:pt x="428" y="178"/>
                    <a:pt x="420" y="183"/>
                  </a:cubicBezTo>
                  <a:cubicBezTo>
                    <a:pt x="423" y="170"/>
                    <a:pt x="425" y="156"/>
                    <a:pt x="425" y="142"/>
                  </a:cubicBezTo>
                  <a:cubicBezTo>
                    <a:pt x="425" y="64"/>
                    <a:pt x="362" y="0"/>
                    <a:pt x="283" y="0"/>
                  </a:cubicBezTo>
                  <a:cubicBezTo>
                    <a:pt x="213" y="0"/>
                    <a:pt x="154" y="52"/>
                    <a:pt x="143" y="119"/>
                  </a:cubicBezTo>
                  <a:cubicBezTo>
                    <a:pt x="128" y="109"/>
                    <a:pt x="110" y="102"/>
                    <a:pt x="91" y="102"/>
                  </a:cubicBezTo>
                  <a:cubicBezTo>
                    <a:pt x="40" y="102"/>
                    <a:pt x="0" y="143"/>
                    <a:pt x="0" y="193"/>
                  </a:cubicBezTo>
                  <a:cubicBezTo>
                    <a:pt x="0" y="244"/>
                    <a:pt x="40" y="285"/>
                    <a:pt x="91" y="285"/>
                  </a:cubicBezTo>
                  <a:cubicBezTo>
                    <a:pt x="127" y="285"/>
                    <a:pt x="418" y="285"/>
                    <a:pt x="447" y="285"/>
                  </a:cubicBezTo>
                  <a:cubicBezTo>
                    <a:pt x="477" y="285"/>
                    <a:pt x="502" y="260"/>
                    <a:pt x="502" y="230"/>
                  </a:cubicBezTo>
                  <a:cubicBezTo>
                    <a:pt x="502" y="200"/>
                    <a:pt x="477" y="175"/>
                    <a:pt x="4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2" name="Group 41"/>
            <p:cNvGrpSpPr/>
            <p:nvPr userDrawn="1"/>
          </p:nvGrpSpPr>
          <p:grpSpPr bwMode="gray">
            <a:xfrm>
              <a:off x="8374998" y="4537534"/>
              <a:ext cx="1099321" cy="2456991"/>
              <a:chOff x="8374998" y="4537534"/>
              <a:chExt cx="1099321" cy="2456991"/>
            </a:xfrm>
          </p:grpSpPr>
          <p:sp>
            <p:nvSpPr>
              <p:cNvPr id="74" name="Rectangle 35"/>
              <p:cNvSpPr>
                <a:spLocks noChangeArrowheads="1"/>
              </p:cNvSpPr>
              <p:nvPr userDrawn="1"/>
            </p:nvSpPr>
            <p:spPr bwMode="gray">
              <a:xfrm>
                <a:off x="8599495" y="5576276"/>
                <a:ext cx="406232" cy="256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6"/>
              <p:cNvSpPr>
                <a:spLocks noChangeArrowheads="1"/>
              </p:cNvSpPr>
              <p:nvPr userDrawn="1"/>
            </p:nvSpPr>
            <p:spPr bwMode="gray">
              <a:xfrm>
                <a:off x="8374998" y="5756230"/>
                <a:ext cx="1099321" cy="12382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7"/>
              <p:cNvSpPr>
                <a:spLocks/>
              </p:cNvSpPr>
              <p:nvPr userDrawn="1"/>
            </p:nvSpPr>
            <p:spPr bwMode="gray">
              <a:xfrm>
                <a:off x="8957620" y="4583859"/>
                <a:ext cx="434739" cy="2000871"/>
              </a:xfrm>
              <a:custGeom>
                <a:avLst/>
                <a:gdLst>
                  <a:gd name="T0" fmla="*/ 244 w 244"/>
                  <a:gd name="T1" fmla="*/ 314 h 1123"/>
                  <a:gd name="T2" fmla="*/ 122 w 244"/>
                  <a:gd name="T3" fmla="*/ 0 h 1123"/>
                  <a:gd name="T4" fmla="*/ 0 w 244"/>
                  <a:gd name="T5" fmla="*/ 314 h 1123"/>
                  <a:gd name="T6" fmla="*/ 0 w 244"/>
                  <a:gd name="T7" fmla="*/ 1123 h 1123"/>
                  <a:gd name="T8" fmla="*/ 244 w 244"/>
                  <a:gd name="T9" fmla="*/ 1123 h 1123"/>
                  <a:gd name="T10" fmla="*/ 244 w 244"/>
                  <a:gd name="T11" fmla="*/ 314 h 1123"/>
                </a:gdLst>
                <a:ahLst/>
                <a:cxnLst>
                  <a:cxn ang="0">
                    <a:pos x="T0" y="T1"/>
                  </a:cxn>
                  <a:cxn ang="0">
                    <a:pos x="T2" y="T3"/>
                  </a:cxn>
                  <a:cxn ang="0">
                    <a:pos x="T4" y="T5"/>
                  </a:cxn>
                  <a:cxn ang="0">
                    <a:pos x="T6" y="T7"/>
                  </a:cxn>
                  <a:cxn ang="0">
                    <a:pos x="T8" y="T9"/>
                  </a:cxn>
                  <a:cxn ang="0">
                    <a:pos x="T10" y="T11"/>
                  </a:cxn>
                </a:cxnLst>
                <a:rect l="0" t="0" r="r" b="b"/>
                <a:pathLst>
                  <a:path w="244" h="1123">
                    <a:moveTo>
                      <a:pt x="244" y="314"/>
                    </a:moveTo>
                    <a:lnTo>
                      <a:pt x="122" y="0"/>
                    </a:lnTo>
                    <a:lnTo>
                      <a:pt x="0" y="314"/>
                    </a:lnTo>
                    <a:lnTo>
                      <a:pt x="0" y="1123"/>
                    </a:lnTo>
                    <a:lnTo>
                      <a:pt x="244" y="1123"/>
                    </a:lnTo>
                    <a:lnTo>
                      <a:pt x="244"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38"/>
              <p:cNvSpPr>
                <a:spLocks noChangeArrowheads="1"/>
              </p:cNvSpPr>
              <p:nvPr userDrawn="1"/>
            </p:nvSpPr>
            <p:spPr bwMode="gray">
              <a:xfrm>
                <a:off x="9130447" y="4537534"/>
                <a:ext cx="89086" cy="90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9"/>
              <p:cNvSpPr>
                <a:spLocks noChangeArrowheads="1"/>
              </p:cNvSpPr>
              <p:nvPr userDrawn="1"/>
            </p:nvSpPr>
            <p:spPr bwMode="gray">
              <a:xfrm>
                <a:off x="8957620" y="5143319"/>
                <a:ext cx="434739" cy="6414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0"/>
              <p:cNvSpPr>
                <a:spLocks noChangeArrowheads="1"/>
              </p:cNvSpPr>
              <p:nvPr userDrawn="1"/>
            </p:nvSpPr>
            <p:spPr bwMode="gray">
              <a:xfrm>
                <a:off x="9005727" y="525556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1"/>
              <p:cNvSpPr>
                <a:spLocks noChangeArrowheads="1"/>
              </p:cNvSpPr>
              <p:nvPr userDrawn="1"/>
            </p:nvSpPr>
            <p:spPr bwMode="gray">
              <a:xfrm>
                <a:off x="9208843" y="525556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2"/>
              <p:cNvSpPr>
                <a:spLocks noChangeArrowheads="1"/>
              </p:cNvSpPr>
              <p:nvPr userDrawn="1"/>
            </p:nvSpPr>
            <p:spPr bwMode="gray">
              <a:xfrm>
                <a:off x="9005727" y="5396323"/>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3"/>
              <p:cNvSpPr>
                <a:spLocks noChangeArrowheads="1"/>
              </p:cNvSpPr>
              <p:nvPr userDrawn="1"/>
            </p:nvSpPr>
            <p:spPr bwMode="gray">
              <a:xfrm>
                <a:off x="9208843" y="5396323"/>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4"/>
              <p:cNvSpPr>
                <a:spLocks noChangeArrowheads="1"/>
              </p:cNvSpPr>
              <p:nvPr userDrawn="1"/>
            </p:nvSpPr>
            <p:spPr bwMode="gray">
              <a:xfrm>
                <a:off x="9005727" y="553529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5"/>
              <p:cNvSpPr>
                <a:spLocks noChangeArrowheads="1"/>
              </p:cNvSpPr>
              <p:nvPr userDrawn="1"/>
            </p:nvSpPr>
            <p:spPr bwMode="gray">
              <a:xfrm>
                <a:off x="9208843" y="553529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6"/>
              <p:cNvSpPr>
                <a:spLocks noChangeArrowheads="1"/>
              </p:cNvSpPr>
              <p:nvPr userDrawn="1"/>
            </p:nvSpPr>
            <p:spPr bwMode="gray">
              <a:xfrm>
                <a:off x="9005727" y="5676053"/>
                <a:ext cx="131847"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7"/>
              <p:cNvSpPr>
                <a:spLocks noChangeArrowheads="1"/>
              </p:cNvSpPr>
              <p:nvPr userDrawn="1"/>
            </p:nvSpPr>
            <p:spPr bwMode="gray">
              <a:xfrm>
                <a:off x="9208843" y="5676053"/>
                <a:ext cx="133629"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8"/>
              <p:cNvSpPr>
                <a:spLocks noChangeArrowheads="1"/>
              </p:cNvSpPr>
              <p:nvPr userDrawn="1"/>
            </p:nvSpPr>
            <p:spPr bwMode="gray">
              <a:xfrm>
                <a:off x="9005727" y="5923712"/>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9"/>
              <p:cNvSpPr>
                <a:spLocks noChangeArrowheads="1"/>
              </p:cNvSpPr>
              <p:nvPr userDrawn="1"/>
            </p:nvSpPr>
            <p:spPr bwMode="gray">
              <a:xfrm>
                <a:off x="9208843"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0"/>
              <p:cNvSpPr>
                <a:spLocks noChangeArrowheads="1"/>
              </p:cNvSpPr>
              <p:nvPr userDrawn="1"/>
            </p:nvSpPr>
            <p:spPr bwMode="gray">
              <a:xfrm>
                <a:off x="9005727" y="606268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1"/>
              <p:cNvSpPr>
                <a:spLocks noChangeArrowheads="1"/>
              </p:cNvSpPr>
              <p:nvPr userDrawn="1"/>
            </p:nvSpPr>
            <p:spPr bwMode="gray">
              <a:xfrm>
                <a:off x="9208843"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2"/>
              <p:cNvSpPr>
                <a:spLocks noChangeArrowheads="1"/>
              </p:cNvSpPr>
              <p:nvPr userDrawn="1"/>
            </p:nvSpPr>
            <p:spPr bwMode="gray">
              <a:xfrm>
                <a:off x="9005727" y="620166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53"/>
              <p:cNvSpPr>
                <a:spLocks noChangeArrowheads="1"/>
              </p:cNvSpPr>
              <p:nvPr userDrawn="1"/>
            </p:nvSpPr>
            <p:spPr bwMode="gray">
              <a:xfrm>
                <a:off x="9208843"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4"/>
              <p:cNvSpPr>
                <a:spLocks noChangeArrowheads="1"/>
              </p:cNvSpPr>
              <p:nvPr userDrawn="1"/>
            </p:nvSpPr>
            <p:spPr bwMode="gray">
              <a:xfrm>
                <a:off x="9005727" y="634241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5"/>
              <p:cNvSpPr>
                <a:spLocks noChangeArrowheads="1"/>
              </p:cNvSpPr>
              <p:nvPr userDrawn="1"/>
            </p:nvSpPr>
            <p:spPr bwMode="gray">
              <a:xfrm>
                <a:off x="9208843"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6"/>
              <p:cNvSpPr>
                <a:spLocks noChangeArrowheads="1"/>
              </p:cNvSpPr>
              <p:nvPr userDrawn="1"/>
            </p:nvSpPr>
            <p:spPr bwMode="gray">
              <a:xfrm>
                <a:off x="9005727" y="648139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57"/>
              <p:cNvSpPr>
                <a:spLocks noChangeArrowheads="1"/>
              </p:cNvSpPr>
              <p:nvPr userDrawn="1"/>
            </p:nvSpPr>
            <p:spPr bwMode="gray">
              <a:xfrm>
                <a:off x="9208843"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58"/>
              <p:cNvSpPr>
                <a:spLocks noChangeArrowheads="1"/>
              </p:cNvSpPr>
              <p:nvPr userDrawn="1"/>
            </p:nvSpPr>
            <p:spPr bwMode="gray">
              <a:xfrm>
                <a:off x="9005727" y="6620364"/>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59"/>
              <p:cNvSpPr>
                <a:spLocks noChangeArrowheads="1"/>
              </p:cNvSpPr>
              <p:nvPr userDrawn="1"/>
            </p:nvSpPr>
            <p:spPr bwMode="gray">
              <a:xfrm>
                <a:off x="9208843"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60"/>
              <p:cNvSpPr>
                <a:spLocks noChangeArrowheads="1"/>
              </p:cNvSpPr>
              <p:nvPr userDrawn="1"/>
            </p:nvSpPr>
            <p:spPr bwMode="gray">
              <a:xfrm>
                <a:off x="9005727" y="676112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1"/>
              <p:cNvSpPr>
                <a:spLocks noChangeArrowheads="1"/>
              </p:cNvSpPr>
              <p:nvPr userDrawn="1"/>
            </p:nvSpPr>
            <p:spPr bwMode="gray">
              <a:xfrm>
                <a:off x="9208843"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62"/>
              <p:cNvSpPr>
                <a:spLocks noChangeArrowheads="1"/>
              </p:cNvSpPr>
              <p:nvPr userDrawn="1"/>
            </p:nvSpPr>
            <p:spPr bwMode="gray">
              <a:xfrm>
                <a:off x="8428450"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3"/>
              <p:cNvSpPr>
                <a:spLocks noChangeArrowheads="1"/>
              </p:cNvSpPr>
              <p:nvPr userDrawn="1"/>
            </p:nvSpPr>
            <p:spPr bwMode="gray">
              <a:xfrm>
                <a:off x="8631566"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4"/>
              <p:cNvSpPr>
                <a:spLocks noChangeArrowheads="1"/>
              </p:cNvSpPr>
              <p:nvPr userDrawn="1"/>
            </p:nvSpPr>
            <p:spPr bwMode="gray">
              <a:xfrm>
                <a:off x="8428450"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5"/>
              <p:cNvSpPr>
                <a:spLocks noChangeArrowheads="1"/>
              </p:cNvSpPr>
              <p:nvPr userDrawn="1"/>
            </p:nvSpPr>
            <p:spPr bwMode="gray">
              <a:xfrm>
                <a:off x="8631566"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6"/>
              <p:cNvSpPr>
                <a:spLocks noChangeArrowheads="1"/>
              </p:cNvSpPr>
              <p:nvPr userDrawn="1"/>
            </p:nvSpPr>
            <p:spPr bwMode="gray">
              <a:xfrm>
                <a:off x="8428450"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7"/>
              <p:cNvSpPr>
                <a:spLocks noChangeArrowheads="1"/>
              </p:cNvSpPr>
              <p:nvPr userDrawn="1"/>
            </p:nvSpPr>
            <p:spPr bwMode="gray">
              <a:xfrm>
                <a:off x="8631566"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8"/>
              <p:cNvSpPr>
                <a:spLocks noChangeArrowheads="1"/>
              </p:cNvSpPr>
              <p:nvPr userDrawn="1"/>
            </p:nvSpPr>
            <p:spPr bwMode="gray">
              <a:xfrm>
                <a:off x="8428450"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69"/>
              <p:cNvSpPr>
                <a:spLocks noChangeArrowheads="1"/>
              </p:cNvSpPr>
              <p:nvPr userDrawn="1"/>
            </p:nvSpPr>
            <p:spPr bwMode="gray">
              <a:xfrm>
                <a:off x="8631566"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0"/>
              <p:cNvSpPr>
                <a:spLocks noChangeArrowheads="1"/>
              </p:cNvSpPr>
              <p:nvPr userDrawn="1"/>
            </p:nvSpPr>
            <p:spPr bwMode="gray">
              <a:xfrm>
                <a:off x="8428450"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1"/>
              <p:cNvSpPr>
                <a:spLocks noChangeArrowheads="1"/>
              </p:cNvSpPr>
              <p:nvPr userDrawn="1"/>
            </p:nvSpPr>
            <p:spPr bwMode="gray">
              <a:xfrm>
                <a:off x="8631566"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2"/>
              <p:cNvSpPr>
                <a:spLocks noChangeArrowheads="1"/>
              </p:cNvSpPr>
              <p:nvPr userDrawn="1"/>
            </p:nvSpPr>
            <p:spPr bwMode="gray">
              <a:xfrm>
                <a:off x="8428450"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3"/>
              <p:cNvSpPr>
                <a:spLocks noChangeArrowheads="1"/>
              </p:cNvSpPr>
              <p:nvPr userDrawn="1"/>
            </p:nvSpPr>
            <p:spPr bwMode="gray">
              <a:xfrm>
                <a:off x="8631566"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4"/>
              <p:cNvSpPr>
                <a:spLocks noChangeArrowheads="1"/>
              </p:cNvSpPr>
              <p:nvPr userDrawn="1"/>
            </p:nvSpPr>
            <p:spPr bwMode="gray">
              <a:xfrm>
                <a:off x="8428450"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5"/>
              <p:cNvSpPr>
                <a:spLocks noChangeArrowheads="1"/>
              </p:cNvSpPr>
              <p:nvPr userDrawn="1"/>
            </p:nvSpPr>
            <p:spPr bwMode="gray">
              <a:xfrm>
                <a:off x="8631566"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6"/>
              <p:cNvSpPr>
                <a:spLocks noChangeArrowheads="1"/>
              </p:cNvSpPr>
              <p:nvPr userDrawn="1"/>
            </p:nvSpPr>
            <p:spPr bwMode="gray">
              <a:xfrm>
                <a:off x="8802611" y="5756230"/>
                <a:ext cx="155010" cy="1238295"/>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77"/>
              <p:cNvSpPr>
                <a:spLocks noChangeArrowheads="1"/>
              </p:cNvSpPr>
              <p:nvPr userDrawn="1"/>
            </p:nvSpPr>
            <p:spPr bwMode="gray">
              <a:xfrm>
                <a:off x="8374998" y="5813245"/>
                <a:ext cx="1099321" cy="4098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8"/>
              <p:cNvSpPr>
                <a:spLocks/>
              </p:cNvSpPr>
              <p:nvPr userDrawn="1"/>
            </p:nvSpPr>
            <p:spPr bwMode="gray">
              <a:xfrm>
                <a:off x="9157173" y="4745995"/>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9"/>
              <p:cNvSpPr>
                <a:spLocks/>
              </p:cNvSpPr>
              <p:nvPr userDrawn="1"/>
            </p:nvSpPr>
            <p:spPr bwMode="gray">
              <a:xfrm>
                <a:off x="9157173"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0"/>
              <p:cNvSpPr>
                <a:spLocks/>
              </p:cNvSpPr>
              <p:nvPr userDrawn="1"/>
            </p:nvSpPr>
            <p:spPr bwMode="gray">
              <a:xfrm>
                <a:off x="9107285"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1"/>
              <p:cNvSpPr>
                <a:spLocks/>
              </p:cNvSpPr>
              <p:nvPr userDrawn="1"/>
            </p:nvSpPr>
            <p:spPr bwMode="gray">
              <a:xfrm>
                <a:off x="9205279"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2"/>
              <p:cNvSpPr>
                <a:spLocks/>
              </p:cNvSpPr>
              <p:nvPr userDrawn="1"/>
            </p:nvSpPr>
            <p:spPr bwMode="gray">
              <a:xfrm>
                <a:off x="9059178"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3"/>
              <p:cNvSpPr>
                <a:spLocks/>
              </p:cNvSpPr>
              <p:nvPr userDrawn="1"/>
            </p:nvSpPr>
            <p:spPr bwMode="gray">
              <a:xfrm>
                <a:off x="9253386" y="5002563"/>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userDrawn="1"/>
          </p:nvGrpSpPr>
          <p:grpSpPr bwMode="gray">
            <a:xfrm>
              <a:off x="11546458" y="4621275"/>
              <a:ext cx="705561" cy="2373250"/>
              <a:chOff x="11546458" y="4621275"/>
              <a:chExt cx="705561" cy="2373250"/>
            </a:xfrm>
          </p:grpSpPr>
          <p:sp>
            <p:nvSpPr>
              <p:cNvPr id="58" name="Rectangle 84"/>
              <p:cNvSpPr>
                <a:spLocks noChangeArrowheads="1"/>
              </p:cNvSpPr>
              <p:nvPr userDrawn="1"/>
            </p:nvSpPr>
            <p:spPr bwMode="gray">
              <a:xfrm>
                <a:off x="11546458" y="4621275"/>
                <a:ext cx="456120" cy="237325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5"/>
              <p:cNvSpPr>
                <a:spLocks/>
              </p:cNvSpPr>
              <p:nvPr userDrawn="1"/>
            </p:nvSpPr>
            <p:spPr bwMode="gray">
              <a:xfrm>
                <a:off x="11546458" y="4908132"/>
                <a:ext cx="705561" cy="2086393"/>
              </a:xfrm>
              <a:custGeom>
                <a:avLst/>
                <a:gdLst>
                  <a:gd name="T0" fmla="*/ 347 w 347"/>
                  <a:gd name="T1" fmla="*/ 218 h 1017"/>
                  <a:gd name="T2" fmla="*/ 347 w 347"/>
                  <a:gd name="T3" fmla="*/ 1017 h 1017"/>
                  <a:gd name="T4" fmla="*/ 0 w 347"/>
                  <a:gd name="T5" fmla="*/ 1017 h 1017"/>
                  <a:gd name="T6" fmla="*/ 0 w 347"/>
                  <a:gd name="T7" fmla="*/ 0 h 1017"/>
                  <a:gd name="T8" fmla="*/ 20 w 347"/>
                  <a:gd name="T9" fmla="*/ 21 h 1017"/>
                  <a:gd name="T10" fmla="*/ 62 w 347"/>
                  <a:gd name="T11" fmla="*/ 61 h 1017"/>
                  <a:gd name="T12" fmla="*/ 109 w 347"/>
                  <a:gd name="T13" fmla="*/ 101 h 1017"/>
                  <a:gd name="T14" fmla="*/ 224 w 347"/>
                  <a:gd name="T15" fmla="*/ 176 h 1017"/>
                  <a:gd name="T16" fmla="*/ 347 w 347"/>
                  <a:gd name="T17" fmla="*/ 21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017">
                    <a:moveTo>
                      <a:pt x="347" y="218"/>
                    </a:moveTo>
                    <a:cubicBezTo>
                      <a:pt x="347" y="1017"/>
                      <a:pt x="347" y="1017"/>
                      <a:pt x="347" y="1017"/>
                    </a:cubicBezTo>
                    <a:cubicBezTo>
                      <a:pt x="0" y="1017"/>
                      <a:pt x="0" y="1017"/>
                      <a:pt x="0" y="1017"/>
                    </a:cubicBezTo>
                    <a:cubicBezTo>
                      <a:pt x="0" y="0"/>
                      <a:pt x="0" y="0"/>
                      <a:pt x="0" y="0"/>
                    </a:cubicBezTo>
                    <a:cubicBezTo>
                      <a:pt x="0" y="0"/>
                      <a:pt x="7" y="8"/>
                      <a:pt x="20" y="21"/>
                    </a:cubicBezTo>
                    <a:cubicBezTo>
                      <a:pt x="31" y="32"/>
                      <a:pt x="45" y="46"/>
                      <a:pt x="62" y="61"/>
                    </a:cubicBezTo>
                    <a:cubicBezTo>
                      <a:pt x="76" y="74"/>
                      <a:pt x="92" y="87"/>
                      <a:pt x="109" y="101"/>
                    </a:cubicBezTo>
                    <a:cubicBezTo>
                      <a:pt x="143" y="127"/>
                      <a:pt x="182" y="154"/>
                      <a:pt x="224" y="176"/>
                    </a:cubicBezTo>
                    <a:cubicBezTo>
                      <a:pt x="263" y="196"/>
                      <a:pt x="305" y="212"/>
                      <a:pt x="347" y="218"/>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86"/>
              <p:cNvSpPr>
                <a:spLocks noChangeArrowheads="1"/>
              </p:cNvSpPr>
              <p:nvPr userDrawn="1"/>
            </p:nvSpPr>
            <p:spPr bwMode="gray">
              <a:xfrm>
                <a:off x="11546458" y="4703234"/>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7"/>
              <p:cNvSpPr>
                <a:spLocks noChangeArrowheads="1"/>
              </p:cNvSpPr>
              <p:nvPr userDrawn="1"/>
            </p:nvSpPr>
            <p:spPr bwMode="gray">
              <a:xfrm>
                <a:off x="11546458" y="4868934"/>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8"/>
              <p:cNvSpPr>
                <a:spLocks noChangeArrowheads="1"/>
              </p:cNvSpPr>
              <p:nvPr userDrawn="1"/>
            </p:nvSpPr>
            <p:spPr bwMode="gray">
              <a:xfrm>
                <a:off x="11546458" y="5032852"/>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89"/>
              <p:cNvSpPr>
                <a:spLocks noChangeArrowheads="1"/>
              </p:cNvSpPr>
              <p:nvPr userDrawn="1"/>
            </p:nvSpPr>
            <p:spPr bwMode="gray">
              <a:xfrm>
                <a:off x="11546458" y="5196770"/>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0"/>
              <p:cNvSpPr>
                <a:spLocks noChangeArrowheads="1"/>
              </p:cNvSpPr>
              <p:nvPr userDrawn="1"/>
            </p:nvSpPr>
            <p:spPr bwMode="gray">
              <a:xfrm>
                <a:off x="11546458" y="5362470"/>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1"/>
              <p:cNvSpPr>
                <a:spLocks noChangeArrowheads="1"/>
              </p:cNvSpPr>
              <p:nvPr userDrawn="1"/>
            </p:nvSpPr>
            <p:spPr bwMode="gray">
              <a:xfrm>
                <a:off x="11546458" y="5526388"/>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2"/>
              <p:cNvSpPr>
                <a:spLocks noChangeArrowheads="1"/>
              </p:cNvSpPr>
              <p:nvPr userDrawn="1"/>
            </p:nvSpPr>
            <p:spPr bwMode="gray">
              <a:xfrm>
                <a:off x="11546458" y="5692088"/>
                <a:ext cx="297547" cy="78396"/>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93"/>
              <p:cNvSpPr>
                <a:spLocks noChangeArrowheads="1"/>
              </p:cNvSpPr>
              <p:nvPr userDrawn="1"/>
            </p:nvSpPr>
            <p:spPr bwMode="gray">
              <a:xfrm>
                <a:off x="11546458" y="5856006"/>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94"/>
              <p:cNvSpPr>
                <a:spLocks noChangeArrowheads="1"/>
              </p:cNvSpPr>
              <p:nvPr userDrawn="1"/>
            </p:nvSpPr>
            <p:spPr bwMode="gray">
              <a:xfrm>
                <a:off x="11546458" y="6019925"/>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5"/>
              <p:cNvSpPr>
                <a:spLocks noChangeArrowheads="1"/>
              </p:cNvSpPr>
              <p:nvPr userDrawn="1"/>
            </p:nvSpPr>
            <p:spPr bwMode="gray">
              <a:xfrm>
                <a:off x="11546458" y="6183843"/>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6"/>
              <p:cNvSpPr>
                <a:spLocks noChangeArrowheads="1"/>
              </p:cNvSpPr>
              <p:nvPr userDrawn="1"/>
            </p:nvSpPr>
            <p:spPr bwMode="gray">
              <a:xfrm>
                <a:off x="11546458" y="6347761"/>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7"/>
              <p:cNvSpPr>
                <a:spLocks noChangeArrowheads="1"/>
              </p:cNvSpPr>
              <p:nvPr userDrawn="1"/>
            </p:nvSpPr>
            <p:spPr bwMode="gray">
              <a:xfrm>
                <a:off x="11546458" y="6511679"/>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8"/>
              <p:cNvSpPr>
                <a:spLocks noChangeArrowheads="1"/>
              </p:cNvSpPr>
              <p:nvPr userDrawn="1"/>
            </p:nvSpPr>
            <p:spPr bwMode="gray">
              <a:xfrm>
                <a:off x="11546458" y="6675597"/>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99"/>
              <p:cNvSpPr>
                <a:spLocks noChangeArrowheads="1"/>
              </p:cNvSpPr>
              <p:nvPr userDrawn="1"/>
            </p:nvSpPr>
            <p:spPr bwMode="gray">
              <a:xfrm>
                <a:off x="11546458" y="6841297"/>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userDrawn="1"/>
          </p:nvGrpSpPr>
          <p:grpSpPr bwMode="gray">
            <a:xfrm>
              <a:off x="9741577" y="3466721"/>
              <a:ext cx="1364797" cy="3527804"/>
              <a:chOff x="9741577" y="3466721"/>
              <a:chExt cx="1364797" cy="3527804"/>
            </a:xfrm>
          </p:grpSpPr>
          <p:sp>
            <p:nvSpPr>
              <p:cNvPr id="45" name="Freeform 22"/>
              <p:cNvSpPr>
                <a:spLocks/>
              </p:cNvSpPr>
              <p:nvPr userDrawn="1"/>
            </p:nvSpPr>
            <p:spPr bwMode="gray">
              <a:xfrm>
                <a:off x="10399031" y="3466721"/>
                <a:ext cx="51670" cy="849880"/>
              </a:xfrm>
              <a:custGeom>
                <a:avLst/>
                <a:gdLst>
                  <a:gd name="T0" fmla="*/ 29 w 29"/>
                  <a:gd name="T1" fmla="*/ 477 h 477"/>
                  <a:gd name="T2" fmla="*/ 0 w 29"/>
                  <a:gd name="T3" fmla="*/ 477 h 477"/>
                  <a:gd name="T4" fmla="*/ 8 w 29"/>
                  <a:gd name="T5" fmla="*/ 0 h 477"/>
                  <a:gd name="T6" fmla="*/ 21 w 29"/>
                  <a:gd name="T7" fmla="*/ 0 h 477"/>
                  <a:gd name="T8" fmla="*/ 29 w 29"/>
                  <a:gd name="T9" fmla="*/ 477 h 477"/>
                </a:gdLst>
                <a:ahLst/>
                <a:cxnLst>
                  <a:cxn ang="0">
                    <a:pos x="T0" y="T1"/>
                  </a:cxn>
                  <a:cxn ang="0">
                    <a:pos x="T2" y="T3"/>
                  </a:cxn>
                  <a:cxn ang="0">
                    <a:pos x="T4" y="T5"/>
                  </a:cxn>
                  <a:cxn ang="0">
                    <a:pos x="T6" y="T7"/>
                  </a:cxn>
                  <a:cxn ang="0">
                    <a:pos x="T8" y="T9"/>
                  </a:cxn>
                </a:cxnLst>
                <a:rect l="0" t="0" r="r" b="b"/>
                <a:pathLst>
                  <a:path w="29" h="477">
                    <a:moveTo>
                      <a:pt x="29" y="477"/>
                    </a:moveTo>
                    <a:lnTo>
                      <a:pt x="0" y="477"/>
                    </a:lnTo>
                    <a:lnTo>
                      <a:pt x="8" y="0"/>
                    </a:lnTo>
                    <a:lnTo>
                      <a:pt x="21" y="0"/>
                    </a:lnTo>
                    <a:lnTo>
                      <a:pt x="29"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userDrawn="1"/>
            </p:nvSpPr>
            <p:spPr bwMode="gray">
              <a:xfrm>
                <a:off x="9880551" y="4145556"/>
                <a:ext cx="1086849" cy="359907"/>
              </a:xfrm>
              <a:custGeom>
                <a:avLst/>
                <a:gdLst>
                  <a:gd name="T0" fmla="*/ 610 w 610"/>
                  <a:gd name="T1" fmla="*/ 131 h 202"/>
                  <a:gd name="T2" fmla="*/ 304 w 610"/>
                  <a:gd name="T3" fmla="*/ 202 h 202"/>
                  <a:gd name="T4" fmla="*/ 0 w 610"/>
                  <a:gd name="T5" fmla="*/ 131 h 202"/>
                  <a:gd name="T6" fmla="*/ 0 w 610"/>
                  <a:gd name="T7" fmla="*/ 93 h 202"/>
                  <a:gd name="T8" fmla="*/ 302 w 610"/>
                  <a:gd name="T9" fmla="*/ 0 h 202"/>
                  <a:gd name="T10" fmla="*/ 610 w 610"/>
                  <a:gd name="T11" fmla="*/ 93 h 202"/>
                  <a:gd name="T12" fmla="*/ 610 w 610"/>
                  <a:gd name="T13" fmla="*/ 131 h 202"/>
                </a:gdLst>
                <a:ahLst/>
                <a:cxnLst>
                  <a:cxn ang="0">
                    <a:pos x="T0" y="T1"/>
                  </a:cxn>
                  <a:cxn ang="0">
                    <a:pos x="T2" y="T3"/>
                  </a:cxn>
                  <a:cxn ang="0">
                    <a:pos x="T4" y="T5"/>
                  </a:cxn>
                  <a:cxn ang="0">
                    <a:pos x="T6" y="T7"/>
                  </a:cxn>
                  <a:cxn ang="0">
                    <a:pos x="T8" y="T9"/>
                  </a:cxn>
                  <a:cxn ang="0">
                    <a:pos x="T10" y="T11"/>
                  </a:cxn>
                  <a:cxn ang="0">
                    <a:pos x="T12" y="T13"/>
                  </a:cxn>
                </a:cxnLst>
                <a:rect l="0" t="0" r="r" b="b"/>
                <a:pathLst>
                  <a:path w="610" h="202">
                    <a:moveTo>
                      <a:pt x="610" y="131"/>
                    </a:moveTo>
                    <a:lnTo>
                      <a:pt x="304" y="202"/>
                    </a:lnTo>
                    <a:lnTo>
                      <a:pt x="0" y="131"/>
                    </a:lnTo>
                    <a:lnTo>
                      <a:pt x="0" y="93"/>
                    </a:lnTo>
                    <a:lnTo>
                      <a:pt x="302" y="0"/>
                    </a:lnTo>
                    <a:lnTo>
                      <a:pt x="610" y="93"/>
                    </a:lnTo>
                    <a:lnTo>
                      <a:pt x="61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userDrawn="1"/>
            </p:nvSpPr>
            <p:spPr bwMode="gray">
              <a:xfrm>
                <a:off x="10422193" y="4145556"/>
                <a:ext cx="545206" cy="359907"/>
              </a:xfrm>
              <a:custGeom>
                <a:avLst/>
                <a:gdLst>
                  <a:gd name="T0" fmla="*/ 306 w 306"/>
                  <a:gd name="T1" fmla="*/ 131 h 202"/>
                  <a:gd name="T2" fmla="*/ 0 w 306"/>
                  <a:gd name="T3" fmla="*/ 202 h 202"/>
                  <a:gd name="T4" fmla="*/ 0 w 306"/>
                  <a:gd name="T5" fmla="*/ 0 h 202"/>
                  <a:gd name="T6" fmla="*/ 306 w 306"/>
                  <a:gd name="T7" fmla="*/ 93 h 202"/>
                  <a:gd name="T8" fmla="*/ 306 w 306"/>
                  <a:gd name="T9" fmla="*/ 131 h 202"/>
                </a:gdLst>
                <a:ahLst/>
                <a:cxnLst>
                  <a:cxn ang="0">
                    <a:pos x="T0" y="T1"/>
                  </a:cxn>
                  <a:cxn ang="0">
                    <a:pos x="T2" y="T3"/>
                  </a:cxn>
                  <a:cxn ang="0">
                    <a:pos x="T4" y="T5"/>
                  </a:cxn>
                  <a:cxn ang="0">
                    <a:pos x="T6" y="T7"/>
                  </a:cxn>
                  <a:cxn ang="0">
                    <a:pos x="T8" y="T9"/>
                  </a:cxn>
                </a:cxnLst>
                <a:rect l="0" t="0" r="r" b="b"/>
                <a:pathLst>
                  <a:path w="306" h="202">
                    <a:moveTo>
                      <a:pt x="306" y="131"/>
                    </a:moveTo>
                    <a:lnTo>
                      <a:pt x="0" y="202"/>
                    </a:lnTo>
                    <a:lnTo>
                      <a:pt x="0" y="0"/>
                    </a:lnTo>
                    <a:lnTo>
                      <a:pt x="306" y="93"/>
                    </a:lnTo>
                    <a:lnTo>
                      <a:pt x="306" y="1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userDrawn="1"/>
            </p:nvSpPr>
            <p:spPr bwMode="gray">
              <a:xfrm>
                <a:off x="9916185" y="6390522"/>
                <a:ext cx="1015580" cy="260131"/>
              </a:xfrm>
              <a:custGeom>
                <a:avLst/>
                <a:gdLst>
                  <a:gd name="T0" fmla="*/ 570 w 570"/>
                  <a:gd name="T1" fmla="*/ 90 h 146"/>
                  <a:gd name="T2" fmla="*/ 286 w 570"/>
                  <a:gd name="T3" fmla="*/ 146 h 146"/>
                  <a:gd name="T4" fmla="*/ 0 w 570"/>
                  <a:gd name="T5" fmla="*/ 90 h 146"/>
                  <a:gd name="T6" fmla="*/ 0 w 570"/>
                  <a:gd name="T7" fmla="*/ 46 h 146"/>
                  <a:gd name="T8" fmla="*/ 286 w 570"/>
                  <a:gd name="T9" fmla="*/ 0 h 146"/>
                  <a:gd name="T10" fmla="*/ 570 w 570"/>
                  <a:gd name="T11" fmla="*/ 46 h 146"/>
                  <a:gd name="T12" fmla="*/ 570 w 570"/>
                  <a:gd name="T13" fmla="*/ 90 h 146"/>
                </a:gdLst>
                <a:ahLst/>
                <a:cxnLst>
                  <a:cxn ang="0">
                    <a:pos x="T0" y="T1"/>
                  </a:cxn>
                  <a:cxn ang="0">
                    <a:pos x="T2" y="T3"/>
                  </a:cxn>
                  <a:cxn ang="0">
                    <a:pos x="T4" y="T5"/>
                  </a:cxn>
                  <a:cxn ang="0">
                    <a:pos x="T6" y="T7"/>
                  </a:cxn>
                  <a:cxn ang="0">
                    <a:pos x="T8" y="T9"/>
                  </a:cxn>
                  <a:cxn ang="0">
                    <a:pos x="T10" y="T11"/>
                  </a:cxn>
                  <a:cxn ang="0">
                    <a:pos x="T12" y="T13"/>
                  </a:cxn>
                </a:cxnLst>
                <a:rect l="0" t="0" r="r" b="b"/>
                <a:pathLst>
                  <a:path w="570" h="146">
                    <a:moveTo>
                      <a:pt x="570" y="90"/>
                    </a:moveTo>
                    <a:lnTo>
                      <a:pt x="286" y="146"/>
                    </a:lnTo>
                    <a:lnTo>
                      <a:pt x="0" y="90"/>
                    </a:lnTo>
                    <a:lnTo>
                      <a:pt x="0" y="46"/>
                    </a:lnTo>
                    <a:lnTo>
                      <a:pt x="286" y="0"/>
                    </a:lnTo>
                    <a:lnTo>
                      <a:pt x="570" y="46"/>
                    </a:lnTo>
                    <a:lnTo>
                      <a:pt x="57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userDrawn="1"/>
            </p:nvSpPr>
            <p:spPr bwMode="gray">
              <a:xfrm>
                <a:off x="9916185" y="6513461"/>
                <a:ext cx="1015580" cy="137192"/>
              </a:xfrm>
              <a:custGeom>
                <a:avLst/>
                <a:gdLst>
                  <a:gd name="T0" fmla="*/ 570 w 570"/>
                  <a:gd name="T1" fmla="*/ 21 h 77"/>
                  <a:gd name="T2" fmla="*/ 286 w 570"/>
                  <a:gd name="T3" fmla="*/ 77 h 77"/>
                  <a:gd name="T4" fmla="*/ 0 w 570"/>
                  <a:gd name="T5" fmla="*/ 21 h 77"/>
                  <a:gd name="T6" fmla="*/ 0 w 570"/>
                  <a:gd name="T7" fmla="*/ 0 h 77"/>
                  <a:gd name="T8" fmla="*/ 286 w 570"/>
                  <a:gd name="T9" fmla="*/ 4 h 77"/>
                  <a:gd name="T10" fmla="*/ 570 w 570"/>
                  <a:gd name="T11" fmla="*/ 0 h 77"/>
                  <a:gd name="T12" fmla="*/ 570 w 570"/>
                  <a:gd name="T13" fmla="*/ 21 h 77"/>
                </a:gdLst>
                <a:ahLst/>
                <a:cxnLst>
                  <a:cxn ang="0">
                    <a:pos x="T0" y="T1"/>
                  </a:cxn>
                  <a:cxn ang="0">
                    <a:pos x="T2" y="T3"/>
                  </a:cxn>
                  <a:cxn ang="0">
                    <a:pos x="T4" y="T5"/>
                  </a:cxn>
                  <a:cxn ang="0">
                    <a:pos x="T6" y="T7"/>
                  </a:cxn>
                  <a:cxn ang="0">
                    <a:pos x="T8" y="T9"/>
                  </a:cxn>
                  <a:cxn ang="0">
                    <a:pos x="T10" y="T11"/>
                  </a:cxn>
                  <a:cxn ang="0">
                    <a:pos x="T12" y="T13"/>
                  </a:cxn>
                </a:cxnLst>
                <a:rect l="0" t="0" r="r" b="b"/>
                <a:pathLst>
                  <a:path w="570" h="77">
                    <a:moveTo>
                      <a:pt x="570" y="21"/>
                    </a:moveTo>
                    <a:lnTo>
                      <a:pt x="286" y="77"/>
                    </a:lnTo>
                    <a:lnTo>
                      <a:pt x="0" y="21"/>
                    </a:lnTo>
                    <a:lnTo>
                      <a:pt x="0" y="0"/>
                    </a:lnTo>
                    <a:lnTo>
                      <a:pt x="286" y="4"/>
                    </a:lnTo>
                    <a:lnTo>
                      <a:pt x="570" y="0"/>
                    </a:lnTo>
                    <a:lnTo>
                      <a:pt x="570"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7"/>
              <p:cNvSpPr>
                <a:spLocks noChangeArrowheads="1"/>
              </p:cNvSpPr>
              <p:nvPr userDrawn="1"/>
            </p:nvSpPr>
            <p:spPr bwMode="gray">
              <a:xfrm>
                <a:off x="9907276" y="6472481"/>
                <a:ext cx="1033397" cy="783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userDrawn="1"/>
            </p:nvSpPr>
            <p:spPr bwMode="gray">
              <a:xfrm>
                <a:off x="10301036" y="4093886"/>
                <a:ext cx="245877" cy="94431"/>
              </a:xfrm>
              <a:custGeom>
                <a:avLst/>
                <a:gdLst>
                  <a:gd name="T0" fmla="*/ 68 w 138"/>
                  <a:gd name="T1" fmla="*/ 53 h 53"/>
                  <a:gd name="T2" fmla="*/ 0 w 138"/>
                  <a:gd name="T3" fmla="*/ 0 h 53"/>
                  <a:gd name="T4" fmla="*/ 138 w 138"/>
                  <a:gd name="T5" fmla="*/ 0 h 53"/>
                  <a:gd name="T6" fmla="*/ 68 w 138"/>
                  <a:gd name="T7" fmla="*/ 53 h 53"/>
                </a:gdLst>
                <a:ahLst/>
                <a:cxnLst>
                  <a:cxn ang="0">
                    <a:pos x="T0" y="T1"/>
                  </a:cxn>
                  <a:cxn ang="0">
                    <a:pos x="T2" y="T3"/>
                  </a:cxn>
                  <a:cxn ang="0">
                    <a:pos x="T4" y="T5"/>
                  </a:cxn>
                  <a:cxn ang="0">
                    <a:pos x="T6" y="T7"/>
                  </a:cxn>
                </a:cxnLst>
                <a:rect l="0" t="0" r="r" b="b"/>
                <a:pathLst>
                  <a:path w="138" h="53">
                    <a:moveTo>
                      <a:pt x="68" y="53"/>
                    </a:moveTo>
                    <a:lnTo>
                      <a:pt x="0" y="0"/>
                    </a:lnTo>
                    <a:lnTo>
                      <a:pt x="138" y="0"/>
                    </a:lnTo>
                    <a:lnTo>
                      <a:pt x="6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userDrawn="1"/>
            </p:nvSpPr>
            <p:spPr bwMode="gray">
              <a:xfrm>
                <a:off x="10422193" y="4093886"/>
                <a:ext cx="124720" cy="94431"/>
              </a:xfrm>
              <a:custGeom>
                <a:avLst/>
                <a:gdLst>
                  <a:gd name="T0" fmla="*/ 0 w 70"/>
                  <a:gd name="T1" fmla="*/ 53 h 53"/>
                  <a:gd name="T2" fmla="*/ 0 w 70"/>
                  <a:gd name="T3" fmla="*/ 0 h 53"/>
                  <a:gd name="T4" fmla="*/ 70 w 70"/>
                  <a:gd name="T5" fmla="*/ 0 h 53"/>
                  <a:gd name="T6" fmla="*/ 0 w 70"/>
                  <a:gd name="T7" fmla="*/ 53 h 53"/>
                </a:gdLst>
                <a:ahLst/>
                <a:cxnLst>
                  <a:cxn ang="0">
                    <a:pos x="T0" y="T1"/>
                  </a:cxn>
                  <a:cxn ang="0">
                    <a:pos x="T2" y="T3"/>
                  </a:cxn>
                  <a:cxn ang="0">
                    <a:pos x="T4" y="T5"/>
                  </a:cxn>
                  <a:cxn ang="0">
                    <a:pos x="T6" y="T7"/>
                  </a:cxn>
                </a:cxnLst>
                <a:rect l="0" t="0" r="r" b="b"/>
                <a:pathLst>
                  <a:path w="70" h="53">
                    <a:moveTo>
                      <a:pt x="0" y="53"/>
                    </a:moveTo>
                    <a:lnTo>
                      <a:pt x="0" y="0"/>
                    </a:lnTo>
                    <a:lnTo>
                      <a:pt x="70" y="0"/>
                    </a:lnTo>
                    <a:lnTo>
                      <a:pt x="0"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noEditPoints="1"/>
              </p:cNvSpPr>
              <p:nvPr userDrawn="1"/>
            </p:nvSpPr>
            <p:spPr bwMode="gray">
              <a:xfrm>
                <a:off x="9939347" y="4425286"/>
                <a:ext cx="960347" cy="2569239"/>
              </a:xfrm>
              <a:custGeom>
                <a:avLst/>
                <a:gdLst>
                  <a:gd name="T0" fmla="*/ 421 w 473"/>
                  <a:gd name="T1" fmla="*/ 1104 h 1252"/>
                  <a:gd name="T2" fmla="*/ 403 w 473"/>
                  <a:gd name="T3" fmla="*/ 1052 h 1252"/>
                  <a:gd name="T4" fmla="*/ 391 w 473"/>
                  <a:gd name="T5" fmla="*/ 1019 h 1252"/>
                  <a:gd name="T6" fmla="*/ 378 w 473"/>
                  <a:gd name="T7" fmla="*/ 981 h 1252"/>
                  <a:gd name="T8" fmla="*/ 354 w 473"/>
                  <a:gd name="T9" fmla="*/ 913 h 1252"/>
                  <a:gd name="T10" fmla="*/ 319 w 473"/>
                  <a:gd name="T11" fmla="*/ 792 h 1252"/>
                  <a:gd name="T12" fmla="*/ 288 w 473"/>
                  <a:gd name="T13" fmla="*/ 562 h 1252"/>
                  <a:gd name="T14" fmla="*/ 308 w 473"/>
                  <a:gd name="T15" fmla="*/ 226 h 1252"/>
                  <a:gd name="T16" fmla="*/ 324 w 473"/>
                  <a:gd name="T17" fmla="*/ 130 h 1252"/>
                  <a:gd name="T18" fmla="*/ 337 w 473"/>
                  <a:gd name="T19" fmla="*/ 60 h 1252"/>
                  <a:gd name="T20" fmla="*/ 348 w 473"/>
                  <a:gd name="T21" fmla="*/ 6 h 1252"/>
                  <a:gd name="T22" fmla="*/ 128 w 473"/>
                  <a:gd name="T23" fmla="*/ 0 h 1252"/>
                  <a:gd name="T24" fmla="*/ 131 w 473"/>
                  <a:gd name="T25" fmla="*/ 15 h 1252"/>
                  <a:gd name="T26" fmla="*/ 150 w 473"/>
                  <a:gd name="T27" fmla="*/ 111 h 1252"/>
                  <a:gd name="T28" fmla="*/ 175 w 473"/>
                  <a:gd name="T29" fmla="*/ 275 h 1252"/>
                  <a:gd name="T30" fmla="*/ 190 w 473"/>
                  <a:gd name="T31" fmla="*/ 519 h 1252"/>
                  <a:gd name="T32" fmla="*/ 161 w 473"/>
                  <a:gd name="T33" fmla="*/ 780 h 1252"/>
                  <a:gd name="T34" fmla="*/ 130 w 473"/>
                  <a:gd name="T35" fmla="*/ 893 h 1252"/>
                  <a:gd name="T36" fmla="*/ 109 w 473"/>
                  <a:gd name="T37" fmla="*/ 951 h 1252"/>
                  <a:gd name="T38" fmla="*/ 98 w 473"/>
                  <a:gd name="T39" fmla="*/ 981 h 1252"/>
                  <a:gd name="T40" fmla="*/ 84 w 473"/>
                  <a:gd name="T41" fmla="*/ 1019 h 1252"/>
                  <a:gd name="T42" fmla="*/ 72 w 473"/>
                  <a:gd name="T43" fmla="*/ 1052 h 1252"/>
                  <a:gd name="T44" fmla="*/ 53 w 473"/>
                  <a:gd name="T45" fmla="*/ 1104 h 1252"/>
                  <a:gd name="T46" fmla="*/ 0 w 473"/>
                  <a:gd name="T47" fmla="*/ 1252 h 1252"/>
                  <a:gd name="T48" fmla="*/ 86 w 473"/>
                  <a:gd name="T49" fmla="*/ 1246 h 1252"/>
                  <a:gd name="T50" fmla="*/ 131 w 473"/>
                  <a:gd name="T51" fmla="*/ 1095 h 1252"/>
                  <a:gd name="T52" fmla="*/ 149 w 473"/>
                  <a:gd name="T53" fmla="*/ 1036 h 1252"/>
                  <a:gd name="T54" fmla="*/ 160 w 473"/>
                  <a:gd name="T55" fmla="*/ 998 h 1252"/>
                  <a:gd name="T56" fmla="*/ 176 w 473"/>
                  <a:gd name="T57" fmla="*/ 946 h 1252"/>
                  <a:gd name="T58" fmla="*/ 192 w 473"/>
                  <a:gd name="T59" fmla="*/ 894 h 1252"/>
                  <a:gd name="T60" fmla="*/ 200 w 473"/>
                  <a:gd name="T61" fmla="*/ 870 h 1252"/>
                  <a:gd name="T62" fmla="*/ 222 w 473"/>
                  <a:gd name="T63" fmla="*/ 773 h 1252"/>
                  <a:gd name="T64" fmla="*/ 254 w 473"/>
                  <a:gd name="T65" fmla="*/ 771 h 1252"/>
                  <a:gd name="T66" fmla="*/ 288 w 473"/>
                  <a:gd name="T67" fmla="*/ 905 h 1252"/>
                  <a:gd name="T68" fmla="*/ 299 w 473"/>
                  <a:gd name="T69" fmla="*/ 942 h 1252"/>
                  <a:gd name="T70" fmla="*/ 307 w 473"/>
                  <a:gd name="T71" fmla="*/ 969 h 1252"/>
                  <a:gd name="T72" fmla="*/ 321 w 473"/>
                  <a:gd name="T73" fmla="*/ 1020 h 1252"/>
                  <a:gd name="T74" fmla="*/ 334 w 473"/>
                  <a:gd name="T75" fmla="*/ 1065 h 1252"/>
                  <a:gd name="T76" fmla="*/ 346 w 473"/>
                  <a:gd name="T77" fmla="*/ 1104 h 1252"/>
                  <a:gd name="T78" fmla="*/ 388 w 473"/>
                  <a:gd name="T79" fmla="*/ 1252 h 1252"/>
                  <a:gd name="T80" fmla="*/ 471 w 473"/>
                  <a:gd name="T81" fmla="*/ 1246 h 1252"/>
                  <a:gd name="T82" fmla="*/ 301 w 473"/>
                  <a:gd name="T83" fmla="*/ 39 h 1252"/>
                  <a:gd name="T84" fmla="*/ 295 w 473"/>
                  <a:gd name="T85" fmla="*/ 73 h 1252"/>
                  <a:gd name="T86" fmla="*/ 285 w 473"/>
                  <a:gd name="T87" fmla="*/ 123 h 1252"/>
                  <a:gd name="T88" fmla="*/ 265 w 473"/>
                  <a:gd name="T89" fmla="*/ 241 h 1252"/>
                  <a:gd name="T90" fmla="*/ 215 w 473"/>
                  <a:gd name="T91" fmla="*/ 259 h 1252"/>
                  <a:gd name="T92" fmla="*/ 192 w 473"/>
                  <a:gd name="T93" fmla="*/ 123 h 1252"/>
                  <a:gd name="T94" fmla="*/ 182 w 473"/>
                  <a:gd name="T95" fmla="*/ 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3" h="1252">
                    <a:moveTo>
                      <a:pt x="471" y="1246"/>
                    </a:moveTo>
                    <a:cubicBezTo>
                      <a:pt x="421" y="1104"/>
                      <a:pt x="421" y="1104"/>
                      <a:pt x="421" y="1104"/>
                    </a:cubicBezTo>
                    <a:cubicBezTo>
                      <a:pt x="418" y="1095"/>
                      <a:pt x="418" y="1095"/>
                      <a:pt x="418" y="1095"/>
                    </a:cubicBezTo>
                    <a:cubicBezTo>
                      <a:pt x="403" y="1052"/>
                      <a:pt x="403" y="1052"/>
                      <a:pt x="403" y="1052"/>
                    </a:cubicBezTo>
                    <a:cubicBezTo>
                      <a:pt x="397" y="1036"/>
                      <a:pt x="397" y="1036"/>
                      <a:pt x="397" y="1036"/>
                    </a:cubicBezTo>
                    <a:cubicBezTo>
                      <a:pt x="391" y="1019"/>
                      <a:pt x="391" y="1019"/>
                      <a:pt x="391" y="1019"/>
                    </a:cubicBezTo>
                    <a:cubicBezTo>
                      <a:pt x="384" y="998"/>
                      <a:pt x="384" y="998"/>
                      <a:pt x="384" y="998"/>
                    </a:cubicBezTo>
                    <a:cubicBezTo>
                      <a:pt x="378" y="981"/>
                      <a:pt x="378" y="981"/>
                      <a:pt x="378" y="981"/>
                    </a:cubicBezTo>
                    <a:cubicBezTo>
                      <a:pt x="365" y="943"/>
                      <a:pt x="365" y="943"/>
                      <a:pt x="365" y="943"/>
                    </a:cubicBezTo>
                    <a:cubicBezTo>
                      <a:pt x="354" y="913"/>
                      <a:pt x="354" y="913"/>
                      <a:pt x="354" y="913"/>
                    </a:cubicBezTo>
                    <a:cubicBezTo>
                      <a:pt x="347" y="893"/>
                      <a:pt x="347" y="893"/>
                      <a:pt x="347" y="893"/>
                    </a:cubicBezTo>
                    <a:cubicBezTo>
                      <a:pt x="336" y="860"/>
                      <a:pt x="327" y="826"/>
                      <a:pt x="319" y="792"/>
                    </a:cubicBezTo>
                    <a:cubicBezTo>
                      <a:pt x="317" y="785"/>
                      <a:pt x="315" y="778"/>
                      <a:pt x="314" y="771"/>
                    </a:cubicBezTo>
                    <a:cubicBezTo>
                      <a:pt x="299" y="702"/>
                      <a:pt x="291" y="632"/>
                      <a:pt x="288" y="562"/>
                    </a:cubicBezTo>
                    <a:cubicBezTo>
                      <a:pt x="288" y="548"/>
                      <a:pt x="287" y="534"/>
                      <a:pt x="287" y="519"/>
                    </a:cubicBezTo>
                    <a:cubicBezTo>
                      <a:pt x="286" y="421"/>
                      <a:pt x="294" y="323"/>
                      <a:pt x="308" y="226"/>
                    </a:cubicBezTo>
                    <a:cubicBezTo>
                      <a:pt x="312" y="200"/>
                      <a:pt x="316" y="175"/>
                      <a:pt x="321" y="149"/>
                    </a:cubicBezTo>
                    <a:cubicBezTo>
                      <a:pt x="322" y="143"/>
                      <a:pt x="323" y="137"/>
                      <a:pt x="324" y="130"/>
                    </a:cubicBezTo>
                    <a:cubicBezTo>
                      <a:pt x="325" y="124"/>
                      <a:pt x="326" y="118"/>
                      <a:pt x="327" y="111"/>
                    </a:cubicBezTo>
                    <a:cubicBezTo>
                      <a:pt x="337" y="60"/>
                      <a:pt x="337" y="60"/>
                      <a:pt x="337" y="60"/>
                    </a:cubicBezTo>
                    <a:cubicBezTo>
                      <a:pt x="346" y="15"/>
                      <a:pt x="346" y="15"/>
                      <a:pt x="346" y="15"/>
                    </a:cubicBezTo>
                    <a:cubicBezTo>
                      <a:pt x="348" y="6"/>
                      <a:pt x="348" y="6"/>
                      <a:pt x="348" y="6"/>
                    </a:cubicBezTo>
                    <a:cubicBezTo>
                      <a:pt x="349" y="0"/>
                      <a:pt x="349" y="0"/>
                      <a:pt x="349" y="0"/>
                    </a:cubicBezTo>
                    <a:cubicBezTo>
                      <a:pt x="128" y="0"/>
                      <a:pt x="128" y="0"/>
                      <a:pt x="128" y="0"/>
                    </a:cubicBezTo>
                    <a:cubicBezTo>
                      <a:pt x="129" y="6"/>
                      <a:pt x="129" y="6"/>
                      <a:pt x="129" y="6"/>
                    </a:cubicBezTo>
                    <a:cubicBezTo>
                      <a:pt x="131" y="15"/>
                      <a:pt x="131" y="15"/>
                      <a:pt x="131" y="15"/>
                    </a:cubicBezTo>
                    <a:cubicBezTo>
                      <a:pt x="140" y="60"/>
                      <a:pt x="140" y="60"/>
                      <a:pt x="140" y="60"/>
                    </a:cubicBezTo>
                    <a:cubicBezTo>
                      <a:pt x="150" y="111"/>
                      <a:pt x="150" y="111"/>
                      <a:pt x="150" y="111"/>
                    </a:cubicBezTo>
                    <a:cubicBezTo>
                      <a:pt x="151" y="118"/>
                      <a:pt x="152" y="124"/>
                      <a:pt x="153" y="130"/>
                    </a:cubicBezTo>
                    <a:cubicBezTo>
                      <a:pt x="162" y="178"/>
                      <a:pt x="169" y="226"/>
                      <a:pt x="175" y="275"/>
                    </a:cubicBezTo>
                    <a:cubicBezTo>
                      <a:pt x="176" y="281"/>
                      <a:pt x="177" y="287"/>
                      <a:pt x="177" y="293"/>
                    </a:cubicBezTo>
                    <a:cubicBezTo>
                      <a:pt x="186" y="368"/>
                      <a:pt x="191" y="444"/>
                      <a:pt x="190" y="519"/>
                    </a:cubicBezTo>
                    <a:cubicBezTo>
                      <a:pt x="190" y="534"/>
                      <a:pt x="189" y="548"/>
                      <a:pt x="189" y="562"/>
                    </a:cubicBezTo>
                    <a:cubicBezTo>
                      <a:pt x="186" y="635"/>
                      <a:pt x="177" y="708"/>
                      <a:pt x="161" y="780"/>
                    </a:cubicBezTo>
                    <a:cubicBezTo>
                      <a:pt x="158" y="794"/>
                      <a:pt x="155" y="808"/>
                      <a:pt x="151" y="822"/>
                    </a:cubicBezTo>
                    <a:cubicBezTo>
                      <a:pt x="145" y="846"/>
                      <a:pt x="138" y="869"/>
                      <a:pt x="130" y="893"/>
                    </a:cubicBezTo>
                    <a:cubicBezTo>
                      <a:pt x="117" y="928"/>
                      <a:pt x="117" y="928"/>
                      <a:pt x="117" y="928"/>
                    </a:cubicBezTo>
                    <a:cubicBezTo>
                      <a:pt x="109" y="951"/>
                      <a:pt x="109" y="951"/>
                      <a:pt x="109" y="951"/>
                    </a:cubicBezTo>
                    <a:cubicBezTo>
                      <a:pt x="106" y="959"/>
                      <a:pt x="106" y="959"/>
                      <a:pt x="106" y="959"/>
                    </a:cubicBezTo>
                    <a:cubicBezTo>
                      <a:pt x="98" y="981"/>
                      <a:pt x="98" y="981"/>
                      <a:pt x="98" y="981"/>
                    </a:cubicBezTo>
                    <a:cubicBezTo>
                      <a:pt x="92" y="998"/>
                      <a:pt x="92" y="998"/>
                      <a:pt x="92" y="998"/>
                    </a:cubicBezTo>
                    <a:cubicBezTo>
                      <a:pt x="84" y="1019"/>
                      <a:pt x="84" y="1019"/>
                      <a:pt x="84" y="1019"/>
                    </a:cubicBezTo>
                    <a:cubicBezTo>
                      <a:pt x="78" y="1036"/>
                      <a:pt x="78" y="1036"/>
                      <a:pt x="78" y="1036"/>
                    </a:cubicBezTo>
                    <a:cubicBezTo>
                      <a:pt x="72" y="1052"/>
                      <a:pt x="72" y="1052"/>
                      <a:pt x="72" y="1052"/>
                    </a:cubicBezTo>
                    <a:cubicBezTo>
                      <a:pt x="57" y="1095"/>
                      <a:pt x="57" y="1095"/>
                      <a:pt x="57" y="1095"/>
                    </a:cubicBezTo>
                    <a:cubicBezTo>
                      <a:pt x="53" y="1104"/>
                      <a:pt x="53" y="1104"/>
                      <a:pt x="53" y="1104"/>
                    </a:cubicBezTo>
                    <a:cubicBezTo>
                      <a:pt x="2" y="1246"/>
                      <a:pt x="2" y="1246"/>
                      <a:pt x="2" y="1246"/>
                    </a:cubicBezTo>
                    <a:cubicBezTo>
                      <a:pt x="0" y="1252"/>
                      <a:pt x="0" y="1252"/>
                      <a:pt x="0" y="1252"/>
                    </a:cubicBezTo>
                    <a:cubicBezTo>
                      <a:pt x="84" y="1252"/>
                      <a:pt x="84" y="1252"/>
                      <a:pt x="84" y="1252"/>
                    </a:cubicBezTo>
                    <a:cubicBezTo>
                      <a:pt x="86" y="1246"/>
                      <a:pt x="86" y="1246"/>
                      <a:pt x="86" y="1246"/>
                    </a:cubicBezTo>
                    <a:cubicBezTo>
                      <a:pt x="129" y="1104"/>
                      <a:pt x="129" y="1104"/>
                      <a:pt x="129" y="1104"/>
                    </a:cubicBezTo>
                    <a:cubicBezTo>
                      <a:pt x="131" y="1095"/>
                      <a:pt x="131" y="1095"/>
                      <a:pt x="131" y="1095"/>
                    </a:cubicBezTo>
                    <a:cubicBezTo>
                      <a:pt x="140" y="1065"/>
                      <a:pt x="140" y="1065"/>
                      <a:pt x="140" y="1065"/>
                    </a:cubicBezTo>
                    <a:cubicBezTo>
                      <a:pt x="149" y="1036"/>
                      <a:pt x="149" y="1036"/>
                      <a:pt x="149" y="1036"/>
                    </a:cubicBezTo>
                    <a:cubicBezTo>
                      <a:pt x="154" y="1020"/>
                      <a:pt x="154" y="1020"/>
                      <a:pt x="154" y="1020"/>
                    </a:cubicBezTo>
                    <a:cubicBezTo>
                      <a:pt x="160" y="998"/>
                      <a:pt x="160" y="998"/>
                      <a:pt x="160" y="998"/>
                    </a:cubicBezTo>
                    <a:cubicBezTo>
                      <a:pt x="169" y="969"/>
                      <a:pt x="169" y="969"/>
                      <a:pt x="169" y="969"/>
                    </a:cubicBezTo>
                    <a:cubicBezTo>
                      <a:pt x="176" y="946"/>
                      <a:pt x="176" y="946"/>
                      <a:pt x="176" y="946"/>
                    </a:cubicBezTo>
                    <a:cubicBezTo>
                      <a:pt x="188" y="905"/>
                      <a:pt x="188" y="905"/>
                      <a:pt x="188" y="905"/>
                    </a:cubicBezTo>
                    <a:cubicBezTo>
                      <a:pt x="190" y="902"/>
                      <a:pt x="191" y="898"/>
                      <a:pt x="192" y="894"/>
                    </a:cubicBezTo>
                    <a:cubicBezTo>
                      <a:pt x="192" y="894"/>
                      <a:pt x="192" y="894"/>
                      <a:pt x="192" y="894"/>
                    </a:cubicBezTo>
                    <a:cubicBezTo>
                      <a:pt x="195" y="886"/>
                      <a:pt x="197" y="878"/>
                      <a:pt x="200" y="870"/>
                    </a:cubicBezTo>
                    <a:cubicBezTo>
                      <a:pt x="200" y="870"/>
                      <a:pt x="200" y="870"/>
                      <a:pt x="200" y="870"/>
                    </a:cubicBezTo>
                    <a:cubicBezTo>
                      <a:pt x="209" y="838"/>
                      <a:pt x="216" y="806"/>
                      <a:pt x="222" y="773"/>
                    </a:cubicBezTo>
                    <a:cubicBezTo>
                      <a:pt x="231" y="729"/>
                      <a:pt x="236" y="683"/>
                      <a:pt x="238" y="638"/>
                    </a:cubicBezTo>
                    <a:cubicBezTo>
                      <a:pt x="241" y="683"/>
                      <a:pt x="246" y="727"/>
                      <a:pt x="254" y="771"/>
                    </a:cubicBezTo>
                    <a:cubicBezTo>
                      <a:pt x="256" y="785"/>
                      <a:pt x="259" y="799"/>
                      <a:pt x="262" y="812"/>
                    </a:cubicBezTo>
                    <a:cubicBezTo>
                      <a:pt x="269" y="843"/>
                      <a:pt x="278" y="875"/>
                      <a:pt x="288" y="905"/>
                    </a:cubicBezTo>
                    <a:cubicBezTo>
                      <a:pt x="298" y="939"/>
                      <a:pt x="298" y="939"/>
                      <a:pt x="298" y="939"/>
                    </a:cubicBezTo>
                    <a:cubicBezTo>
                      <a:pt x="299" y="942"/>
                      <a:pt x="299" y="942"/>
                      <a:pt x="299" y="942"/>
                    </a:cubicBezTo>
                    <a:cubicBezTo>
                      <a:pt x="304" y="961"/>
                      <a:pt x="304" y="961"/>
                      <a:pt x="304" y="961"/>
                    </a:cubicBezTo>
                    <a:cubicBezTo>
                      <a:pt x="307" y="969"/>
                      <a:pt x="307" y="969"/>
                      <a:pt x="307" y="969"/>
                    </a:cubicBezTo>
                    <a:cubicBezTo>
                      <a:pt x="315" y="998"/>
                      <a:pt x="315" y="998"/>
                      <a:pt x="315" y="998"/>
                    </a:cubicBezTo>
                    <a:cubicBezTo>
                      <a:pt x="321" y="1020"/>
                      <a:pt x="321" y="1020"/>
                      <a:pt x="321" y="1020"/>
                    </a:cubicBezTo>
                    <a:cubicBezTo>
                      <a:pt x="326" y="1036"/>
                      <a:pt x="326" y="1036"/>
                      <a:pt x="326" y="1036"/>
                    </a:cubicBezTo>
                    <a:cubicBezTo>
                      <a:pt x="334" y="1065"/>
                      <a:pt x="334" y="1065"/>
                      <a:pt x="334" y="1065"/>
                    </a:cubicBezTo>
                    <a:cubicBezTo>
                      <a:pt x="343" y="1095"/>
                      <a:pt x="343" y="1095"/>
                      <a:pt x="343" y="1095"/>
                    </a:cubicBezTo>
                    <a:cubicBezTo>
                      <a:pt x="346" y="1104"/>
                      <a:pt x="346" y="1104"/>
                      <a:pt x="346" y="1104"/>
                    </a:cubicBezTo>
                    <a:cubicBezTo>
                      <a:pt x="386" y="1246"/>
                      <a:pt x="386" y="1246"/>
                      <a:pt x="386" y="1246"/>
                    </a:cubicBezTo>
                    <a:cubicBezTo>
                      <a:pt x="388" y="1252"/>
                      <a:pt x="388" y="1252"/>
                      <a:pt x="388" y="1252"/>
                    </a:cubicBezTo>
                    <a:cubicBezTo>
                      <a:pt x="473" y="1252"/>
                      <a:pt x="473" y="1252"/>
                      <a:pt x="473" y="1252"/>
                    </a:cubicBezTo>
                    <a:lnTo>
                      <a:pt x="471" y="1246"/>
                    </a:lnTo>
                    <a:close/>
                    <a:moveTo>
                      <a:pt x="176" y="39"/>
                    </a:moveTo>
                    <a:cubicBezTo>
                      <a:pt x="301" y="39"/>
                      <a:pt x="301" y="39"/>
                      <a:pt x="301" y="39"/>
                    </a:cubicBezTo>
                    <a:cubicBezTo>
                      <a:pt x="295" y="73"/>
                      <a:pt x="295" y="73"/>
                      <a:pt x="295" y="73"/>
                    </a:cubicBezTo>
                    <a:cubicBezTo>
                      <a:pt x="295" y="73"/>
                      <a:pt x="295" y="73"/>
                      <a:pt x="295" y="73"/>
                    </a:cubicBezTo>
                    <a:cubicBezTo>
                      <a:pt x="289" y="104"/>
                      <a:pt x="289" y="104"/>
                      <a:pt x="289" y="104"/>
                    </a:cubicBezTo>
                    <a:cubicBezTo>
                      <a:pt x="288" y="111"/>
                      <a:pt x="286" y="117"/>
                      <a:pt x="285" y="123"/>
                    </a:cubicBezTo>
                    <a:cubicBezTo>
                      <a:pt x="281" y="148"/>
                      <a:pt x="276" y="173"/>
                      <a:pt x="272" y="198"/>
                    </a:cubicBezTo>
                    <a:cubicBezTo>
                      <a:pt x="270" y="212"/>
                      <a:pt x="268" y="227"/>
                      <a:pt x="265" y="241"/>
                    </a:cubicBezTo>
                    <a:cubicBezTo>
                      <a:pt x="253" y="322"/>
                      <a:pt x="243" y="403"/>
                      <a:pt x="238" y="484"/>
                    </a:cubicBezTo>
                    <a:cubicBezTo>
                      <a:pt x="235" y="409"/>
                      <a:pt x="226" y="334"/>
                      <a:pt x="215" y="259"/>
                    </a:cubicBezTo>
                    <a:cubicBezTo>
                      <a:pt x="215" y="258"/>
                      <a:pt x="214" y="257"/>
                      <a:pt x="214" y="256"/>
                    </a:cubicBezTo>
                    <a:cubicBezTo>
                      <a:pt x="207" y="211"/>
                      <a:pt x="200" y="167"/>
                      <a:pt x="192" y="123"/>
                    </a:cubicBezTo>
                    <a:cubicBezTo>
                      <a:pt x="191" y="117"/>
                      <a:pt x="190" y="111"/>
                      <a:pt x="188" y="104"/>
                    </a:cubicBezTo>
                    <a:cubicBezTo>
                      <a:pt x="182" y="73"/>
                      <a:pt x="182" y="73"/>
                      <a:pt x="182" y="73"/>
                    </a:cubicBezTo>
                    <a:lnTo>
                      <a:pt x="17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userDrawn="1"/>
            </p:nvSpPr>
            <p:spPr bwMode="gray">
              <a:xfrm>
                <a:off x="9880551" y="4378961"/>
                <a:ext cx="1086849" cy="233405"/>
              </a:xfrm>
              <a:custGeom>
                <a:avLst/>
                <a:gdLst>
                  <a:gd name="T0" fmla="*/ 610 w 610"/>
                  <a:gd name="T1" fmla="*/ 33 h 131"/>
                  <a:gd name="T2" fmla="*/ 304 w 610"/>
                  <a:gd name="T3" fmla="*/ 131 h 131"/>
                  <a:gd name="T4" fmla="*/ 0 w 610"/>
                  <a:gd name="T5" fmla="*/ 33 h 131"/>
                  <a:gd name="T6" fmla="*/ 0 w 610"/>
                  <a:gd name="T7" fmla="*/ 0 h 131"/>
                  <a:gd name="T8" fmla="*/ 610 w 610"/>
                  <a:gd name="T9" fmla="*/ 0 h 131"/>
                  <a:gd name="T10" fmla="*/ 610 w 610"/>
                  <a:gd name="T11" fmla="*/ 33 h 131"/>
                </a:gdLst>
                <a:ahLst/>
                <a:cxnLst>
                  <a:cxn ang="0">
                    <a:pos x="T0" y="T1"/>
                  </a:cxn>
                  <a:cxn ang="0">
                    <a:pos x="T2" y="T3"/>
                  </a:cxn>
                  <a:cxn ang="0">
                    <a:pos x="T4" y="T5"/>
                  </a:cxn>
                  <a:cxn ang="0">
                    <a:pos x="T6" y="T7"/>
                  </a:cxn>
                  <a:cxn ang="0">
                    <a:pos x="T8" y="T9"/>
                  </a:cxn>
                  <a:cxn ang="0">
                    <a:pos x="T10" y="T11"/>
                  </a:cxn>
                </a:cxnLst>
                <a:rect l="0" t="0" r="r" b="b"/>
                <a:pathLst>
                  <a:path w="610" h="131">
                    <a:moveTo>
                      <a:pt x="610" y="33"/>
                    </a:moveTo>
                    <a:lnTo>
                      <a:pt x="304" y="131"/>
                    </a:lnTo>
                    <a:lnTo>
                      <a:pt x="0" y="33"/>
                    </a:lnTo>
                    <a:lnTo>
                      <a:pt x="0" y="0"/>
                    </a:lnTo>
                    <a:lnTo>
                      <a:pt x="610" y="0"/>
                    </a:lnTo>
                    <a:lnTo>
                      <a:pt x="610" y="3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2"/>
              <p:cNvSpPr>
                <a:spLocks noChangeArrowheads="1"/>
              </p:cNvSpPr>
              <p:nvPr userDrawn="1"/>
            </p:nvSpPr>
            <p:spPr bwMode="gray">
              <a:xfrm>
                <a:off x="9741577" y="4343327"/>
                <a:ext cx="1364797" cy="587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3"/>
              <p:cNvSpPr>
                <a:spLocks noChangeArrowheads="1"/>
              </p:cNvSpPr>
              <p:nvPr userDrawn="1"/>
            </p:nvSpPr>
            <p:spPr bwMode="gray">
              <a:xfrm>
                <a:off x="10254712" y="5490754"/>
                <a:ext cx="338527" cy="87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0"/>
              <p:cNvSpPr>
                <a:spLocks noChangeArrowheads="1"/>
              </p:cNvSpPr>
              <p:nvPr userDrawn="1"/>
            </p:nvSpPr>
            <p:spPr bwMode="gray">
              <a:xfrm>
                <a:off x="9880551" y="4402123"/>
                <a:ext cx="1086849" cy="3563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ltLang="zh-CN"/>
              <a:t>Click icon to add picture</a:t>
            </a:r>
            <a:endParaRPr lang="en-US"/>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zh-CN"/>
              <a:t>Click to edit Master title style</a:t>
            </a:r>
            <a:endParaRPr lang="en-US"/>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722978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34" name="Group 33"/>
          <p:cNvGrpSpPr/>
          <p:nvPr userDrawn="1"/>
        </p:nvGrpSpPr>
        <p:grpSpPr bwMode="gray">
          <a:xfrm>
            <a:off x="8280836" y="2925369"/>
            <a:ext cx="4133319" cy="4106863"/>
            <a:chOff x="8280836" y="2887662"/>
            <a:chExt cx="4133319" cy="4106863"/>
          </a:xfrm>
        </p:grpSpPr>
        <p:sp>
          <p:nvSpPr>
            <p:cNvPr id="35" name="AutoShape 3"/>
            <p:cNvSpPr>
              <a:spLocks noChangeAspect="1" noChangeArrowheads="1" noTextEdit="1"/>
            </p:cNvSpPr>
            <p:nvPr userDrawn="1"/>
          </p:nvSpPr>
          <p:spPr bwMode="gray">
            <a:xfrm>
              <a:off x="8351836" y="2887662"/>
              <a:ext cx="40605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5"/>
            <p:cNvSpPr>
              <a:spLocks noChangeArrowheads="1"/>
            </p:cNvSpPr>
            <p:nvPr userDrawn="1"/>
          </p:nvSpPr>
          <p:spPr bwMode="gray">
            <a:xfrm>
              <a:off x="8350054" y="2889444"/>
              <a:ext cx="4064101" cy="41050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p:cNvSpPr>
            <p:nvPr userDrawn="1"/>
          </p:nvSpPr>
          <p:spPr bwMode="gray">
            <a:xfrm>
              <a:off x="8374998" y="4783411"/>
              <a:ext cx="4039157" cy="2211114"/>
            </a:xfrm>
            <a:custGeom>
              <a:avLst/>
              <a:gdLst>
                <a:gd name="T0" fmla="*/ 2281 w 2281"/>
                <a:gd name="T1" fmla="*/ 641 h 1241"/>
                <a:gd name="T2" fmla="*/ 2281 w 2281"/>
                <a:gd name="T3" fmla="*/ 1241 h 1241"/>
                <a:gd name="T4" fmla="*/ 0 w 2281"/>
                <a:gd name="T5" fmla="*/ 1241 h 1241"/>
                <a:gd name="T6" fmla="*/ 0 w 2281"/>
                <a:gd name="T7" fmla="*/ 789 h 1241"/>
                <a:gd name="T8" fmla="*/ 14 w 2281"/>
                <a:gd name="T9" fmla="*/ 783 h 1241"/>
                <a:gd name="T10" fmla="*/ 51 w 2281"/>
                <a:gd name="T11" fmla="*/ 764 h 1241"/>
                <a:gd name="T12" fmla="*/ 119 w 2281"/>
                <a:gd name="T13" fmla="*/ 730 h 1241"/>
                <a:gd name="T14" fmla="*/ 207 w 2281"/>
                <a:gd name="T15" fmla="*/ 686 h 1241"/>
                <a:gd name="T16" fmla="*/ 233 w 2281"/>
                <a:gd name="T17" fmla="*/ 673 h 1241"/>
                <a:gd name="T18" fmla="*/ 254 w 2281"/>
                <a:gd name="T19" fmla="*/ 662 h 1241"/>
                <a:gd name="T20" fmla="*/ 341 w 2281"/>
                <a:gd name="T21" fmla="*/ 619 h 1241"/>
                <a:gd name="T22" fmla="*/ 377 w 2281"/>
                <a:gd name="T23" fmla="*/ 601 h 1241"/>
                <a:gd name="T24" fmla="*/ 424 w 2281"/>
                <a:gd name="T25" fmla="*/ 578 h 1241"/>
                <a:gd name="T26" fmla="*/ 485 w 2281"/>
                <a:gd name="T27" fmla="*/ 548 h 1241"/>
                <a:gd name="T28" fmla="*/ 485 w 2281"/>
                <a:gd name="T29" fmla="*/ 546 h 1241"/>
                <a:gd name="T30" fmla="*/ 557 w 2281"/>
                <a:gd name="T31" fmla="*/ 511 h 1241"/>
                <a:gd name="T32" fmla="*/ 585 w 2281"/>
                <a:gd name="T33" fmla="*/ 497 h 1241"/>
                <a:gd name="T34" fmla="*/ 885 w 2281"/>
                <a:gd name="T35" fmla="*/ 347 h 1241"/>
                <a:gd name="T36" fmla="*/ 898 w 2281"/>
                <a:gd name="T37" fmla="*/ 341 h 1241"/>
                <a:gd name="T38" fmla="*/ 940 w 2281"/>
                <a:gd name="T39" fmla="*/ 292 h 1241"/>
                <a:gd name="T40" fmla="*/ 1092 w 2281"/>
                <a:gd name="T41" fmla="*/ 116 h 1241"/>
                <a:gd name="T42" fmla="*/ 1095 w 2281"/>
                <a:gd name="T43" fmla="*/ 112 h 1241"/>
                <a:gd name="T44" fmla="*/ 1130 w 2281"/>
                <a:gd name="T45" fmla="*/ 99 h 1241"/>
                <a:gd name="T46" fmla="*/ 1137 w 2281"/>
                <a:gd name="T47" fmla="*/ 97 h 1241"/>
                <a:gd name="T48" fmla="*/ 1194 w 2281"/>
                <a:gd name="T49" fmla="*/ 76 h 1241"/>
                <a:gd name="T50" fmla="*/ 1243 w 2281"/>
                <a:gd name="T51" fmla="*/ 59 h 1241"/>
                <a:gd name="T52" fmla="*/ 1410 w 2281"/>
                <a:gd name="T53" fmla="*/ 0 h 1241"/>
                <a:gd name="T54" fmla="*/ 1526 w 2281"/>
                <a:gd name="T55" fmla="*/ 74 h 1241"/>
                <a:gd name="T56" fmla="*/ 1711 w 2281"/>
                <a:gd name="T57" fmla="*/ 169 h 1241"/>
                <a:gd name="T58" fmla="*/ 1794 w 2281"/>
                <a:gd name="T59" fmla="*/ 271 h 1241"/>
                <a:gd name="T60" fmla="*/ 1800 w 2281"/>
                <a:gd name="T61" fmla="*/ 278 h 1241"/>
                <a:gd name="T62" fmla="*/ 1816 w 2281"/>
                <a:gd name="T63" fmla="*/ 298 h 1241"/>
                <a:gd name="T64" fmla="*/ 1852 w 2281"/>
                <a:gd name="T65" fmla="*/ 325 h 1241"/>
                <a:gd name="T66" fmla="*/ 1914 w 2281"/>
                <a:gd name="T67" fmla="*/ 370 h 1241"/>
                <a:gd name="T68" fmla="*/ 2050 w 2281"/>
                <a:gd name="T69" fmla="*/ 470 h 1241"/>
                <a:gd name="T70" fmla="*/ 2190 w 2281"/>
                <a:gd name="T71" fmla="*/ 574 h 1241"/>
                <a:gd name="T72" fmla="*/ 2281 w 2281"/>
                <a:gd name="T73" fmla="*/ 6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1" h="1241">
                  <a:moveTo>
                    <a:pt x="2281" y="641"/>
                  </a:moveTo>
                  <a:lnTo>
                    <a:pt x="2281" y="1241"/>
                  </a:lnTo>
                  <a:lnTo>
                    <a:pt x="0" y="1241"/>
                  </a:lnTo>
                  <a:lnTo>
                    <a:pt x="0" y="789"/>
                  </a:lnTo>
                  <a:lnTo>
                    <a:pt x="14" y="783"/>
                  </a:lnTo>
                  <a:lnTo>
                    <a:pt x="51" y="764"/>
                  </a:lnTo>
                  <a:lnTo>
                    <a:pt x="119" y="730"/>
                  </a:lnTo>
                  <a:lnTo>
                    <a:pt x="207" y="686"/>
                  </a:lnTo>
                  <a:lnTo>
                    <a:pt x="233" y="673"/>
                  </a:lnTo>
                  <a:lnTo>
                    <a:pt x="254" y="662"/>
                  </a:lnTo>
                  <a:lnTo>
                    <a:pt x="341" y="619"/>
                  </a:lnTo>
                  <a:lnTo>
                    <a:pt x="377" y="601"/>
                  </a:lnTo>
                  <a:lnTo>
                    <a:pt x="424" y="578"/>
                  </a:lnTo>
                  <a:lnTo>
                    <a:pt x="485" y="548"/>
                  </a:lnTo>
                  <a:lnTo>
                    <a:pt x="485" y="546"/>
                  </a:lnTo>
                  <a:lnTo>
                    <a:pt x="557" y="511"/>
                  </a:lnTo>
                  <a:lnTo>
                    <a:pt x="585" y="497"/>
                  </a:lnTo>
                  <a:lnTo>
                    <a:pt x="885" y="347"/>
                  </a:lnTo>
                  <a:lnTo>
                    <a:pt x="898" y="341"/>
                  </a:lnTo>
                  <a:lnTo>
                    <a:pt x="940" y="292"/>
                  </a:lnTo>
                  <a:lnTo>
                    <a:pt x="1092" y="116"/>
                  </a:lnTo>
                  <a:lnTo>
                    <a:pt x="1095" y="112"/>
                  </a:lnTo>
                  <a:lnTo>
                    <a:pt x="1130" y="99"/>
                  </a:lnTo>
                  <a:lnTo>
                    <a:pt x="1137" y="97"/>
                  </a:lnTo>
                  <a:lnTo>
                    <a:pt x="1194" y="76"/>
                  </a:lnTo>
                  <a:lnTo>
                    <a:pt x="1243" y="59"/>
                  </a:lnTo>
                  <a:lnTo>
                    <a:pt x="1410" y="0"/>
                  </a:lnTo>
                  <a:lnTo>
                    <a:pt x="1526" y="74"/>
                  </a:lnTo>
                  <a:lnTo>
                    <a:pt x="1711" y="169"/>
                  </a:lnTo>
                  <a:lnTo>
                    <a:pt x="1794" y="271"/>
                  </a:lnTo>
                  <a:lnTo>
                    <a:pt x="1800" y="278"/>
                  </a:lnTo>
                  <a:lnTo>
                    <a:pt x="1816" y="298"/>
                  </a:lnTo>
                  <a:lnTo>
                    <a:pt x="1852" y="325"/>
                  </a:lnTo>
                  <a:lnTo>
                    <a:pt x="1914" y="370"/>
                  </a:lnTo>
                  <a:lnTo>
                    <a:pt x="2050" y="470"/>
                  </a:lnTo>
                  <a:lnTo>
                    <a:pt x="2190" y="574"/>
                  </a:lnTo>
                  <a:lnTo>
                    <a:pt x="2281" y="64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userDrawn="1"/>
          </p:nvGrpSpPr>
          <p:grpSpPr bwMode="gray">
            <a:xfrm>
              <a:off x="9076995" y="6005671"/>
              <a:ext cx="2989725" cy="988854"/>
              <a:chOff x="9076995" y="6005671"/>
              <a:chExt cx="2989725" cy="988854"/>
            </a:xfrm>
          </p:grpSpPr>
          <p:sp>
            <p:nvSpPr>
              <p:cNvPr id="122" name="Rectangle 8"/>
              <p:cNvSpPr>
                <a:spLocks noChangeArrowheads="1"/>
              </p:cNvSpPr>
              <p:nvPr userDrawn="1"/>
            </p:nvSpPr>
            <p:spPr bwMode="gray">
              <a:xfrm>
                <a:off x="9141137" y="6691633"/>
                <a:ext cx="2925583" cy="30289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
              <p:cNvSpPr>
                <a:spLocks/>
              </p:cNvSpPr>
              <p:nvPr userDrawn="1"/>
            </p:nvSpPr>
            <p:spPr bwMode="gray">
              <a:xfrm>
                <a:off x="9076995" y="6358451"/>
                <a:ext cx="2934491" cy="313583"/>
              </a:xfrm>
              <a:custGeom>
                <a:avLst/>
                <a:gdLst>
                  <a:gd name="T0" fmla="*/ 1444 w 1444"/>
                  <a:gd name="T1" fmla="*/ 153 h 153"/>
                  <a:gd name="T2" fmla="*/ 722 w 1444"/>
                  <a:gd name="T3" fmla="*/ 0 h 153"/>
                  <a:gd name="T4" fmla="*/ 0 w 1444"/>
                  <a:gd name="T5" fmla="*/ 153 h 153"/>
                  <a:gd name="T6" fmla="*/ 1444 w 1444"/>
                  <a:gd name="T7" fmla="*/ 153 h 153"/>
                </a:gdLst>
                <a:ahLst/>
                <a:cxnLst>
                  <a:cxn ang="0">
                    <a:pos x="T0" y="T1"/>
                  </a:cxn>
                  <a:cxn ang="0">
                    <a:pos x="T2" y="T3"/>
                  </a:cxn>
                  <a:cxn ang="0">
                    <a:pos x="T4" y="T5"/>
                  </a:cxn>
                  <a:cxn ang="0">
                    <a:pos x="T6" y="T7"/>
                  </a:cxn>
                </a:cxnLst>
                <a:rect l="0" t="0" r="r" b="b"/>
                <a:pathLst>
                  <a:path w="1444" h="153">
                    <a:moveTo>
                      <a:pt x="1444" y="153"/>
                    </a:moveTo>
                    <a:cubicBezTo>
                      <a:pt x="1267" y="59"/>
                      <a:pt x="1009" y="0"/>
                      <a:pt x="722" y="0"/>
                    </a:cubicBezTo>
                    <a:cubicBezTo>
                      <a:pt x="435" y="0"/>
                      <a:pt x="177" y="59"/>
                      <a:pt x="0" y="153"/>
                    </a:cubicBezTo>
                    <a:lnTo>
                      <a:pt x="1444" y="15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
              <p:cNvSpPr>
                <a:spLocks/>
              </p:cNvSpPr>
              <p:nvPr userDrawn="1"/>
            </p:nvSpPr>
            <p:spPr bwMode="gray">
              <a:xfrm>
                <a:off x="9076995" y="6005671"/>
                <a:ext cx="2934491" cy="666363"/>
              </a:xfrm>
              <a:custGeom>
                <a:avLst/>
                <a:gdLst>
                  <a:gd name="T0" fmla="*/ 1444 w 1444"/>
                  <a:gd name="T1" fmla="*/ 325 h 325"/>
                  <a:gd name="T2" fmla="*/ 722 w 1444"/>
                  <a:gd name="T3" fmla="*/ 0 h 325"/>
                  <a:gd name="T4" fmla="*/ 0 w 1444"/>
                  <a:gd name="T5" fmla="*/ 325 h 325"/>
                  <a:gd name="T6" fmla="*/ 1444 w 1444"/>
                  <a:gd name="T7" fmla="*/ 325 h 325"/>
                </a:gdLst>
                <a:ahLst/>
                <a:cxnLst>
                  <a:cxn ang="0">
                    <a:pos x="T0" y="T1"/>
                  </a:cxn>
                  <a:cxn ang="0">
                    <a:pos x="T2" y="T3"/>
                  </a:cxn>
                  <a:cxn ang="0">
                    <a:pos x="T4" y="T5"/>
                  </a:cxn>
                  <a:cxn ang="0">
                    <a:pos x="T6" y="T7"/>
                  </a:cxn>
                </a:cxnLst>
                <a:rect l="0" t="0" r="r" b="b"/>
                <a:pathLst>
                  <a:path w="1444" h="325">
                    <a:moveTo>
                      <a:pt x="1444" y="325"/>
                    </a:moveTo>
                    <a:cubicBezTo>
                      <a:pt x="1267" y="126"/>
                      <a:pt x="1009" y="0"/>
                      <a:pt x="722" y="0"/>
                    </a:cubicBezTo>
                    <a:cubicBezTo>
                      <a:pt x="435" y="0"/>
                      <a:pt x="177" y="126"/>
                      <a:pt x="0" y="325"/>
                    </a:cubicBezTo>
                    <a:lnTo>
                      <a:pt x="1444" y="325"/>
                    </a:lnTo>
                    <a:close/>
                  </a:path>
                </a:pathLst>
              </a:custGeom>
              <a:noFill/>
              <a:ln w="44450" cap="flat">
                <a:solidFill>
                  <a:srgbClr val="3963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
              <p:cNvSpPr>
                <a:spLocks/>
              </p:cNvSpPr>
              <p:nvPr userDrawn="1"/>
            </p:nvSpPr>
            <p:spPr bwMode="gray">
              <a:xfrm>
                <a:off x="9501044" y="6005671"/>
                <a:ext cx="2399975" cy="538079"/>
              </a:xfrm>
              <a:custGeom>
                <a:avLst/>
                <a:gdLst>
                  <a:gd name="T0" fmla="*/ 0 w 1347"/>
                  <a:gd name="T1" fmla="*/ 170 h 302"/>
                  <a:gd name="T2" fmla="*/ 173 w 1347"/>
                  <a:gd name="T3" fmla="*/ 258 h 302"/>
                  <a:gd name="T4" fmla="*/ 379 w 1347"/>
                  <a:gd name="T5" fmla="*/ 22 h 302"/>
                  <a:gd name="T6" fmla="*/ 379 w 1347"/>
                  <a:gd name="T7" fmla="*/ 244 h 302"/>
                  <a:gd name="T8" fmla="*/ 586 w 1347"/>
                  <a:gd name="T9" fmla="*/ 0 h 302"/>
                  <a:gd name="T10" fmla="*/ 586 w 1347"/>
                  <a:gd name="T11" fmla="*/ 227 h 302"/>
                  <a:gd name="T12" fmla="*/ 792 w 1347"/>
                  <a:gd name="T13" fmla="*/ 25 h 302"/>
                  <a:gd name="T14" fmla="*/ 998 w 1347"/>
                  <a:gd name="T15" fmla="*/ 254 h 302"/>
                  <a:gd name="T16" fmla="*/ 1204 w 1347"/>
                  <a:gd name="T17" fmla="*/ 192 h 302"/>
                  <a:gd name="T18" fmla="*/ 1204 w 1347"/>
                  <a:gd name="T19" fmla="*/ 302 h 302"/>
                  <a:gd name="T20" fmla="*/ 1347 w 1347"/>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7" h="302">
                    <a:moveTo>
                      <a:pt x="0" y="170"/>
                    </a:moveTo>
                    <a:lnTo>
                      <a:pt x="173" y="258"/>
                    </a:lnTo>
                    <a:lnTo>
                      <a:pt x="379" y="22"/>
                    </a:lnTo>
                    <a:lnTo>
                      <a:pt x="379" y="244"/>
                    </a:lnTo>
                    <a:lnTo>
                      <a:pt x="586" y="0"/>
                    </a:lnTo>
                    <a:lnTo>
                      <a:pt x="586" y="227"/>
                    </a:lnTo>
                    <a:lnTo>
                      <a:pt x="792" y="25"/>
                    </a:lnTo>
                    <a:lnTo>
                      <a:pt x="998" y="254"/>
                    </a:lnTo>
                    <a:lnTo>
                      <a:pt x="1204" y="192"/>
                    </a:lnTo>
                    <a:lnTo>
                      <a:pt x="1204" y="302"/>
                    </a:lnTo>
                    <a:lnTo>
                      <a:pt x="1347" y="302"/>
                    </a:lnTo>
                  </a:path>
                </a:pathLst>
              </a:custGeom>
              <a:noFill/>
              <a:ln w="44450" cap="flat">
                <a:solidFill>
                  <a:srgbClr val="3963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
              <p:cNvSpPr>
                <a:spLocks noChangeShapeType="1"/>
              </p:cNvSpPr>
              <p:nvPr userDrawn="1"/>
            </p:nvSpPr>
            <p:spPr bwMode="gray">
              <a:xfrm>
                <a:off x="9809282" y="6141081"/>
                <a:ext cx="0" cy="402669"/>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3"/>
              <p:cNvSpPr>
                <a:spLocks noChangeShapeType="1"/>
              </p:cNvSpPr>
              <p:nvPr userDrawn="1"/>
            </p:nvSpPr>
            <p:spPr bwMode="gray">
              <a:xfrm>
                <a:off x="10912166" y="6027051"/>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4"/>
              <p:cNvSpPr>
                <a:spLocks noChangeShapeType="1"/>
              </p:cNvSpPr>
              <p:nvPr userDrawn="1"/>
            </p:nvSpPr>
            <p:spPr bwMode="gray">
              <a:xfrm>
                <a:off x="11279200" y="6146427"/>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5"/>
              <p:cNvSpPr>
                <a:spLocks noChangeShapeType="1"/>
              </p:cNvSpPr>
              <p:nvPr userDrawn="1"/>
            </p:nvSpPr>
            <p:spPr bwMode="gray">
              <a:xfrm flipH="1" flipV="1">
                <a:off x="10564731" y="6027051"/>
                <a:ext cx="347435" cy="363471"/>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6"/>
              <p:cNvSpPr>
                <a:spLocks noChangeShapeType="1"/>
              </p:cNvSpPr>
              <p:nvPr userDrawn="1"/>
            </p:nvSpPr>
            <p:spPr bwMode="gray">
              <a:xfrm flipH="1">
                <a:off x="10926420" y="6160680"/>
                <a:ext cx="352780" cy="215588"/>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7"/>
              <p:cNvSpPr>
                <a:spLocks noChangeShapeType="1"/>
              </p:cNvSpPr>
              <p:nvPr userDrawn="1"/>
            </p:nvSpPr>
            <p:spPr bwMode="gray">
              <a:xfrm>
                <a:off x="11297017" y="6174934"/>
                <a:ext cx="349217" cy="368816"/>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8"/>
              <p:cNvSpPr>
                <a:spLocks noChangeShapeType="1"/>
              </p:cNvSpPr>
              <p:nvPr userDrawn="1"/>
            </p:nvSpPr>
            <p:spPr bwMode="gray">
              <a:xfrm flipH="1" flipV="1">
                <a:off x="10176316" y="6044869"/>
                <a:ext cx="368816" cy="365252"/>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9"/>
              <p:cNvSpPr>
                <a:spLocks noChangeShapeType="1"/>
              </p:cNvSpPr>
              <p:nvPr userDrawn="1"/>
            </p:nvSpPr>
            <p:spPr bwMode="gray">
              <a:xfrm>
                <a:off x="9809282" y="6141081"/>
                <a:ext cx="367034" cy="269040"/>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20"/>
              <p:cNvSpPr>
                <a:spLocks noChangeShapeType="1"/>
              </p:cNvSpPr>
              <p:nvPr userDrawn="1"/>
            </p:nvSpPr>
            <p:spPr bwMode="gray">
              <a:xfrm flipH="1">
                <a:off x="9479664" y="6160680"/>
                <a:ext cx="311801" cy="361689"/>
              </a:xfrm>
              <a:prstGeom prst="line">
                <a:avLst/>
              </a:prstGeom>
              <a:noFill/>
              <a:ln w="44450" cap="rnd">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Shape 38"/>
            <p:cNvSpPr>
              <a:spLocks/>
            </p:cNvSpPr>
            <p:nvPr userDrawn="1"/>
          </p:nvSpPr>
          <p:spPr bwMode="gray">
            <a:xfrm>
              <a:off x="8280836" y="4660473"/>
              <a:ext cx="1603278" cy="625385"/>
            </a:xfrm>
            <a:custGeom>
              <a:avLst/>
              <a:gdLst>
                <a:gd name="connsiteX0" fmla="*/ 650332 w 1603278"/>
                <a:gd name="connsiteY0" fmla="*/ 0 h 625385"/>
                <a:gd name="connsiteX1" fmla="*/ 837264 w 1603278"/>
                <a:gd name="connsiteY1" fmla="*/ 63591 h 625385"/>
                <a:gd name="connsiteX2" fmla="*/ 875869 w 1603278"/>
                <a:gd name="connsiteY2" fmla="*/ 100515 h 625385"/>
                <a:gd name="connsiteX3" fmla="*/ 910411 w 1603278"/>
                <a:gd name="connsiteY3" fmla="*/ 143593 h 625385"/>
                <a:gd name="connsiteX4" fmla="*/ 942921 w 1603278"/>
                <a:gd name="connsiteY4" fmla="*/ 209235 h 625385"/>
                <a:gd name="connsiteX5" fmla="*/ 955112 w 1603278"/>
                <a:gd name="connsiteY5" fmla="*/ 260518 h 625385"/>
                <a:gd name="connsiteX6" fmla="*/ 959176 w 1603278"/>
                <a:gd name="connsiteY6" fmla="*/ 256416 h 625385"/>
                <a:gd name="connsiteX7" fmla="*/ 1009973 w 1603278"/>
                <a:gd name="connsiteY7" fmla="*/ 221543 h 625385"/>
                <a:gd name="connsiteX8" fmla="*/ 1101407 w 1603278"/>
                <a:gd name="connsiteY8" fmla="*/ 201030 h 625385"/>
                <a:gd name="connsiteX9" fmla="*/ 1304594 w 1603278"/>
                <a:gd name="connsiteY9" fmla="*/ 361033 h 625385"/>
                <a:gd name="connsiteX10" fmla="*/ 1438697 w 1603278"/>
                <a:gd name="connsiteY10" fmla="*/ 291288 h 625385"/>
                <a:gd name="connsiteX11" fmla="*/ 1603278 w 1603278"/>
                <a:gd name="connsiteY11" fmla="*/ 457445 h 625385"/>
                <a:gd name="connsiteX12" fmla="*/ 1438697 w 1603278"/>
                <a:gd name="connsiteY12" fmla="*/ 623602 h 625385"/>
                <a:gd name="connsiteX13" fmla="*/ 260769 w 1603278"/>
                <a:gd name="connsiteY13" fmla="*/ 623602 h 625385"/>
                <a:gd name="connsiteX14" fmla="*/ 217158 w 1603278"/>
                <a:gd name="connsiteY14" fmla="*/ 623602 h 625385"/>
                <a:gd name="connsiteX15" fmla="*/ 199471 w 1603278"/>
                <a:gd name="connsiteY15" fmla="*/ 625385 h 625385"/>
                <a:gd name="connsiteX16" fmla="*/ 121828 w 1603278"/>
                <a:gd name="connsiteY16" fmla="*/ 609710 h 625385"/>
                <a:gd name="connsiteX17" fmla="*/ 97105 w 1603278"/>
                <a:gd name="connsiteY17" fmla="*/ 593041 h 625385"/>
                <a:gd name="connsiteX18" fmla="*/ 69218 w 1603278"/>
                <a:gd name="connsiteY18" fmla="*/ 576422 h 625385"/>
                <a:gd name="connsiteX19" fmla="*/ 69218 w 1603278"/>
                <a:gd name="connsiteY19" fmla="*/ 574239 h 625385"/>
                <a:gd name="connsiteX20" fmla="*/ 58423 w 1603278"/>
                <a:gd name="connsiteY20" fmla="*/ 566962 h 625385"/>
                <a:gd name="connsiteX21" fmla="*/ 0 w 1603278"/>
                <a:gd name="connsiteY21" fmla="*/ 425914 h 625385"/>
                <a:gd name="connsiteX22" fmla="*/ 199471 w 1603278"/>
                <a:gd name="connsiteY22" fmla="*/ 226443 h 625385"/>
                <a:gd name="connsiteX23" fmla="*/ 340518 w 1603278"/>
                <a:gd name="connsiteY23" fmla="*/ 284867 h 625385"/>
                <a:gd name="connsiteX24" fmla="*/ 343835 w 1603278"/>
                <a:gd name="connsiteY24" fmla="*/ 289785 h 625385"/>
                <a:gd name="connsiteX25" fmla="*/ 369744 w 1603278"/>
                <a:gd name="connsiteY25" fmla="*/ 182600 h 625385"/>
                <a:gd name="connsiteX26" fmla="*/ 650332 w 1603278"/>
                <a:gd name="connsiteY26" fmla="*/ 0 h 6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3278" h="625385">
                  <a:moveTo>
                    <a:pt x="650332" y="0"/>
                  </a:moveTo>
                  <a:cubicBezTo>
                    <a:pt x="721448" y="0"/>
                    <a:pt x="786467" y="24616"/>
                    <a:pt x="837264" y="63591"/>
                  </a:cubicBezTo>
                  <a:cubicBezTo>
                    <a:pt x="851487" y="75899"/>
                    <a:pt x="865710" y="86156"/>
                    <a:pt x="875869" y="100515"/>
                  </a:cubicBezTo>
                  <a:cubicBezTo>
                    <a:pt x="890092" y="112823"/>
                    <a:pt x="900252" y="129234"/>
                    <a:pt x="910411" y="143593"/>
                  </a:cubicBezTo>
                  <a:cubicBezTo>
                    <a:pt x="924634" y="164106"/>
                    <a:pt x="934794" y="186671"/>
                    <a:pt x="942921" y="209235"/>
                  </a:cubicBezTo>
                  <a:cubicBezTo>
                    <a:pt x="946985" y="225646"/>
                    <a:pt x="953080" y="244108"/>
                    <a:pt x="955112" y="260518"/>
                  </a:cubicBezTo>
                  <a:cubicBezTo>
                    <a:pt x="957144" y="258467"/>
                    <a:pt x="957144" y="258467"/>
                    <a:pt x="959176" y="256416"/>
                  </a:cubicBezTo>
                  <a:cubicBezTo>
                    <a:pt x="975431" y="242056"/>
                    <a:pt x="991686" y="229748"/>
                    <a:pt x="1009973" y="221543"/>
                  </a:cubicBezTo>
                  <a:cubicBezTo>
                    <a:pt x="1038419" y="207184"/>
                    <a:pt x="1068897" y="201030"/>
                    <a:pt x="1101407" y="201030"/>
                  </a:cubicBezTo>
                  <a:cubicBezTo>
                    <a:pt x="1198936" y="201030"/>
                    <a:pt x="1282243" y="268723"/>
                    <a:pt x="1304594" y="361033"/>
                  </a:cubicBezTo>
                  <a:cubicBezTo>
                    <a:pt x="1335072" y="320007"/>
                    <a:pt x="1383836" y="291288"/>
                    <a:pt x="1438697" y="291288"/>
                  </a:cubicBezTo>
                  <a:cubicBezTo>
                    <a:pt x="1530131" y="291288"/>
                    <a:pt x="1603278" y="365136"/>
                    <a:pt x="1603278" y="457445"/>
                  </a:cubicBezTo>
                  <a:cubicBezTo>
                    <a:pt x="1603278" y="549755"/>
                    <a:pt x="1530131" y="623602"/>
                    <a:pt x="1438697" y="623602"/>
                  </a:cubicBezTo>
                  <a:cubicBezTo>
                    <a:pt x="661508" y="623602"/>
                    <a:pt x="370062" y="623602"/>
                    <a:pt x="260769" y="623602"/>
                  </a:cubicBezTo>
                  <a:lnTo>
                    <a:pt x="217158" y="623602"/>
                  </a:lnTo>
                  <a:lnTo>
                    <a:pt x="199471" y="625385"/>
                  </a:lnTo>
                  <a:cubicBezTo>
                    <a:pt x="171930" y="625385"/>
                    <a:pt x="145692" y="619804"/>
                    <a:pt x="121828" y="609710"/>
                  </a:cubicBezTo>
                  <a:lnTo>
                    <a:pt x="97105" y="593041"/>
                  </a:lnTo>
                  <a:lnTo>
                    <a:pt x="69218" y="576422"/>
                  </a:lnTo>
                  <a:lnTo>
                    <a:pt x="69218" y="574239"/>
                  </a:lnTo>
                  <a:lnTo>
                    <a:pt x="58423" y="566962"/>
                  </a:lnTo>
                  <a:cubicBezTo>
                    <a:pt x="22326" y="530864"/>
                    <a:pt x="0" y="480997"/>
                    <a:pt x="0" y="425914"/>
                  </a:cubicBezTo>
                  <a:cubicBezTo>
                    <a:pt x="0" y="315749"/>
                    <a:pt x="89306" y="226443"/>
                    <a:pt x="199471" y="226443"/>
                  </a:cubicBezTo>
                  <a:cubicBezTo>
                    <a:pt x="254554" y="226443"/>
                    <a:pt x="304421" y="248770"/>
                    <a:pt x="340518" y="284867"/>
                  </a:cubicBezTo>
                  <a:lnTo>
                    <a:pt x="343835" y="289785"/>
                  </a:lnTo>
                  <a:lnTo>
                    <a:pt x="369744" y="182600"/>
                  </a:lnTo>
                  <a:cubicBezTo>
                    <a:pt x="418699" y="75002"/>
                    <a:pt x="525372" y="0"/>
                    <a:pt x="650332" y="0"/>
                  </a:cubicBezTo>
                  <a:close/>
                </a:path>
              </a:pathLst>
            </a:custGeom>
            <a:solidFill>
              <a:srgbClr val="3393D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0" name="Freeform 34"/>
            <p:cNvSpPr>
              <a:spLocks/>
            </p:cNvSpPr>
            <p:nvPr userDrawn="1"/>
          </p:nvSpPr>
          <p:spPr bwMode="gray">
            <a:xfrm>
              <a:off x="10787446" y="3425741"/>
              <a:ext cx="1019143" cy="584404"/>
            </a:xfrm>
            <a:custGeom>
              <a:avLst/>
              <a:gdLst>
                <a:gd name="T0" fmla="*/ 447 w 502"/>
                <a:gd name="T1" fmla="*/ 175 h 285"/>
                <a:gd name="T2" fmla="*/ 420 w 502"/>
                <a:gd name="T3" fmla="*/ 183 h 285"/>
                <a:gd name="T4" fmla="*/ 425 w 502"/>
                <a:gd name="T5" fmla="*/ 142 h 285"/>
                <a:gd name="T6" fmla="*/ 283 w 502"/>
                <a:gd name="T7" fmla="*/ 0 h 285"/>
                <a:gd name="T8" fmla="*/ 143 w 502"/>
                <a:gd name="T9" fmla="*/ 119 h 285"/>
                <a:gd name="T10" fmla="*/ 91 w 502"/>
                <a:gd name="T11" fmla="*/ 102 h 285"/>
                <a:gd name="T12" fmla="*/ 0 w 502"/>
                <a:gd name="T13" fmla="*/ 193 h 285"/>
                <a:gd name="T14" fmla="*/ 91 w 502"/>
                <a:gd name="T15" fmla="*/ 285 h 285"/>
                <a:gd name="T16" fmla="*/ 447 w 502"/>
                <a:gd name="T17" fmla="*/ 285 h 285"/>
                <a:gd name="T18" fmla="*/ 502 w 502"/>
                <a:gd name="T19" fmla="*/ 230 h 285"/>
                <a:gd name="T20" fmla="*/ 447 w 502"/>
                <a:gd name="T21" fmla="*/ 17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285">
                  <a:moveTo>
                    <a:pt x="447" y="175"/>
                  </a:moveTo>
                  <a:cubicBezTo>
                    <a:pt x="437" y="175"/>
                    <a:pt x="428" y="178"/>
                    <a:pt x="420" y="183"/>
                  </a:cubicBezTo>
                  <a:cubicBezTo>
                    <a:pt x="423" y="170"/>
                    <a:pt x="425" y="156"/>
                    <a:pt x="425" y="142"/>
                  </a:cubicBezTo>
                  <a:cubicBezTo>
                    <a:pt x="425" y="64"/>
                    <a:pt x="362" y="0"/>
                    <a:pt x="283" y="0"/>
                  </a:cubicBezTo>
                  <a:cubicBezTo>
                    <a:pt x="213" y="0"/>
                    <a:pt x="154" y="52"/>
                    <a:pt x="143" y="119"/>
                  </a:cubicBezTo>
                  <a:cubicBezTo>
                    <a:pt x="128" y="109"/>
                    <a:pt x="110" y="102"/>
                    <a:pt x="91" y="102"/>
                  </a:cubicBezTo>
                  <a:cubicBezTo>
                    <a:pt x="40" y="102"/>
                    <a:pt x="0" y="143"/>
                    <a:pt x="0" y="193"/>
                  </a:cubicBezTo>
                  <a:cubicBezTo>
                    <a:pt x="0" y="244"/>
                    <a:pt x="40" y="285"/>
                    <a:pt x="91" y="285"/>
                  </a:cubicBezTo>
                  <a:cubicBezTo>
                    <a:pt x="127" y="285"/>
                    <a:pt x="418" y="285"/>
                    <a:pt x="447" y="285"/>
                  </a:cubicBezTo>
                  <a:cubicBezTo>
                    <a:pt x="477" y="285"/>
                    <a:pt x="502" y="260"/>
                    <a:pt x="502" y="230"/>
                  </a:cubicBezTo>
                  <a:cubicBezTo>
                    <a:pt x="502" y="200"/>
                    <a:pt x="477" y="175"/>
                    <a:pt x="4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userDrawn="1"/>
          </p:nvGrpSpPr>
          <p:grpSpPr bwMode="gray">
            <a:xfrm>
              <a:off x="8374998" y="4537534"/>
              <a:ext cx="1099321" cy="2456991"/>
              <a:chOff x="8374998" y="4537534"/>
              <a:chExt cx="1099321" cy="2456991"/>
            </a:xfrm>
          </p:grpSpPr>
          <p:sp>
            <p:nvSpPr>
              <p:cNvPr id="73" name="Rectangle 35"/>
              <p:cNvSpPr>
                <a:spLocks noChangeArrowheads="1"/>
              </p:cNvSpPr>
              <p:nvPr userDrawn="1"/>
            </p:nvSpPr>
            <p:spPr bwMode="gray">
              <a:xfrm>
                <a:off x="8599495" y="5576276"/>
                <a:ext cx="406232" cy="256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36"/>
              <p:cNvSpPr>
                <a:spLocks noChangeArrowheads="1"/>
              </p:cNvSpPr>
              <p:nvPr userDrawn="1"/>
            </p:nvSpPr>
            <p:spPr bwMode="gray">
              <a:xfrm>
                <a:off x="8374998" y="5756230"/>
                <a:ext cx="1099321" cy="12382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7"/>
              <p:cNvSpPr>
                <a:spLocks/>
              </p:cNvSpPr>
              <p:nvPr userDrawn="1"/>
            </p:nvSpPr>
            <p:spPr bwMode="gray">
              <a:xfrm>
                <a:off x="8957620" y="4583859"/>
                <a:ext cx="434739" cy="2000871"/>
              </a:xfrm>
              <a:custGeom>
                <a:avLst/>
                <a:gdLst>
                  <a:gd name="T0" fmla="*/ 244 w 244"/>
                  <a:gd name="T1" fmla="*/ 314 h 1123"/>
                  <a:gd name="T2" fmla="*/ 122 w 244"/>
                  <a:gd name="T3" fmla="*/ 0 h 1123"/>
                  <a:gd name="T4" fmla="*/ 0 w 244"/>
                  <a:gd name="T5" fmla="*/ 314 h 1123"/>
                  <a:gd name="T6" fmla="*/ 0 w 244"/>
                  <a:gd name="T7" fmla="*/ 1123 h 1123"/>
                  <a:gd name="T8" fmla="*/ 244 w 244"/>
                  <a:gd name="T9" fmla="*/ 1123 h 1123"/>
                  <a:gd name="T10" fmla="*/ 244 w 244"/>
                  <a:gd name="T11" fmla="*/ 314 h 1123"/>
                </a:gdLst>
                <a:ahLst/>
                <a:cxnLst>
                  <a:cxn ang="0">
                    <a:pos x="T0" y="T1"/>
                  </a:cxn>
                  <a:cxn ang="0">
                    <a:pos x="T2" y="T3"/>
                  </a:cxn>
                  <a:cxn ang="0">
                    <a:pos x="T4" y="T5"/>
                  </a:cxn>
                  <a:cxn ang="0">
                    <a:pos x="T6" y="T7"/>
                  </a:cxn>
                  <a:cxn ang="0">
                    <a:pos x="T8" y="T9"/>
                  </a:cxn>
                  <a:cxn ang="0">
                    <a:pos x="T10" y="T11"/>
                  </a:cxn>
                </a:cxnLst>
                <a:rect l="0" t="0" r="r" b="b"/>
                <a:pathLst>
                  <a:path w="244" h="1123">
                    <a:moveTo>
                      <a:pt x="244" y="314"/>
                    </a:moveTo>
                    <a:lnTo>
                      <a:pt x="122" y="0"/>
                    </a:lnTo>
                    <a:lnTo>
                      <a:pt x="0" y="314"/>
                    </a:lnTo>
                    <a:lnTo>
                      <a:pt x="0" y="1123"/>
                    </a:lnTo>
                    <a:lnTo>
                      <a:pt x="244" y="1123"/>
                    </a:lnTo>
                    <a:lnTo>
                      <a:pt x="244"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38"/>
              <p:cNvSpPr>
                <a:spLocks noChangeArrowheads="1"/>
              </p:cNvSpPr>
              <p:nvPr userDrawn="1"/>
            </p:nvSpPr>
            <p:spPr bwMode="gray">
              <a:xfrm>
                <a:off x="9130447" y="4537534"/>
                <a:ext cx="89086" cy="90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39"/>
              <p:cNvSpPr>
                <a:spLocks noChangeArrowheads="1"/>
              </p:cNvSpPr>
              <p:nvPr userDrawn="1"/>
            </p:nvSpPr>
            <p:spPr bwMode="gray">
              <a:xfrm>
                <a:off x="8957620" y="5143319"/>
                <a:ext cx="434739" cy="6414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0"/>
              <p:cNvSpPr>
                <a:spLocks noChangeArrowheads="1"/>
              </p:cNvSpPr>
              <p:nvPr userDrawn="1"/>
            </p:nvSpPr>
            <p:spPr bwMode="gray">
              <a:xfrm>
                <a:off x="9005727" y="525556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1"/>
              <p:cNvSpPr>
                <a:spLocks noChangeArrowheads="1"/>
              </p:cNvSpPr>
              <p:nvPr userDrawn="1"/>
            </p:nvSpPr>
            <p:spPr bwMode="gray">
              <a:xfrm>
                <a:off x="9208843" y="525556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2"/>
              <p:cNvSpPr>
                <a:spLocks noChangeArrowheads="1"/>
              </p:cNvSpPr>
              <p:nvPr userDrawn="1"/>
            </p:nvSpPr>
            <p:spPr bwMode="gray">
              <a:xfrm>
                <a:off x="9005727" y="5396323"/>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3"/>
              <p:cNvSpPr>
                <a:spLocks noChangeArrowheads="1"/>
              </p:cNvSpPr>
              <p:nvPr userDrawn="1"/>
            </p:nvSpPr>
            <p:spPr bwMode="gray">
              <a:xfrm>
                <a:off x="9208843" y="5396323"/>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4"/>
              <p:cNvSpPr>
                <a:spLocks noChangeArrowheads="1"/>
              </p:cNvSpPr>
              <p:nvPr userDrawn="1"/>
            </p:nvSpPr>
            <p:spPr bwMode="gray">
              <a:xfrm>
                <a:off x="9005727" y="553529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5"/>
              <p:cNvSpPr>
                <a:spLocks noChangeArrowheads="1"/>
              </p:cNvSpPr>
              <p:nvPr userDrawn="1"/>
            </p:nvSpPr>
            <p:spPr bwMode="gray">
              <a:xfrm>
                <a:off x="9208843" y="553529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6"/>
              <p:cNvSpPr>
                <a:spLocks noChangeArrowheads="1"/>
              </p:cNvSpPr>
              <p:nvPr userDrawn="1"/>
            </p:nvSpPr>
            <p:spPr bwMode="gray">
              <a:xfrm>
                <a:off x="9005727" y="5676053"/>
                <a:ext cx="131847"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7"/>
              <p:cNvSpPr>
                <a:spLocks noChangeArrowheads="1"/>
              </p:cNvSpPr>
              <p:nvPr userDrawn="1"/>
            </p:nvSpPr>
            <p:spPr bwMode="gray">
              <a:xfrm>
                <a:off x="9208843" y="5676053"/>
                <a:ext cx="133629"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8"/>
              <p:cNvSpPr>
                <a:spLocks noChangeArrowheads="1"/>
              </p:cNvSpPr>
              <p:nvPr userDrawn="1"/>
            </p:nvSpPr>
            <p:spPr bwMode="gray">
              <a:xfrm>
                <a:off x="9005727" y="5923712"/>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9"/>
              <p:cNvSpPr>
                <a:spLocks noChangeArrowheads="1"/>
              </p:cNvSpPr>
              <p:nvPr userDrawn="1"/>
            </p:nvSpPr>
            <p:spPr bwMode="gray">
              <a:xfrm>
                <a:off x="9208843"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50"/>
              <p:cNvSpPr>
                <a:spLocks noChangeArrowheads="1"/>
              </p:cNvSpPr>
              <p:nvPr userDrawn="1"/>
            </p:nvSpPr>
            <p:spPr bwMode="gray">
              <a:xfrm>
                <a:off x="9005727" y="606268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1"/>
              <p:cNvSpPr>
                <a:spLocks noChangeArrowheads="1"/>
              </p:cNvSpPr>
              <p:nvPr userDrawn="1"/>
            </p:nvSpPr>
            <p:spPr bwMode="gray">
              <a:xfrm>
                <a:off x="9208843"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2"/>
              <p:cNvSpPr>
                <a:spLocks noChangeArrowheads="1"/>
              </p:cNvSpPr>
              <p:nvPr userDrawn="1"/>
            </p:nvSpPr>
            <p:spPr bwMode="gray">
              <a:xfrm>
                <a:off x="9005727" y="620166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3"/>
              <p:cNvSpPr>
                <a:spLocks noChangeArrowheads="1"/>
              </p:cNvSpPr>
              <p:nvPr userDrawn="1"/>
            </p:nvSpPr>
            <p:spPr bwMode="gray">
              <a:xfrm>
                <a:off x="9208843"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54"/>
              <p:cNvSpPr>
                <a:spLocks noChangeArrowheads="1"/>
              </p:cNvSpPr>
              <p:nvPr userDrawn="1"/>
            </p:nvSpPr>
            <p:spPr bwMode="gray">
              <a:xfrm>
                <a:off x="9005727" y="634241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5"/>
              <p:cNvSpPr>
                <a:spLocks noChangeArrowheads="1"/>
              </p:cNvSpPr>
              <p:nvPr userDrawn="1"/>
            </p:nvSpPr>
            <p:spPr bwMode="gray">
              <a:xfrm>
                <a:off x="9208843"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6"/>
              <p:cNvSpPr>
                <a:spLocks noChangeArrowheads="1"/>
              </p:cNvSpPr>
              <p:nvPr userDrawn="1"/>
            </p:nvSpPr>
            <p:spPr bwMode="gray">
              <a:xfrm>
                <a:off x="9005727" y="648139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7"/>
              <p:cNvSpPr>
                <a:spLocks noChangeArrowheads="1"/>
              </p:cNvSpPr>
              <p:nvPr userDrawn="1"/>
            </p:nvSpPr>
            <p:spPr bwMode="gray">
              <a:xfrm>
                <a:off x="9208843"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58"/>
              <p:cNvSpPr>
                <a:spLocks noChangeArrowheads="1"/>
              </p:cNvSpPr>
              <p:nvPr userDrawn="1"/>
            </p:nvSpPr>
            <p:spPr bwMode="gray">
              <a:xfrm>
                <a:off x="9005727" y="6620364"/>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59"/>
              <p:cNvSpPr>
                <a:spLocks noChangeArrowheads="1"/>
              </p:cNvSpPr>
              <p:nvPr userDrawn="1"/>
            </p:nvSpPr>
            <p:spPr bwMode="gray">
              <a:xfrm>
                <a:off x="9208843"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60"/>
              <p:cNvSpPr>
                <a:spLocks noChangeArrowheads="1"/>
              </p:cNvSpPr>
              <p:nvPr userDrawn="1"/>
            </p:nvSpPr>
            <p:spPr bwMode="gray">
              <a:xfrm>
                <a:off x="9005727" y="676112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61"/>
              <p:cNvSpPr>
                <a:spLocks noChangeArrowheads="1"/>
              </p:cNvSpPr>
              <p:nvPr userDrawn="1"/>
            </p:nvSpPr>
            <p:spPr bwMode="gray">
              <a:xfrm>
                <a:off x="9208843"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2"/>
              <p:cNvSpPr>
                <a:spLocks noChangeArrowheads="1"/>
              </p:cNvSpPr>
              <p:nvPr userDrawn="1"/>
            </p:nvSpPr>
            <p:spPr bwMode="gray">
              <a:xfrm>
                <a:off x="8428450"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63"/>
              <p:cNvSpPr>
                <a:spLocks noChangeArrowheads="1"/>
              </p:cNvSpPr>
              <p:nvPr userDrawn="1"/>
            </p:nvSpPr>
            <p:spPr bwMode="gray">
              <a:xfrm>
                <a:off x="8631566"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4"/>
              <p:cNvSpPr>
                <a:spLocks noChangeArrowheads="1"/>
              </p:cNvSpPr>
              <p:nvPr userDrawn="1"/>
            </p:nvSpPr>
            <p:spPr bwMode="gray">
              <a:xfrm>
                <a:off x="8428450"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5"/>
              <p:cNvSpPr>
                <a:spLocks noChangeArrowheads="1"/>
              </p:cNvSpPr>
              <p:nvPr userDrawn="1"/>
            </p:nvSpPr>
            <p:spPr bwMode="gray">
              <a:xfrm>
                <a:off x="8631566"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6"/>
              <p:cNvSpPr>
                <a:spLocks noChangeArrowheads="1"/>
              </p:cNvSpPr>
              <p:nvPr userDrawn="1"/>
            </p:nvSpPr>
            <p:spPr bwMode="gray">
              <a:xfrm>
                <a:off x="8428450"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7"/>
              <p:cNvSpPr>
                <a:spLocks noChangeArrowheads="1"/>
              </p:cNvSpPr>
              <p:nvPr userDrawn="1"/>
            </p:nvSpPr>
            <p:spPr bwMode="gray">
              <a:xfrm>
                <a:off x="8631566"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8"/>
              <p:cNvSpPr>
                <a:spLocks noChangeArrowheads="1"/>
              </p:cNvSpPr>
              <p:nvPr userDrawn="1"/>
            </p:nvSpPr>
            <p:spPr bwMode="gray">
              <a:xfrm>
                <a:off x="8428450"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9"/>
              <p:cNvSpPr>
                <a:spLocks noChangeArrowheads="1"/>
              </p:cNvSpPr>
              <p:nvPr userDrawn="1"/>
            </p:nvSpPr>
            <p:spPr bwMode="gray">
              <a:xfrm>
                <a:off x="8631566"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0"/>
              <p:cNvSpPr>
                <a:spLocks noChangeArrowheads="1"/>
              </p:cNvSpPr>
              <p:nvPr userDrawn="1"/>
            </p:nvSpPr>
            <p:spPr bwMode="gray">
              <a:xfrm>
                <a:off x="8428450"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1"/>
              <p:cNvSpPr>
                <a:spLocks noChangeArrowheads="1"/>
              </p:cNvSpPr>
              <p:nvPr userDrawn="1"/>
            </p:nvSpPr>
            <p:spPr bwMode="gray">
              <a:xfrm>
                <a:off x="8631566"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2"/>
              <p:cNvSpPr>
                <a:spLocks noChangeArrowheads="1"/>
              </p:cNvSpPr>
              <p:nvPr userDrawn="1"/>
            </p:nvSpPr>
            <p:spPr bwMode="gray">
              <a:xfrm>
                <a:off x="8428450"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3"/>
              <p:cNvSpPr>
                <a:spLocks noChangeArrowheads="1"/>
              </p:cNvSpPr>
              <p:nvPr userDrawn="1"/>
            </p:nvSpPr>
            <p:spPr bwMode="gray">
              <a:xfrm>
                <a:off x="8631566"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4"/>
              <p:cNvSpPr>
                <a:spLocks noChangeArrowheads="1"/>
              </p:cNvSpPr>
              <p:nvPr userDrawn="1"/>
            </p:nvSpPr>
            <p:spPr bwMode="gray">
              <a:xfrm>
                <a:off x="8428450"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5"/>
              <p:cNvSpPr>
                <a:spLocks noChangeArrowheads="1"/>
              </p:cNvSpPr>
              <p:nvPr userDrawn="1"/>
            </p:nvSpPr>
            <p:spPr bwMode="gray">
              <a:xfrm>
                <a:off x="8631566"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6"/>
              <p:cNvSpPr>
                <a:spLocks noChangeArrowheads="1"/>
              </p:cNvSpPr>
              <p:nvPr userDrawn="1"/>
            </p:nvSpPr>
            <p:spPr bwMode="gray">
              <a:xfrm>
                <a:off x="8802611" y="5756230"/>
                <a:ext cx="155010" cy="1238295"/>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7"/>
              <p:cNvSpPr>
                <a:spLocks noChangeArrowheads="1"/>
              </p:cNvSpPr>
              <p:nvPr userDrawn="1"/>
            </p:nvSpPr>
            <p:spPr bwMode="gray">
              <a:xfrm>
                <a:off x="8374998" y="5813245"/>
                <a:ext cx="1099321" cy="4098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8"/>
              <p:cNvSpPr>
                <a:spLocks/>
              </p:cNvSpPr>
              <p:nvPr userDrawn="1"/>
            </p:nvSpPr>
            <p:spPr bwMode="gray">
              <a:xfrm>
                <a:off x="9157173" y="4745995"/>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9"/>
              <p:cNvSpPr>
                <a:spLocks/>
              </p:cNvSpPr>
              <p:nvPr userDrawn="1"/>
            </p:nvSpPr>
            <p:spPr bwMode="gray">
              <a:xfrm>
                <a:off x="9157173"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0"/>
              <p:cNvSpPr>
                <a:spLocks/>
              </p:cNvSpPr>
              <p:nvPr userDrawn="1"/>
            </p:nvSpPr>
            <p:spPr bwMode="gray">
              <a:xfrm>
                <a:off x="9107285"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1"/>
              <p:cNvSpPr>
                <a:spLocks/>
              </p:cNvSpPr>
              <p:nvPr userDrawn="1"/>
            </p:nvSpPr>
            <p:spPr bwMode="gray">
              <a:xfrm>
                <a:off x="9205279"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2"/>
              <p:cNvSpPr>
                <a:spLocks/>
              </p:cNvSpPr>
              <p:nvPr userDrawn="1"/>
            </p:nvSpPr>
            <p:spPr bwMode="gray">
              <a:xfrm>
                <a:off x="9059178"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3"/>
              <p:cNvSpPr>
                <a:spLocks/>
              </p:cNvSpPr>
              <p:nvPr userDrawn="1"/>
            </p:nvSpPr>
            <p:spPr bwMode="gray">
              <a:xfrm>
                <a:off x="9253386" y="5002563"/>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p:cNvGrpSpPr/>
            <p:nvPr userDrawn="1"/>
          </p:nvGrpSpPr>
          <p:grpSpPr bwMode="gray">
            <a:xfrm>
              <a:off x="11546458" y="4621275"/>
              <a:ext cx="705561" cy="2373250"/>
              <a:chOff x="11546458" y="4621275"/>
              <a:chExt cx="705561" cy="2373250"/>
            </a:xfrm>
          </p:grpSpPr>
          <p:sp>
            <p:nvSpPr>
              <p:cNvPr id="57" name="Rectangle 84"/>
              <p:cNvSpPr>
                <a:spLocks noChangeArrowheads="1"/>
              </p:cNvSpPr>
              <p:nvPr userDrawn="1"/>
            </p:nvSpPr>
            <p:spPr bwMode="gray">
              <a:xfrm>
                <a:off x="11546458" y="4621275"/>
                <a:ext cx="456120" cy="237325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5"/>
              <p:cNvSpPr>
                <a:spLocks/>
              </p:cNvSpPr>
              <p:nvPr userDrawn="1"/>
            </p:nvSpPr>
            <p:spPr bwMode="gray">
              <a:xfrm>
                <a:off x="11546458" y="4908132"/>
                <a:ext cx="705561" cy="2086393"/>
              </a:xfrm>
              <a:custGeom>
                <a:avLst/>
                <a:gdLst>
                  <a:gd name="T0" fmla="*/ 347 w 347"/>
                  <a:gd name="T1" fmla="*/ 218 h 1017"/>
                  <a:gd name="T2" fmla="*/ 347 w 347"/>
                  <a:gd name="T3" fmla="*/ 1017 h 1017"/>
                  <a:gd name="T4" fmla="*/ 0 w 347"/>
                  <a:gd name="T5" fmla="*/ 1017 h 1017"/>
                  <a:gd name="T6" fmla="*/ 0 w 347"/>
                  <a:gd name="T7" fmla="*/ 0 h 1017"/>
                  <a:gd name="T8" fmla="*/ 20 w 347"/>
                  <a:gd name="T9" fmla="*/ 21 h 1017"/>
                  <a:gd name="T10" fmla="*/ 62 w 347"/>
                  <a:gd name="T11" fmla="*/ 61 h 1017"/>
                  <a:gd name="T12" fmla="*/ 109 w 347"/>
                  <a:gd name="T13" fmla="*/ 101 h 1017"/>
                  <a:gd name="T14" fmla="*/ 224 w 347"/>
                  <a:gd name="T15" fmla="*/ 176 h 1017"/>
                  <a:gd name="T16" fmla="*/ 347 w 347"/>
                  <a:gd name="T17" fmla="*/ 21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017">
                    <a:moveTo>
                      <a:pt x="347" y="218"/>
                    </a:moveTo>
                    <a:cubicBezTo>
                      <a:pt x="347" y="1017"/>
                      <a:pt x="347" y="1017"/>
                      <a:pt x="347" y="1017"/>
                    </a:cubicBezTo>
                    <a:cubicBezTo>
                      <a:pt x="0" y="1017"/>
                      <a:pt x="0" y="1017"/>
                      <a:pt x="0" y="1017"/>
                    </a:cubicBezTo>
                    <a:cubicBezTo>
                      <a:pt x="0" y="0"/>
                      <a:pt x="0" y="0"/>
                      <a:pt x="0" y="0"/>
                    </a:cubicBezTo>
                    <a:cubicBezTo>
                      <a:pt x="0" y="0"/>
                      <a:pt x="7" y="8"/>
                      <a:pt x="20" y="21"/>
                    </a:cubicBezTo>
                    <a:cubicBezTo>
                      <a:pt x="31" y="32"/>
                      <a:pt x="45" y="46"/>
                      <a:pt x="62" y="61"/>
                    </a:cubicBezTo>
                    <a:cubicBezTo>
                      <a:pt x="76" y="74"/>
                      <a:pt x="92" y="87"/>
                      <a:pt x="109" y="101"/>
                    </a:cubicBezTo>
                    <a:cubicBezTo>
                      <a:pt x="143" y="127"/>
                      <a:pt x="182" y="154"/>
                      <a:pt x="224" y="176"/>
                    </a:cubicBezTo>
                    <a:cubicBezTo>
                      <a:pt x="263" y="196"/>
                      <a:pt x="305" y="212"/>
                      <a:pt x="347" y="218"/>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86"/>
              <p:cNvSpPr>
                <a:spLocks noChangeArrowheads="1"/>
              </p:cNvSpPr>
              <p:nvPr userDrawn="1"/>
            </p:nvSpPr>
            <p:spPr bwMode="gray">
              <a:xfrm>
                <a:off x="11546458" y="4703234"/>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87"/>
              <p:cNvSpPr>
                <a:spLocks noChangeArrowheads="1"/>
              </p:cNvSpPr>
              <p:nvPr userDrawn="1"/>
            </p:nvSpPr>
            <p:spPr bwMode="gray">
              <a:xfrm>
                <a:off x="11546458" y="4868934"/>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8"/>
              <p:cNvSpPr>
                <a:spLocks noChangeArrowheads="1"/>
              </p:cNvSpPr>
              <p:nvPr userDrawn="1"/>
            </p:nvSpPr>
            <p:spPr bwMode="gray">
              <a:xfrm>
                <a:off x="11546458" y="5032852"/>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9"/>
              <p:cNvSpPr>
                <a:spLocks noChangeArrowheads="1"/>
              </p:cNvSpPr>
              <p:nvPr userDrawn="1"/>
            </p:nvSpPr>
            <p:spPr bwMode="gray">
              <a:xfrm>
                <a:off x="11546458" y="5196770"/>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90"/>
              <p:cNvSpPr>
                <a:spLocks noChangeArrowheads="1"/>
              </p:cNvSpPr>
              <p:nvPr userDrawn="1"/>
            </p:nvSpPr>
            <p:spPr bwMode="gray">
              <a:xfrm>
                <a:off x="11546458" y="5362470"/>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1"/>
              <p:cNvSpPr>
                <a:spLocks noChangeArrowheads="1"/>
              </p:cNvSpPr>
              <p:nvPr userDrawn="1"/>
            </p:nvSpPr>
            <p:spPr bwMode="gray">
              <a:xfrm>
                <a:off x="11546458" y="5526388"/>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2"/>
              <p:cNvSpPr>
                <a:spLocks noChangeArrowheads="1"/>
              </p:cNvSpPr>
              <p:nvPr userDrawn="1"/>
            </p:nvSpPr>
            <p:spPr bwMode="gray">
              <a:xfrm>
                <a:off x="11546458" y="5692088"/>
                <a:ext cx="297547" cy="78396"/>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3"/>
              <p:cNvSpPr>
                <a:spLocks noChangeArrowheads="1"/>
              </p:cNvSpPr>
              <p:nvPr userDrawn="1"/>
            </p:nvSpPr>
            <p:spPr bwMode="gray">
              <a:xfrm>
                <a:off x="11546458" y="5856006"/>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94"/>
              <p:cNvSpPr>
                <a:spLocks noChangeArrowheads="1"/>
              </p:cNvSpPr>
              <p:nvPr userDrawn="1"/>
            </p:nvSpPr>
            <p:spPr bwMode="gray">
              <a:xfrm>
                <a:off x="11546458" y="6019925"/>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95"/>
              <p:cNvSpPr>
                <a:spLocks noChangeArrowheads="1"/>
              </p:cNvSpPr>
              <p:nvPr userDrawn="1"/>
            </p:nvSpPr>
            <p:spPr bwMode="gray">
              <a:xfrm>
                <a:off x="11546458" y="6183843"/>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6"/>
              <p:cNvSpPr>
                <a:spLocks noChangeArrowheads="1"/>
              </p:cNvSpPr>
              <p:nvPr userDrawn="1"/>
            </p:nvSpPr>
            <p:spPr bwMode="gray">
              <a:xfrm>
                <a:off x="11546458" y="6347761"/>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7"/>
              <p:cNvSpPr>
                <a:spLocks noChangeArrowheads="1"/>
              </p:cNvSpPr>
              <p:nvPr userDrawn="1"/>
            </p:nvSpPr>
            <p:spPr bwMode="gray">
              <a:xfrm>
                <a:off x="11546458" y="6511679"/>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8"/>
              <p:cNvSpPr>
                <a:spLocks noChangeArrowheads="1"/>
              </p:cNvSpPr>
              <p:nvPr userDrawn="1"/>
            </p:nvSpPr>
            <p:spPr bwMode="gray">
              <a:xfrm>
                <a:off x="11546458" y="6675597"/>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9"/>
              <p:cNvSpPr>
                <a:spLocks noChangeArrowheads="1"/>
              </p:cNvSpPr>
              <p:nvPr userDrawn="1"/>
            </p:nvSpPr>
            <p:spPr bwMode="gray">
              <a:xfrm>
                <a:off x="11546458" y="6841297"/>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userDrawn="1"/>
          </p:nvGrpSpPr>
          <p:grpSpPr bwMode="gray">
            <a:xfrm>
              <a:off x="9741577" y="3466721"/>
              <a:ext cx="1364797" cy="3527804"/>
              <a:chOff x="9741577" y="3466721"/>
              <a:chExt cx="1364797" cy="3527804"/>
            </a:xfrm>
          </p:grpSpPr>
          <p:sp>
            <p:nvSpPr>
              <p:cNvPr id="44" name="Freeform 22"/>
              <p:cNvSpPr>
                <a:spLocks/>
              </p:cNvSpPr>
              <p:nvPr userDrawn="1"/>
            </p:nvSpPr>
            <p:spPr bwMode="gray">
              <a:xfrm>
                <a:off x="10399031" y="3466721"/>
                <a:ext cx="51670" cy="849880"/>
              </a:xfrm>
              <a:custGeom>
                <a:avLst/>
                <a:gdLst>
                  <a:gd name="T0" fmla="*/ 29 w 29"/>
                  <a:gd name="T1" fmla="*/ 477 h 477"/>
                  <a:gd name="T2" fmla="*/ 0 w 29"/>
                  <a:gd name="T3" fmla="*/ 477 h 477"/>
                  <a:gd name="T4" fmla="*/ 8 w 29"/>
                  <a:gd name="T5" fmla="*/ 0 h 477"/>
                  <a:gd name="T6" fmla="*/ 21 w 29"/>
                  <a:gd name="T7" fmla="*/ 0 h 477"/>
                  <a:gd name="T8" fmla="*/ 29 w 29"/>
                  <a:gd name="T9" fmla="*/ 477 h 477"/>
                </a:gdLst>
                <a:ahLst/>
                <a:cxnLst>
                  <a:cxn ang="0">
                    <a:pos x="T0" y="T1"/>
                  </a:cxn>
                  <a:cxn ang="0">
                    <a:pos x="T2" y="T3"/>
                  </a:cxn>
                  <a:cxn ang="0">
                    <a:pos x="T4" y="T5"/>
                  </a:cxn>
                  <a:cxn ang="0">
                    <a:pos x="T6" y="T7"/>
                  </a:cxn>
                  <a:cxn ang="0">
                    <a:pos x="T8" y="T9"/>
                  </a:cxn>
                </a:cxnLst>
                <a:rect l="0" t="0" r="r" b="b"/>
                <a:pathLst>
                  <a:path w="29" h="477">
                    <a:moveTo>
                      <a:pt x="29" y="477"/>
                    </a:moveTo>
                    <a:lnTo>
                      <a:pt x="0" y="477"/>
                    </a:lnTo>
                    <a:lnTo>
                      <a:pt x="8" y="0"/>
                    </a:lnTo>
                    <a:lnTo>
                      <a:pt x="21" y="0"/>
                    </a:lnTo>
                    <a:lnTo>
                      <a:pt x="29"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
              <p:cNvSpPr>
                <a:spLocks/>
              </p:cNvSpPr>
              <p:nvPr userDrawn="1"/>
            </p:nvSpPr>
            <p:spPr bwMode="gray">
              <a:xfrm>
                <a:off x="9880551" y="4145556"/>
                <a:ext cx="1086849" cy="359907"/>
              </a:xfrm>
              <a:custGeom>
                <a:avLst/>
                <a:gdLst>
                  <a:gd name="T0" fmla="*/ 610 w 610"/>
                  <a:gd name="T1" fmla="*/ 131 h 202"/>
                  <a:gd name="T2" fmla="*/ 304 w 610"/>
                  <a:gd name="T3" fmla="*/ 202 h 202"/>
                  <a:gd name="T4" fmla="*/ 0 w 610"/>
                  <a:gd name="T5" fmla="*/ 131 h 202"/>
                  <a:gd name="T6" fmla="*/ 0 w 610"/>
                  <a:gd name="T7" fmla="*/ 93 h 202"/>
                  <a:gd name="T8" fmla="*/ 302 w 610"/>
                  <a:gd name="T9" fmla="*/ 0 h 202"/>
                  <a:gd name="T10" fmla="*/ 610 w 610"/>
                  <a:gd name="T11" fmla="*/ 93 h 202"/>
                  <a:gd name="T12" fmla="*/ 610 w 610"/>
                  <a:gd name="T13" fmla="*/ 131 h 202"/>
                </a:gdLst>
                <a:ahLst/>
                <a:cxnLst>
                  <a:cxn ang="0">
                    <a:pos x="T0" y="T1"/>
                  </a:cxn>
                  <a:cxn ang="0">
                    <a:pos x="T2" y="T3"/>
                  </a:cxn>
                  <a:cxn ang="0">
                    <a:pos x="T4" y="T5"/>
                  </a:cxn>
                  <a:cxn ang="0">
                    <a:pos x="T6" y="T7"/>
                  </a:cxn>
                  <a:cxn ang="0">
                    <a:pos x="T8" y="T9"/>
                  </a:cxn>
                  <a:cxn ang="0">
                    <a:pos x="T10" y="T11"/>
                  </a:cxn>
                  <a:cxn ang="0">
                    <a:pos x="T12" y="T13"/>
                  </a:cxn>
                </a:cxnLst>
                <a:rect l="0" t="0" r="r" b="b"/>
                <a:pathLst>
                  <a:path w="610" h="202">
                    <a:moveTo>
                      <a:pt x="610" y="131"/>
                    </a:moveTo>
                    <a:lnTo>
                      <a:pt x="304" y="202"/>
                    </a:lnTo>
                    <a:lnTo>
                      <a:pt x="0" y="131"/>
                    </a:lnTo>
                    <a:lnTo>
                      <a:pt x="0" y="93"/>
                    </a:lnTo>
                    <a:lnTo>
                      <a:pt x="302" y="0"/>
                    </a:lnTo>
                    <a:lnTo>
                      <a:pt x="610" y="93"/>
                    </a:lnTo>
                    <a:lnTo>
                      <a:pt x="61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4"/>
              <p:cNvSpPr>
                <a:spLocks/>
              </p:cNvSpPr>
              <p:nvPr userDrawn="1"/>
            </p:nvSpPr>
            <p:spPr bwMode="gray">
              <a:xfrm>
                <a:off x="10422193" y="4145556"/>
                <a:ext cx="545206" cy="359907"/>
              </a:xfrm>
              <a:custGeom>
                <a:avLst/>
                <a:gdLst>
                  <a:gd name="T0" fmla="*/ 306 w 306"/>
                  <a:gd name="T1" fmla="*/ 131 h 202"/>
                  <a:gd name="T2" fmla="*/ 0 w 306"/>
                  <a:gd name="T3" fmla="*/ 202 h 202"/>
                  <a:gd name="T4" fmla="*/ 0 w 306"/>
                  <a:gd name="T5" fmla="*/ 0 h 202"/>
                  <a:gd name="T6" fmla="*/ 306 w 306"/>
                  <a:gd name="T7" fmla="*/ 93 h 202"/>
                  <a:gd name="T8" fmla="*/ 306 w 306"/>
                  <a:gd name="T9" fmla="*/ 131 h 202"/>
                </a:gdLst>
                <a:ahLst/>
                <a:cxnLst>
                  <a:cxn ang="0">
                    <a:pos x="T0" y="T1"/>
                  </a:cxn>
                  <a:cxn ang="0">
                    <a:pos x="T2" y="T3"/>
                  </a:cxn>
                  <a:cxn ang="0">
                    <a:pos x="T4" y="T5"/>
                  </a:cxn>
                  <a:cxn ang="0">
                    <a:pos x="T6" y="T7"/>
                  </a:cxn>
                  <a:cxn ang="0">
                    <a:pos x="T8" y="T9"/>
                  </a:cxn>
                </a:cxnLst>
                <a:rect l="0" t="0" r="r" b="b"/>
                <a:pathLst>
                  <a:path w="306" h="202">
                    <a:moveTo>
                      <a:pt x="306" y="131"/>
                    </a:moveTo>
                    <a:lnTo>
                      <a:pt x="0" y="202"/>
                    </a:lnTo>
                    <a:lnTo>
                      <a:pt x="0" y="0"/>
                    </a:lnTo>
                    <a:lnTo>
                      <a:pt x="306" y="93"/>
                    </a:lnTo>
                    <a:lnTo>
                      <a:pt x="306" y="1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
              <p:cNvSpPr>
                <a:spLocks/>
              </p:cNvSpPr>
              <p:nvPr userDrawn="1"/>
            </p:nvSpPr>
            <p:spPr bwMode="gray">
              <a:xfrm>
                <a:off x="9916185" y="6390522"/>
                <a:ext cx="1015580" cy="260131"/>
              </a:xfrm>
              <a:custGeom>
                <a:avLst/>
                <a:gdLst>
                  <a:gd name="T0" fmla="*/ 570 w 570"/>
                  <a:gd name="T1" fmla="*/ 90 h 146"/>
                  <a:gd name="T2" fmla="*/ 286 w 570"/>
                  <a:gd name="T3" fmla="*/ 146 h 146"/>
                  <a:gd name="T4" fmla="*/ 0 w 570"/>
                  <a:gd name="T5" fmla="*/ 90 h 146"/>
                  <a:gd name="T6" fmla="*/ 0 w 570"/>
                  <a:gd name="T7" fmla="*/ 46 h 146"/>
                  <a:gd name="T8" fmla="*/ 286 w 570"/>
                  <a:gd name="T9" fmla="*/ 0 h 146"/>
                  <a:gd name="T10" fmla="*/ 570 w 570"/>
                  <a:gd name="T11" fmla="*/ 46 h 146"/>
                  <a:gd name="T12" fmla="*/ 570 w 570"/>
                  <a:gd name="T13" fmla="*/ 90 h 146"/>
                </a:gdLst>
                <a:ahLst/>
                <a:cxnLst>
                  <a:cxn ang="0">
                    <a:pos x="T0" y="T1"/>
                  </a:cxn>
                  <a:cxn ang="0">
                    <a:pos x="T2" y="T3"/>
                  </a:cxn>
                  <a:cxn ang="0">
                    <a:pos x="T4" y="T5"/>
                  </a:cxn>
                  <a:cxn ang="0">
                    <a:pos x="T6" y="T7"/>
                  </a:cxn>
                  <a:cxn ang="0">
                    <a:pos x="T8" y="T9"/>
                  </a:cxn>
                  <a:cxn ang="0">
                    <a:pos x="T10" y="T11"/>
                  </a:cxn>
                  <a:cxn ang="0">
                    <a:pos x="T12" y="T13"/>
                  </a:cxn>
                </a:cxnLst>
                <a:rect l="0" t="0" r="r" b="b"/>
                <a:pathLst>
                  <a:path w="570" h="146">
                    <a:moveTo>
                      <a:pt x="570" y="90"/>
                    </a:moveTo>
                    <a:lnTo>
                      <a:pt x="286" y="146"/>
                    </a:lnTo>
                    <a:lnTo>
                      <a:pt x="0" y="90"/>
                    </a:lnTo>
                    <a:lnTo>
                      <a:pt x="0" y="46"/>
                    </a:lnTo>
                    <a:lnTo>
                      <a:pt x="286" y="0"/>
                    </a:lnTo>
                    <a:lnTo>
                      <a:pt x="570" y="46"/>
                    </a:lnTo>
                    <a:lnTo>
                      <a:pt x="57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
              <p:cNvSpPr>
                <a:spLocks/>
              </p:cNvSpPr>
              <p:nvPr userDrawn="1"/>
            </p:nvSpPr>
            <p:spPr bwMode="gray">
              <a:xfrm>
                <a:off x="9916185" y="6513461"/>
                <a:ext cx="1015580" cy="137192"/>
              </a:xfrm>
              <a:custGeom>
                <a:avLst/>
                <a:gdLst>
                  <a:gd name="T0" fmla="*/ 570 w 570"/>
                  <a:gd name="T1" fmla="*/ 21 h 77"/>
                  <a:gd name="T2" fmla="*/ 286 w 570"/>
                  <a:gd name="T3" fmla="*/ 77 h 77"/>
                  <a:gd name="T4" fmla="*/ 0 w 570"/>
                  <a:gd name="T5" fmla="*/ 21 h 77"/>
                  <a:gd name="T6" fmla="*/ 0 w 570"/>
                  <a:gd name="T7" fmla="*/ 0 h 77"/>
                  <a:gd name="T8" fmla="*/ 286 w 570"/>
                  <a:gd name="T9" fmla="*/ 4 h 77"/>
                  <a:gd name="T10" fmla="*/ 570 w 570"/>
                  <a:gd name="T11" fmla="*/ 0 h 77"/>
                  <a:gd name="T12" fmla="*/ 570 w 570"/>
                  <a:gd name="T13" fmla="*/ 21 h 77"/>
                </a:gdLst>
                <a:ahLst/>
                <a:cxnLst>
                  <a:cxn ang="0">
                    <a:pos x="T0" y="T1"/>
                  </a:cxn>
                  <a:cxn ang="0">
                    <a:pos x="T2" y="T3"/>
                  </a:cxn>
                  <a:cxn ang="0">
                    <a:pos x="T4" y="T5"/>
                  </a:cxn>
                  <a:cxn ang="0">
                    <a:pos x="T6" y="T7"/>
                  </a:cxn>
                  <a:cxn ang="0">
                    <a:pos x="T8" y="T9"/>
                  </a:cxn>
                  <a:cxn ang="0">
                    <a:pos x="T10" y="T11"/>
                  </a:cxn>
                  <a:cxn ang="0">
                    <a:pos x="T12" y="T13"/>
                  </a:cxn>
                </a:cxnLst>
                <a:rect l="0" t="0" r="r" b="b"/>
                <a:pathLst>
                  <a:path w="570" h="77">
                    <a:moveTo>
                      <a:pt x="570" y="21"/>
                    </a:moveTo>
                    <a:lnTo>
                      <a:pt x="286" y="77"/>
                    </a:lnTo>
                    <a:lnTo>
                      <a:pt x="0" y="21"/>
                    </a:lnTo>
                    <a:lnTo>
                      <a:pt x="0" y="0"/>
                    </a:lnTo>
                    <a:lnTo>
                      <a:pt x="286" y="4"/>
                    </a:lnTo>
                    <a:lnTo>
                      <a:pt x="570" y="0"/>
                    </a:lnTo>
                    <a:lnTo>
                      <a:pt x="570"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27"/>
              <p:cNvSpPr>
                <a:spLocks noChangeArrowheads="1"/>
              </p:cNvSpPr>
              <p:nvPr userDrawn="1"/>
            </p:nvSpPr>
            <p:spPr bwMode="gray">
              <a:xfrm>
                <a:off x="9907276" y="6472481"/>
                <a:ext cx="1033397" cy="783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8"/>
              <p:cNvSpPr>
                <a:spLocks/>
              </p:cNvSpPr>
              <p:nvPr userDrawn="1"/>
            </p:nvSpPr>
            <p:spPr bwMode="gray">
              <a:xfrm>
                <a:off x="10301036" y="4093886"/>
                <a:ext cx="245877" cy="94431"/>
              </a:xfrm>
              <a:custGeom>
                <a:avLst/>
                <a:gdLst>
                  <a:gd name="T0" fmla="*/ 68 w 138"/>
                  <a:gd name="T1" fmla="*/ 53 h 53"/>
                  <a:gd name="T2" fmla="*/ 0 w 138"/>
                  <a:gd name="T3" fmla="*/ 0 h 53"/>
                  <a:gd name="T4" fmla="*/ 138 w 138"/>
                  <a:gd name="T5" fmla="*/ 0 h 53"/>
                  <a:gd name="T6" fmla="*/ 68 w 138"/>
                  <a:gd name="T7" fmla="*/ 53 h 53"/>
                </a:gdLst>
                <a:ahLst/>
                <a:cxnLst>
                  <a:cxn ang="0">
                    <a:pos x="T0" y="T1"/>
                  </a:cxn>
                  <a:cxn ang="0">
                    <a:pos x="T2" y="T3"/>
                  </a:cxn>
                  <a:cxn ang="0">
                    <a:pos x="T4" y="T5"/>
                  </a:cxn>
                  <a:cxn ang="0">
                    <a:pos x="T6" y="T7"/>
                  </a:cxn>
                </a:cxnLst>
                <a:rect l="0" t="0" r="r" b="b"/>
                <a:pathLst>
                  <a:path w="138" h="53">
                    <a:moveTo>
                      <a:pt x="68" y="53"/>
                    </a:moveTo>
                    <a:lnTo>
                      <a:pt x="0" y="0"/>
                    </a:lnTo>
                    <a:lnTo>
                      <a:pt x="138" y="0"/>
                    </a:lnTo>
                    <a:lnTo>
                      <a:pt x="6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userDrawn="1"/>
            </p:nvSpPr>
            <p:spPr bwMode="gray">
              <a:xfrm>
                <a:off x="10422193" y="4093886"/>
                <a:ext cx="124720" cy="94431"/>
              </a:xfrm>
              <a:custGeom>
                <a:avLst/>
                <a:gdLst>
                  <a:gd name="T0" fmla="*/ 0 w 70"/>
                  <a:gd name="T1" fmla="*/ 53 h 53"/>
                  <a:gd name="T2" fmla="*/ 0 w 70"/>
                  <a:gd name="T3" fmla="*/ 0 h 53"/>
                  <a:gd name="T4" fmla="*/ 70 w 70"/>
                  <a:gd name="T5" fmla="*/ 0 h 53"/>
                  <a:gd name="T6" fmla="*/ 0 w 70"/>
                  <a:gd name="T7" fmla="*/ 53 h 53"/>
                </a:gdLst>
                <a:ahLst/>
                <a:cxnLst>
                  <a:cxn ang="0">
                    <a:pos x="T0" y="T1"/>
                  </a:cxn>
                  <a:cxn ang="0">
                    <a:pos x="T2" y="T3"/>
                  </a:cxn>
                  <a:cxn ang="0">
                    <a:pos x="T4" y="T5"/>
                  </a:cxn>
                  <a:cxn ang="0">
                    <a:pos x="T6" y="T7"/>
                  </a:cxn>
                </a:cxnLst>
                <a:rect l="0" t="0" r="r" b="b"/>
                <a:pathLst>
                  <a:path w="70" h="53">
                    <a:moveTo>
                      <a:pt x="0" y="53"/>
                    </a:moveTo>
                    <a:lnTo>
                      <a:pt x="0" y="0"/>
                    </a:lnTo>
                    <a:lnTo>
                      <a:pt x="70" y="0"/>
                    </a:lnTo>
                    <a:lnTo>
                      <a:pt x="0"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noEditPoints="1"/>
              </p:cNvSpPr>
              <p:nvPr userDrawn="1"/>
            </p:nvSpPr>
            <p:spPr bwMode="gray">
              <a:xfrm>
                <a:off x="9939347" y="4425286"/>
                <a:ext cx="960347" cy="2569239"/>
              </a:xfrm>
              <a:custGeom>
                <a:avLst/>
                <a:gdLst>
                  <a:gd name="T0" fmla="*/ 421 w 473"/>
                  <a:gd name="T1" fmla="*/ 1104 h 1252"/>
                  <a:gd name="T2" fmla="*/ 403 w 473"/>
                  <a:gd name="T3" fmla="*/ 1052 h 1252"/>
                  <a:gd name="T4" fmla="*/ 391 w 473"/>
                  <a:gd name="T5" fmla="*/ 1019 h 1252"/>
                  <a:gd name="T6" fmla="*/ 378 w 473"/>
                  <a:gd name="T7" fmla="*/ 981 h 1252"/>
                  <a:gd name="T8" fmla="*/ 354 w 473"/>
                  <a:gd name="T9" fmla="*/ 913 h 1252"/>
                  <a:gd name="T10" fmla="*/ 319 w 473"/>
                  <a:gd name="T11" fmla="*/ 792 h 1252"/>
                  <a:gd name="T12" fmla="*/ 288 w 473"/>
                  <a:gd name="T13" fmla="*/ 562 h 1252"/>
                  <a:gd name="T14" fmla="*/ 308 w 473"/>
                  <a:gd name="T15" fmla="*/ 226 h 1252"/>
                  <a:gd name="T16" fmla="*/ 324 w 473"/>
                  <a:gd name="T17" fmla="*/ 130 h 1252"/>
                  <a:gd name="T18" fmla="*/ 337 w 473"/>
                  <a:gd name="T19" fmla="*/ 60 h 1252"/>
                  <a:gd name="T20" fmla="*/ 348 w 473"/>
                  <a:gd name="T21" fmla="*/ 6 h 1252"/>
                  <a:gd name="T22" fmla="*/ 128 w 473"/>
                  <a:gd name="T23" fmla="*/ 0 h 1252"/>
                  <a:gd name="T24" fmla="*/ 131 w 473"/>
                  <a:gd name="T25" fmla="*/ 15 h 1252"/>
                  <a:gd name="T26" fmla="*/ 150 w 473"/>
                  <a:gd name="T27" fmla="*/ 111 h 1252"/>
                  <a:gd name="T28" fmla="*/ 175 w 473"/>
                  <a:gd name="T29" fmla="*/ 275 h 1252"/>
                  <a:gd name="T30" fmla="*/ 190 w 473"/>
                  <a:gd name="T31" fmla="*/ 519 h 1252"/>
                  <a:gd name="T32" fmla="*/ 161 w 473"/>
                  <a:gd name="T33" fmla="*/ 780 h 1252"/>
                  <a:gd name="T34" fmla="*/ 130 w 473"/>
                  <a:gd name="T35" fmla="*/ 893 h 1252"/>
                  <a:gd name="T36" fmla="*/ 109 w 473"/>
                  <a:gd name="T37" fmla="*/ 951 h 1252"/>
                  <a:gd name="T38" fmla="*/ 98 w 473"/>
                  <a:gd name="T39" fmla="*/ 981 h 1252"/>
                  <a:gd name="T40" fmla="*/ 84 w 473"/>
                  <a:gd name="T41" fmla="*/ 1019 h 1252"/>
                  <a:gd name="T42" fmla="*/ 72 w 473"/>
                  <a:gd name="T43" fmla="*/ 1052 h 1252"/>
                  <a:gd name="T44" fmla="*/ 53 w 473"/>
                  <a:gd name="T45" fmla="*/ 1104 h 1252"/>
                  <a:gd name="T46" fmla="*/ 0 w 473"/>
                  <a:gd name="T47" fmla="*/ 1252 h 1252"/>
                  <a:gd name="T48" fmla="*/ 86 w 473"/>
                  <a:gd name="T49" fmla="*/ 1246 h 1252"/>
                  <a:gd name="T50" fmla="*/ 131 w 473"/>
                  <a:gd name="T51" fmla="*/ 1095 h 1252"/>
                  <a:gd name="T52" fmla="*/ 149 w 473"/>
                  <a:gd name="T53" fmla="*/ 1036 h 1252"/>
                  <a:gd name="T54" fmla="*/ 160 w 473"/>
                  <a:gd name="T55" fmla="*/ 998 h 1252"/>
                  <a:gd name="T56" fmla="*/ 176 w 473"/>
                  <a:gd name="T57" fmla="*/ 946 h 1252"/>
                  <a:gd name="T58" fmla="*/ 192 w 473"/>
                  <a:gd name="T59" fmla="*/ 894 h 1252"/>
                  <a:gd name="T60" fmla="*/ 200 w 473"/>
                  <a:gd name="T61" fmla="*/ 870 h 1252"/>
                  <a:gd name="T62" fmla="*/ 222 w 473"/>
                  <a:gd name="T63" fmla="*/ 773 h 1252"/>
                  <a:gd name="T64" fmla="*/ 254 w 473"/>
                  <a:gd name="T65" fmla="*/ 771 h 1252"/>
                  <a:gd name="T66" fmla="*/ 288 w 473"/>
                  <a:gd name="T67" fmla="*/ 905 h 1252"/>
                  <a:gd name="T68" fmla="*/ 299 w 473"/>
                  <a:gd name="T69" fmla="*/ 942 h 1252"/>
                  <a:gd name="T70" fmla="*/ 307 w 473"/>
                  <a:gd name="T71" fmla="*/ 969 h 1252"/>
                  <a:gd name="T72" fmla="*/ 321 w 473"/>
                  <a:gd name="T73" fmla="*/ 1020 h 1252"/>
                  <a:gd name="T74" fmla="*/ 334 w 473"/>
                  <a:gd name="T75" fmla="*/ 1065 h 1252"/>
                  <a:gd name="T76" fmla="*/ 346 w 473"/>
                  <a:gd name="T77" fmla="*/ 1104 h 1252"/>
                  <a:gd name="T78" fmla="*/ 388 w 473"/>
                  <a:gd name="T79" fmla="*/ 1252 h 1252"/>
                  <a:gd name="T80" fmla="*/ 471 w 473"/>
                  <a:gd name="T81" fmla="*/ 1246 h 1252"/>
                  <a:gd name="T82" fmla="*/ 301 w 473"/>
                  <a:gd name="T83" fmla="*/ 39 h 1252"/>
                  <a:gd name="T84" fmla="*/ 295 w 473"/>
                  <a:gd name="T85" fmla="*/ 73 h 1252"/>
                  <a:gd name="T86" fmla="*/ 285 w 473"/>
                  <a:gd name="T87" fmla="*/ 123 h 1252"/>
                  <a:gd name="T88" fmla="*/ 265 w 473"/>
                  <a:gd name="T89" fmla="*/ 241 h 1252"/>
                  <a:gd name="T90" fmla="*/ 215 w 473"/>
                  <a:gd name="T91" fmla="*/ 259 h 1252"/>
                  <a:gd name="T92" fmla="*/ 192 w 473"/>
                  <a:gd name="T93" fmla="*/ 123 h 1252"/>
                  <a:gd name="T94" fmla="*/ 182 w 473"/>
                  <a:gd name="T95" fmla="*/ 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3" h="1252">
                    <a:moveTo>
                      <a:pt x="471" y="1246"/>
                    </a:moveTo>
                    <a:cubicBezTo>
                      <a:pt x="421" y="1104"/>
                      <a:pt x="421" y="1104"/>
                      <a:pt x="421" y="1104"/>
                    </a:cubicBezTo>
                    <a:cubicBezTo>
                      <a:pt x="418" y="1095"/>
                      <a:pt x="418" y="1095"/>
                      <a:pt x="418" y="1095"/>
                    </a:cubicBezTo>
                    <a:cubicBezTo>
                      <a:pt x="403" y="1052"/>
                      <a:pt x="403" y="1052"/>
                      <a:pt x="403" y="1052"/>
                    </a:cubicBezTo>
                    <a:cubicBezTo>
                      <a:pt x="397" y="1036"/>
                      <a:pt x="397" y="1036"/>
                      <a:pt x="397" y="1036"/>
                    </a:cubicBezTo>
                    <a:cubicBezTo>
                      <a:pt x="391" y="1019"/>
                      <a:pt x="391" y="1019"/>
                      <a:pt x="391" y="1019"/>
                    </a:cubicBezTo>
                    <a:cubicBezTo>
                      <a:pt x="384" y="998"/>
                      <a:pt x="384" y="998"/>
                      <a:pt x="384" y="998"/>
                    </a:cubicBezTo>
                    <a:cubicBezTo>
                      <a:pt x="378" y="981"/>
                      <a:pt x="378" y="981"/>
                      <a:pt x="378" y="981"/>
                    </a:cubicBezTo>
                    <a:cubicBezTo>
                      <a:pt x="365" y="943"/>
                      <a:pt x="365" y="943"/>
                      <a:pt x="365" y="943"/>
                    </a:cubicBezTo>
                    <a:cubicBezTo>
                      <a:pt x="354" y="913"/>
                      <a:pt x="354" y="913"/>
                      <a:pt x="354" y="913"/>
                    </a:cubicBezTo>
                    <a:cubicBezTo>
                      <a:pt x="347" y="893"/>
                      <a:pt x="347" y="893"/>
                      <a:pt x="347" y="893"/>
                    </a:cubicBezTo>
                    <a:cubicBezTo>
                      <a:pt x="336" y="860"/>
                      <a:pt x="327" y="826"/>
                      <a:pt x="319" y="792"/>
                    </a:cubicBezTo>
                    <a:cubicBezTo>
                      <a:pt x="317" y="785"/>
                      <a:pt x="315" y="778"/>
                      <a:pt x="314" y="771"/>
                    </a:cubicBezTo>
                    <a:cubicBezTo>
                      <a:pt x="299" y="702"/>
                      <a:pt x="291" y="632"/>
                      <a:pt x="288" y="562"/>
                    </a:cubicBezTo>
                    <a:cubicBezTo>
                      <a:pt x="288" y="548"/>
                      <a:pt x="287" y="534"/>
                      <a:pt x="287" y="519"/>
                    </a:cubicBezTo>
                    <a:cubicBezTo>
                      <a:pt x="286" y="421"/>
                      <a:pt x="294" y="323"/>
                      <a:pt x="308" y="226"/>
                    </a:cubicBezTo>
                    <a:cubicBezTo>
                      <a:pt x="312" y="200"/>
                      <a:pt x="316" y="175"/>
                      <a:pt x="321" y="149"/>
                    </a:cubicBezTo>
                    <a:cubicBezTo>
                      <a:pt x="322" y="143"/>
                      <a:pt x="323" y="137"/>
                      <a:pt x="324" y="130"/>
                    </a:cubicBezTo>
                    <a:cubicBezTo>
                      <a:pt x="325" y="124"/>
                      <a:pt x="326" y="118"/>
                      <a:pt x="327" y="111"/>
                    </a:cubicBezTo>
                    <a:cubicBezTo>
                      <a:pt x="337" y="60"/>
                      <a:pt x="337" y="60"/>
                      <a:pt x="337" y="60"/>
                    </a:cubicBezTo>
                    <a:cubicBezTo>
                      <a:pt x="346" y="15"/>
                      <a:pt x="346" y="15"/>
                      <a:pt x="346" y="15"/>
                    </a:cubicBezTo>
                    <a:cubicBezTo>
                      <a:pt x="348" y="6"/>
                      <a:pt x="348" y="6"/>
                      <a:pt x="348" y="6"/>
                    </a:cubicBezTo>
                    <a:cubicBezTo>
                      <a:pt x="349" y="0"/>
                      <a:pt x="349" y="0"/>
                      <a:pt x="349" y="0"/>
                    </a:cubicBezTo>
                    <a:cubicBezTo>
                      <a:pt x="128" y="0"/>
                      <a:pt x="128" y="0"/>
                      <a:pt x="128" y="0"/>
                    </a:cubicBezTo>
                    <a:cubicBezTo>
                      <a:pt x="129" y="6"/>
                      <a:pt x="129" y="6"/>
                      <a:pt x="129" y="6"/>
                    </a:cubicBezTo>
                    <a:cubicBezTo>
                      <a:pt x="131" y="15"/>
                      <a:pt x="131" y="15"/>
                      <a:pt x="131" y="15"/>
                    </a:cubicBezTo>
                    <a:cubicBezTo>
                      <a:pt x="140" y="60"/>
                      <a:pt x="140" y="60"/>
                      <a:pt x="140" y="60"/>
                    </a:cubicBezTo>
                    <a:cubicBezTo>
                      <a:pt x="150" y="111"/>
                      <a:pt x="150" y="111"/>
                      <a:pt x="150" y="111"/>
                    </a:cubicBezTo>
                    <a:cubicBezTo>
                      <a:pt x="151" y="118"/>
                      <a:pt x="152" y="124"/>
                      <a:pt x="153" y="130"/>
                    </a:cubicBezTo>
                    <a:cubicBezTo>
                      <a:pt x="162" y="178"/>
                      <a:pt x="169" y="226"/>
                      <a:pt x="175" y="275"/>
                    </a:cubicBezTo>
                    <a:cubicBezTo>
                      <a:pt x="176" y="281"/>
                      <a:pt x="177" y="287"/>
                      <a:pt x="177" y="293"/>
                    </a:cubicBezTo>
                    <a:cubicBezTo>
                      <a:pt x="186" y="368"/>
                      <a:pt x="191" y="444"/>
                      <a:pt x="190" y="519"/>
                    </a:cubicBezTo>
                    <a:cubicBezTo>
                      <a:pt x="190" y="534"/>
                      <a:pt x="189" y="548"/>
                      <a:pt x="189" y="562"/>
                    </a:cubicBezTo>
                    <a:cubicBezTo>
                      <a:pt x="186" y="635"/>
                      <a:pt x="177" y="708"/>
                      <a:pt x="161" y="780"/>
                    </a:cubicBezTo>
                    <a:cubicBezTo>
                      <a:pt x="158" y="794"/>
                      <a:pt x="155" y="808"/>
                      <a:pt x="151" y="822"/>
                    </a:cubicBezTo>
                    <a:cubicBezTo>
                      <a:pt x="145" y="846"/>
                      <a:pt x="138" y="869"/>
                      <a:pt x="130" y="893"/>
                    </a:cubicBezTo>
                    <a:cubicBezTo>
                      <a:pt x="117" y="928"/>
                      <a:pt x="117" y="928"/>
                      <a:pt x="117" y="928"/>
                    </a:cubicBezTo>
                    <a:cubicBezTo>
                      <a:pt x="109" y="951"/>
                      <a:pt x="109" y="951"/>
                      <a:pt x="109" y="951"/>
                    </a:cubicBezTo>
                    <a:cubicBezTo>
                      <a:pt x="106" y="959"/>
                      <a:pt x="106" y="959"/>
                      <a:pt x="106" y="959"/>
                    </a:cubicBezTo>
                    <a:cubicBezTo>
                      <a:pt x="98" y="981"/>
                      <a:pt x="98" y="981"/>
                      <a:pt x="98" y="981"/>
                    </a:cubicBezTo>
                    <a:cubicBezTo>
                      <a:pt x="92" y="998"/>
                      <a:pt x="92" y="998"/>
                      <a:pt x="92" y="998"/>
                    </a:cubicBezTo>
                    <a:cubicBezTo>
                      <a:pt x="84" y="1019"/>
                      <a:pt x="84" y="1019"/>
                      <a:pt x="84" y="1019"/>
                    </a:cubicBezTo>
                    <a:cubicBezTo>
                      <a:pt x="78" y="1036"/>
                      <a:pt x="78" y="1036"/>
                      <a:pt x="78" y="1036"/>
                    </a:cubicBezTo>
                    <a:cubicBezTo>
                      <a:pt x="72" y="1052"/>
                      <a:pt x="72" y="1052"/>
                      <a:pt x="72" y="1052"/>
                    </a:cubicBezTo>
                    <a:cubicBezTo>
                      <a:pt x="57" y="1095"/>
                      <a:pt x="57" y="1095"/>
                      <a:pt x="57" y="1095"/>
                    </a:cubicBezTo>
                    <a:cubicBezTo>
                      <a:pt x="53" y="1104"/>
                      <a:pt x="53" y="1104"/>
                      <a:pt x="53" y="1104"/>
                    </a:cubicBezTo>
                    <a:cubicBezTo>
                      <a:pt x="2" y="1246"/>
                      <a:pt x="2" y="1246"/>
                      <a:pt x="2" y="1246"/>
                    </a:cubicBezTo>
                    <a:cubicBezTo>
                      <a:pt x="0" y="1252"/>
                      <a:pt x="0" y="1252"/>
                      <a:pt x="0" y="1252"/>
                    </a:cubicBezTo>
                    <a:cubicBezTo>
                      <a:pt x="84" y="1252"/>
                      <a:pt x="84" y="1252"/>
                      <a:pt x="84" y="1252"/>
                    </a:cubicBezTo>
                    <a:cubicBezTo>
                      <a:pt x="86" y="1246"/>
                      <a:pt x="86" y="1246"/>
                      <a:pt x="86" y="1246"/>
                    </a:cubicBezTo>
                    <a:cubicBezTo>
                      <a:pt x="129" y="1104"/>
                      <a:pt x="129" y="1104"/>
                      <a:pt x="129" y="1104"/>
                    </a:cubicBezTo>
                    <a:cubicBezTo>
                      <a:pt x="131" y="1095"/>
                      <a:pt x="131" y="1095"/>
                      <a:pt x="131" y="1095"/>
                    </a:cubicBezTo>
                    <a:cubicBezTo>
                      <a:pt x="140" y="1065"/>
                      <a:pt x="140" y="1065"/>
                      <a:pt x="140" y="1065"/>
                    </a:cubicBezTo>
                    <a:cubicBezTo>
                      <a:pt x="149" y="1036"/>
                      <a:pt x="149" y="1036"/>
                      <a:pt x="149" y="1036"/>
                    </a:cubicBezTo>
                    <a:cubicBezTo>
                      <a:pt x="154" y="1020"/>
                      <a:pt x="154" y="1020"/>
                      <a:pt x="154" y="1020"/>
                    </a:cubicBezTo>
                    <a:cubicBezTo>
                      <a:pt x="160" y="998"/>
                      <a:pt x="160" y="998"/>
                      <a:pt x="160" y="998"/>
                    </a:cubicBezTo>
                    <a:cubicBezTo>
                      <a:pt x="169" y="969"/>
                      <a:pt x="169" y="969"/>
                      <a:pt x="169" y="969"/>
                    </a:cubicBezTo>
                    <a:cubicBezTo>
                      <a:pt x="176" y="946"/>
                      <a:pt x="176" y="946"/>
                      <a:pt x="176" y="946"/>
                    </a:cubicBezTo>
                    <a:cubicBezTo>
                      <a:pt x="188" y="905"/>
                      <a:pt x="188" y="905"/>
                      <a:pt x="188" y="905"/>
                    </a:cubicBezTo>
                    <a:cubicBezTo>
                      <a:pt x="190" y="902"/>
                      <a:pt x="191" y="898"/>
                      <a:pt x="192" y="894"/>
                    </a:cubicBezTo>
                    <a:cubicBezTo>
                      <a:pt x="192" y="894"/>
                      <a:pt x="192" y="894"/>
                      <a:pt x="192" y="894"/>
                    </a:cubicBezTo>
                    <a:cubicBezTo>
                      <a:pt x="195" y="886"/>
                      <a:pt x="197" y="878"/>
                      <a:pt x="200" y="870"/>
                    </a:cubicBezTo>
                    <a:cubicBezTo>
                      <a:pt x="200" y="870"/>
                      <a:pt x="200" y="870"/>
                      <a:pt x="200" y="870"/>
                    </a:cubicBezTo>
                    <a:cubicBezTo>
                      <a:pt x="209" y="838"/>
                      <a:pt x="216" y="806"/>
                      <a:pt x="222" y="773"/>
                    </a:cubicBezTo>
                    <a:cubicBezTo>
                      <a:pt x="231" y="729"/>
                      <a:pt x="236" y="683"/>
                      <a:pt x="238" y="638"/>
                    </a:cubicBezTo>
                    <a:cubicBezTo>
                      <a:pt x="241" y="683"/>
                      <a:pt x="246" y="727"/>
                      <a:pt x="254" y="771"/>
                    </a:cubicBezTo>
                    <a:cubicBezTo>
                      <a:pt x="256" y="785"/>
                      <a:pt x="259" y="799"/>
                      <a:pt x="262" y="812"/>
                    </a:cubicBezTo>
                    <a:cubicBezTo>
                      <a:pt x="269" y="843"/>
                      <a:pt x="278" y="875"/>
                      <a:pt x="288" y="905"/>
                    </a:cubicBezTo>
                    <a:cubicBezTo>
                      <a:pt x="298" y="939"/>
                      <a:pt x="298" y="939"/>
                      <a:pt x="298" y="939"/>
                    </a:cubicBezTo>
                    <a:cubicBezTo>
                      <a:pt x="299" y="942"/>
                      <a:pt x="299" y="942"/>
                      <a:pt x="299" y="942"/>
                    </a:cubicBezTo>
                    <a:cubicBezTo>
                      <a:pt x="304" y="961"/>
                      <a:pt x="304" y="961"/>
                      <a:pt x="304" y="961"/>
                    </a:cubicBezTo>
                    <a:cubicBezTo>
                      <a:pt x="307" y="969"/>
                      <a:pt x="307" y="969"/>
                      <a:pt x="307" y="969"/>
                    </a:cubicBezTo>
                    <a:cubicBezTo>
                      <a:pt x="315" y="998"/>
                      <a:pt x="315" y="998"/>
                      <a:pt x="315" y="998"/>
                    </a:cubicBezTo>
                    <a:cubicBezTo>
                      <a:pt x="321" y="1020"/>
                      <a:pt x="321" y="1020"/>
                      <a:pt x="321" y="1020"/>
                    </a:cubicBezTo>
                    <a:cubicBezTo>
                      <a:pt x="326" y="1036"/>
                      <a:pt x="326" y="1036"/>
                      <a:pt x="326" y="1036"/>
                    </a:cubicBezTo>
                    <a:cubicBezTo>
                      <a:pt x="334" y="1065"/>
                      <a:pt x="334" y="1065"/>
                      <a:pt x="334" y="1065"/>
                    </a:cubicBezTo>
                    <a:cubicBezTo>
                      <a:pt x="343" y="1095"/>
                      <a:pt x="343" y="1095"/>
                      <a:pt x="343" y="1095"/>
                    </a:cubicBezTo>
                    <a:cubicBezTo>
                      <a:pt x="346" y="1104"/>
                      <a:pt x="346" y="1104"/>
                      <a:pt x="346" y="1104"/>
                    </a:cubicBezTo>
                    <a:cubicBezTo>
                      <a:pt x="386" y="1246"/>
                      <a:pt x="386" y="1246"/>
                      <a:pt x="386" y="1246"/>
                    </a:cubicBezTo>
                    <a:cubicBezTo>
                      <a:pt x="388" y="1252"/>
                      <a:pt x="388" y="1252"/>
                      <a:pt x="388" y="1252"/>
                    </a:cubicBezTo>
                    <a:cubicBezTo>
                      <a:pt x="473" y="1252"/>
                      <a:pt x="473" y="1252"/>
                      <a:pt x="473" y="1252"/>
                    </a:cubicBezTo>
                    <a:lnTo>
                      <a:pt x="471" y="1246"/>
                    </a:lnTo>
                    <a:close/>
                    <a:moveTo>
                      <a:pt x="176" y="39"/>
                    </a:moveTo>
                    <a:cubicBezTo>
                      <a:pt x="301" y="39"/>
                      <a:pt x="301" y="39"/>
                      <a:pt x="301" y="39"/>
                    </a:cubicBezTo>
                    <a:cubicBezTo>
                      <a:pt x="295" y="73"/>
                      <a:pt x="295" y="73"/>
                      <a:pt x="295" y="73"/>
                    </a:cubicBezTo>
                    <a:cubicBezTo>
                      <a:pt x="295" y="73"/>
                      <a:pt x="295" y="73"/>
                      <a:pt x="295" y="73"/>
                    </a:cubicBezTo>
                    <a:cubicBezTo>
                      <a:pt x="289" y="104"/>
                      <a:pt x="289" y="104"/>
                      <a:pt x="289" y="104"/>
                    </a:cubicBezTo>
                    <a:cubicBezTo>
                      <a:pt x="288" y="111"/>
                      <a:pt x="286" y="117"/>
                      <a:pt x="285" y="123"/>
                    </a:cubicBezTo>
                    <a:cubicBezTo>
                      <a:pt x="281" y="148"/>
                      <a:pt x="276" y="173"/>
                      <a:pt x="272" y="198"/>
                    </a:cubicBezTo>
                    <a:cubicBezTo>
                      <a:pt x="270" y="212"/>
                      <a:pt x="268" y="227"/>
                      <a:pt x="265" y="241"/>
                    </a:cubicBezTo>
                    <a:cubicBezTo>
                      <a:pt x="253" y="322"/>
                      <a:pt x="243" y="403"/>
                      <a:pt x="238" y="484"/>
                    </a:cubicBezTo>
                    <a:cubicBezTo>
                      <a:pt x="235" y="409"/>
                      <a:pt x="226" y="334"/>
                      <a:pt x="215" y="259"/>
                    </a:cubicBezTo>
                    <a:cubicBezTo>
                      <a:pt x="215" y="258"/>
                      <a:pt x="214" y="257"/>
                      <a:pt x="214" y="256"/>
                    </a:cubicBezTo>
                    <a:cubicBezTo>
                      <a:pt x="207" y="211"/>
                      <a:pt x="200" y="167"/>
                      <a:pt x="192" y="123"/>
                    </a:cubicBezTo>
                    <a:cubicBezTo>
                      <a:pt x="191" y="117"/>
                      <a:pt x="190" y="111"/>
                      <a:pt x="188" y="104"/>
                    </a:cubicBezTo>
                    <a:cubicBezTo>
                      <a:pt x="182" y="73"/>
                      <a:pt x="182" y="73"/>
                      <a:pt x="182" y="73"/>
                    </a:cubicBezTo>
                    <a:lnTo>
                      <a:pt x="17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userDrawn="1"/>
            </p:nvSpPr>
            <p:spPr bwMode="gray">
              <a:xfrm>
                <a:off x="9880551" y="4378961"/>
                <a:ext cx="1086849" cy="233405"/>
              </a:xfrm>
              <a:custGeom>
                <a:avLst/>
                <a:gdLst>
                  <a:gd name="T0" fmla="*/ 610 w 610"/>
                  <a:gd name="T1" fmla="*/ 33 h 131"/>
                  <a:gd name="T2" fmla="*/ 304 w 610"/>
                  <a:gd name="T3" fmla="*/ 131 h 131"/>
                  <a:gd name="T4" fmla="*/ 0 w 610"/>
                  <a:gd name="T5" fmla="*/ 33 h 131"/>
                  <a:gd name="T6" fmla="*/ 0 w 610"/>
                  <a:gd name="T7" fmla="*/ 0 h 131"/>
                  <a:gd name="T8" fmla="*/ 610 w 610"/>
                  <a:gd name="T9" fmla="*/ 0 h 131"/>
                  <a:gd name="T10" fmla="*/ 610 w 610"/>
                  <a:gd name="T11" fmla="*/ 33 h 131"/>
                </a:gdLst>
                <a:ahLst/>
                <a:cxnLst>
                  <a:cxn ang="0">
                    <a:pos x="T0" y="T1"/>
                  </a:cxn>
                  <a:cxn ang="0">
                    <a:pos x="T2" y="T3"/>
                  </a:cxn>
                  <a:cxn ang="0">
                    <a:pos x="T4" y="T5"/>
                  </a:cxn>
                  <a:cxn ang="0">
                    <a:pos x="T6" y="T7"/>
                  </a:cxn>
                  <a:cxn ang="0">
                    <a:pos x="T8" y="T9"/>
                  </a:cxn>
                  <a:cxn ang="0">
                    <a:pos x="T10" y="T11"/>
                  </a:cxn>
                </a:cxnLst>
                <a:rect l="0" t="0" r="r" b="b"/>
                <a:pathLst>
                  <a:path w="610" h="131">
                    <a:moveTo>
                      <a:pt x="610" y="33"/>
                    </a:moveTo>
                    <a:lnTo>
                      <a:pt x="304" y="131"/>
                    </a:lnTo>
                    <a:lnTo>
                      <a:pt x="0" y="33"/>
                    </a:lnTo>
                    <a:lnTo>
                      <a:pt x="0" y="0"/>
                    </a:lnTo>
                    <a:lnTo>
                      <a:pt x="610" y="0"/>
                    </a:lnTo>
                    <a:lnTo>
                      <a:pt x="610" y="3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2"/>
              <p:cNvSpPr>
                <a:spLocks noChangeArrowheads="1"/>
              </p:cNvSpPr>
              <p:nvPr userDrawn="1"/>
            </p:nvSpPr>
            <p:spPr bwMode="gray">
              <a:xfrm>
                <a:off x="9741577" y="4343327"/>
                <a:ext cx="1364797" cy="587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3"/>
              <p:cNvSpPr>
                <a:spLocks noChangeArrowheads="1"/>
              </p:cNvSpPr>
              <p:nvPr userDrawn="1"/>
            </p:nvSpPr>
            <p:spPr bwMode="gray">
              <a:xfrm>
                <a:off x="10254712" y="5490754"/>
                <a:ext cx="338527" cy="87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00"/>
              <p:cNvSpPr>
                <a:spLocks noChangeArrowheads="1"/>
              </p:cNvSpPr>
              <p:nvPr userDrawn="1"/>
            </p:nvSpPr>
            <p:spPr bwMode="gray">
              <a:xfrm>
                <a:off x="9880551" y="4402123"/>
                <a:ext cx="1086849" cy="3563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58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35" name="Group 34"/>
          <p:cNvGrpSpPr/>
          <p:nvPr userDrawn="1"/>
        </p:nvGrpSpPr>
        <p:grpSpPr bwMode="gray">
          <a:xfrm>
            <a:off x="8280836" y="2925369"/>
            <a:ext cx="4133319" cy="4106863"/>
            <a:chOff x="8280836" y="2887662"/>
            <a:chExt cx="4133319" cy="4106863"/>
          </a:xfrm>
        </p:grpSpPr>
        <p:sp>
          <p:nvSpPr>
            <p:cNvPr id="36" name="AutoShape 3"/>
            <p:cNvSpPr>
              <a:spLocks noChangeAspect="1" noChangeArrowheads="1" noTextEdit="1"/>
            </p:cNvSpPr>
            <p:nvPr userDrawn="1"/>
          </p:nvSpPr>
          <p:spPr bwMode="gray">
            <a:xfrm>
              <a:off x="8351836" y="2887662"/>
              <a:ext cx="40605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5"/>
            <p:cNvSpPr>
              <a:spLocks noChangeArrowheads="1"/>
            </p:cNvSpPr>
            <p:nvPr userDrawn="1"/>
          </p:nvSpPr>
          <p:spPr bwMode="gray">
            <a:xfrm>
              <a:off x="8350054" y="2889444"/>
              <a:ext cx="4064101" cy="41050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userDrawn="1"/>
          </p:nvSpPr>
          <p:spPr bwMode="gray">
            <a:xfrm>
              <a:off x="8374998" y="4783411"/>
              <a:ext cx="4039157" cy="2211114"/>
            </a:xfrm>
            <a:custGeom>
              <a:avLst/>
              <a:gdLst>
                <a:gd name="T0" fmla="*/ 2281 w 2281"/>
                <a:gd name="T1" fmla="*/ 641 h 1241"/>
                <a:gd name="T2" fmla="*/ 2281 w 2281"/>
                <a:gd name="T3" fmla="*/ 1241 h 1241"/>
                <a:gd name="T4" fmla="*/ 0 w 2281"/>
                <a:gd name="T5" fmla="*/ 1241 h 1241"/>
                <a:gd name="T6" fmla="*/ 0 w 2281"/>
                <a:gd name="T7" fmla="*/ 789 h 1241"/>
                <a:gd name="T8" fmla="*/ 14 w 2281"/>
                <a:gd name="T9" fmla="*/ 783 h 1241"/>
                <a:gd name="T10" fmla="*/ 51 w 2281"/>
                <a:gd name="T11" fmla="*/ 764 h 1241"/>
                <a:gd name="T12" fmla="*/ 119 w 2281"/>
                <a:gd name="T13" fmla="*/ 730 h 1241"/>
                <a:gd name="T14" fmla="*/ 207 w 2281"/>
                <a:gd name="T15" fmla="*/ 686 h 1241"/>
                <a:gd name="T16" fmla="*/ 233 w 2281"/>
                <a:gd name="T17" fmla="*/ 673 h 1241"/>
                <a:gd name="T18" fmla="*/ 254 w 2281"/>
                <a:gd name="T19" fmla="*/ 662 h 1241"/>
                <a:gd name="T20" fmla="*/ 341 w 2281"/>
                <a:gd name="T21" fmla="*/ 619 h 1241"/>
                <a:gd name="T22" fmla="*/ 377 w 2281"/>
                <a:gd name="T23" fmla="*/ 601 h 1241"/>
                <a:gd name="T24" fmla="*/ 424 w 2281"/>
                <a:gd name="T25" fmla="*/ 578 h 1241"/>
                <a:gd name="T26" fmla="*/ 485 w 2281"/>
                <a:gd name="T27" fmla="*/ 548 h 1241"/>
                <a:gd name="T28" fmla="*/ 485 w 2281"/>
                <a:gd name="T29" fmla="*/ 546 h 1241"/>
                <a:gd name="T30" fmla="*/ 557 w 2281"/>
                <a:gd name="T31" fmla="*/ 511 h 1241"/>
                <a:gd name="T32" fmla="*/ 585 w 2281"/>
                <a:gd name="T33" fmla="*/ 497 h 1241"/>
                <a:gd name="T34" fmla="*/ 885 w 2281"/>
                <a:gd name="T35" fmla="*/ 347 h 1241"/>
                <a:gd name="T36" fmla="*/ 898 w 2281"/>
                <a:gd name="T37" fmla="*/ 341 h 1241"/>
                <a:gd name="T38" fmla="*/ 940 w 2281"/>
                <a:gd name="T39" fmla="*/ 292 h 1241"/>
                <a:gd name="T40" fmla="*/ 1092 w 2281"/>
                <a:gd name="T41" fmla="*/ 116 h 1241"/>
                <a:gd name="T42" fmla="*/ 1095 w 2281"/>
                <a:gd name="T43" fmla="*/ 112 h 1241"/>
                <a:gd name="T44" fmla="*/ 1130 w 2281"/>
                <a:gd name="T45" fmla="*/ 99 h 1241"/>
                <a:gd name="T46" fmla="*/ 1137 w 2281"/>
                <a:gd name="T47" fmla="*/ 97 h 1241"/>
                <a:gd name="T48" fmla="*/ 1194 w 2281"/>
                <a:gd name="T49" fmla="*/ 76 h 1241"/>
                <a:gd name="T50" fmla="*/ 1243 w 2281"/>
                <a:gd name="T51" fmla="*/ 59 h 1241"/>
                <a:gd name="T52" fmla="*/ 1410 w 2281"/>
                <a:gd name="T53" fmla="*/ 0 h 1241"/>
                <a:gd name="T54" fmla="*/ 1526 w 2281"/>
                <a:gd name="T55" fmla="*/ 74 h 1241"/>
                <a:gd name="T56" fmla="*/ 1711 w 2281"/>
                <a:gd name="T57" fmla="*/ 169 h 1241"/>
                <a:gd name="T58" fmla="*/ 1794 w 2281"/>
                <a:gd name="T59" fmla="*/ 271 h 1241"/>
                <a:gd name="T60" fmla="*/ 1800 w 2281"/>
                <a:gd name="T61" fmla="*/ 278 h 1241"/>
                <a:gd name="T62" fmla="*/ 1816 w 2281"/>
                <a:gd name="T63" fmla="*/ 298 h 1241"/>
                <a:gd name="T64" fmla="*/ 1852 w 2281"/>
                <a:gd name="T65" fmla="*/ 325 h 1241"/>
                <a:gd name="T66" fmla="*/ 1914 w 2281"/>
                <a:gd name="T67" fmla="*/ 370 h 1241"/>
                <a:gd name="T68" fmla="*/ 2050 w 2281"/>
                <a:gd name="T69" fmla="*/ 470 h 1241"/>
                <a:gd name="T70" fmla="*/ 2190 w 2281"/>
                <a:gd name="T71" fmla="*/ 574 h 1241"/>
                <a:gd name="T72" fmla="*/ 2281 w 2281"/>
                <a:gd name="T73" fmla="*/ 6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1" h="1241">
                  <a:moveTo>
                    <a:pt x="2281" y="641"/>
                  </a:moveTo>
                  <a:lnTo>
                    <a:pt x="2281" y="1241"/>
                  </a:lnTo>
                  <a:lnTo>
                    <a:pt x="0" y="1241"/>
                  </a:lnTo>
                  <a:lnTo>
                    <a:pt x="0" y="789"/>
                  </a:lnTo>
                  <a:lnTo>
                    <a:pt x="14" y="783"/>
                  </a:lnTo>
                  <a:lnTo>
                    <a:pt x="51" y="764"/>
                  </a:lnTo>
                  <a:lnTo>
                    <a:pt x="119" y="730"/>
                  </a:lnTo>
                  <a:lnTo>
                    <a:pt x="207" y="686"/>
                  </a:lnTo>
                  <a:lnTo>
                    <a:pt x="233" y="673"/>
                  </a:lnTo>
                  <a:lnTo>
                    <a:pt x="254" y="662"/>
                  </a:lnTo>
                  <a:lnTo>
                    <a:pt x="341" y="619"/>
                  </a:lnTo>
                  <a:lnTo>
                    <a:pt x="377" y="601"/>
                  </a:lnTo>
                  <a:lnTo>
                    <a:pt x="424" y="578"/>
                  </a:lnTo>
                  <a:lnTo>
                    <a:pt x="485" y="548"/>
                  </a:lnTo>
                  <a:lnTo>
                    <a:pt x="485" y="546"/>
                  </a:lnTo>
                  <a:lnTo>
                    <a:pt x="557" y="511"/>
                  </a:lnTo>
                  <a:lnTo>
                    <a:pt x="585" y="497"/>
                  </a:lnTo>
                  <a:lnTo>
                    <a:pt x="885" y="347"/>
                  </a:lnTo>
                  <a:lnTo>
                    <a:pt x="898" y="341"/>
                  </a:lnTo>
                  <a:lnTo>
                    <a:pt x="940" y="292"/>
                  </a:lnTo>
                  <a:lnTo>
                    <a:pt x="1092" y="116"/>
                  </a:lnTo>
                  <a:lnTo>
                    <a:pt x="1095" y="112"/>
                  </a:lnTo>
                  <a:lnTo>
                    <a:pt x="1130" y="99"/>
                  </a:lnTo>
                  <a:lnTo>
                    <a:pt x="1137" y="97"/>
                  </a:lnTo>
                  <a:lnTo>
                    <a:pt x="1194" y="76"/>
                  </a:lnTo>
                  <a:lnTo>
                    <a:pt x="1243" y="59"/>
                  </a:lnTo>
                  <a:lnTo>
                    <a:pt x="1410" y="0"/>
                  </a:lnTo>
                  <a:lnTo>
                    <a:pt x="1526" y="74"/>
                  </a:lnTo>
                  <a:lnTo>
                    <a:pt x="1711" y="169"/>
                  </a:lnTo>
                  <a:lnTo>
                    <a:pt x="1794" y="271"/>
                  </a:lnTo>
                  <a:lnTo>
                    <a:pt x="1800" y="278"/>
                  </a:lnTo>
                  <a:lnTo>
                    <a:pt x="1816" y="298"/>
                  </a:lnTo>
                  <a:lnTo>
                    <a:pt x="1852" y="325"/>
                  </a:lnTo>
                  <a:lnTo>
                    <a:pt x="1914" y="370"/>
                  </a:lnTo>
                  <a:lnTo>
                    <a:pt x="2050" y="470"/>
                  </a:lnTo>
                  <a:lnTo>
                    <a:pt x="2190" y="574"/>
                  </a:lnTo>
                  <a:lnTo>
                    <a:pt x="2281" y="64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userDrawn="1"/>
          </p:nvGrpSpPr>
          <p:grpSpPr bwMode="gray">
            <a:xfrm>
              <a:off x="9076995" y="6005671"/>
              <a:ext cx="2989725" cy="988854"/>
              <a:chOff x="9076995" y="6005671"/>
              <a:chExt cx="2989725" cy="988854"/>
            </a:xfrm>
          </p:grpSpPr>
          <p:sp>
            <p:nvSpPr>
              <p:cNvPr id="123" name="Rectangle 8"/>
              <p:cNvSpPr>
                <a:spLocks noChangeArrowheads="1"/>
              </p:cNvSpPr>
              <p:nvPr userDrawn="1"/>
            </p:nvSpPr>
            <p:spPr bwMode="gray">
              <a:xfrm>
                <a:off x="9141137" y="6691633"/>
                <a:ext cx="2925583" cy="30289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userDrawn="1"/>
            </p:nvSpPr>
            <p:spPr bwMode="gray">
              <a:xfrm>
                <a:off x="9076995" y="6358451"/>
                <a:ext cx="2934491" cy="313583"/>
              </a:xfrm>
              <a:custGeom>
                <a:avLst/>
                <a:gdLst>
                  <a:gd name="T0" fmla="*/ 1444 w 1444"/>
                  <a:gd name="T1" fmla="*/ 153 h 153"/>
                  <a:gd name="T2" fmla="*/ 722 w 1444"/>
                  <a:gd name="T3" fmla="*/ 0 h 153"/>
                  <a:gd name="T4" fmla="*/ 0 w 1444"/>
                  <a:gd name="T5" fmla="*/ 153 h 153"/>
                  <a:gd name="T6" fmla="*/ 1444 w 1444"/>
                  <a:gd name="T7" fmla="*/ 153 h 153"/>
                </a:gdLst>
                <a:ahLst/>
                <a:cxnLst>
                  <a:cxn ang="0">
                    <a:pos x="T0" y="T1"/>
                  </a:cxn>
                  <a:cxn ang="0">
                    <a:pos x="T2" y="T3"/>
                  </a:cxn>
                  <a:cxn ang="0">
                    <a:pos x="T4" y="T5"/>
                  </a:cxn>
                  <a:cxn ang="0">
                    <a:pos x="T6" y="T7"/>
                  </a:cxn>
                </a:cxnLst>
                <a:rect l="0" t="0" r="r" b="b"/>
                <a:pathLst>
                  <a:path w="1444" h="153">
                    <a:moveTo>
                      <a:pt x="1444" y="153"/>
                    </a:moveTo>
                    <a:cubicBezTo>
                      <a:pt x="1267" y="59"/>
                      <a:pt x="1009" y="0"/>
                      <a:pt x="722" y="0"/>
                    </a:cubicBezTo>
                    <a:cubicBezTo>
                      <a:pt x="435" y="0"/>
                      <a:pt x="177" y="59"/>
                      <a:pt x="0" y="153"/>
                    </a:cubicBezTo>
                    <a:lnTo>
                      <a:pt x="1444" y="15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
              <p:cNvSpPr>
                <a:spLocks/>
              </p:cNvSpPr>
              <p:nvPr userDrawn="1"/>
            </p:nvSpPr>
            <p:spPr bwMode="gray">
              <a:xfrm>
                <a:off x="9076995" y="6005671"/>
                <a:ext cx="2934491" cy="666363"/>
              </a:xfrm>
              <a:custGeom>
                <a:avLst/>
                <a:gdLst>
                  <a:gd name="T0" fmla="*/ 1444 w 1444"/>
                  <a:gd name="T1" fmla="*/ 325 h 325"/>
                  <a:gd name="T2" fmla="*/ 722 w 1444"/>
                  <a:gd name="T3" fmla="*/ 0 h 325"/>
                  <a:gd name="T4" fmla="*/ 0 w 1444"/>
                  <a:gd name="T5" fmla="*/ 325 h 325"/>
                  <a:gd name="T6" fmla="*/ 1444 w 1444"/>
                  <a:gd name="T7" fmla="*/ 325 h 325"/>
                </a:gdLst>
                <a:ahLst/>
                <a:cxnLst>
                  <a:cxn ang="0">
                    <a:pos x="T0" y="T1"/>
                  </a:cxn>
                  <a:cxn ang="0">
                    <a:pos x="T2" y="T3"/>
                  </a:cxn>
                  <a:cxn ang="0">
                    <a:pos x="T4" y="T5"/>
                  </a:cxn>
                  <a:cxn ang="0">
                    <a:pos x="T6" y="T7"/>
                  </a:cxn>
                </a:cxnLst>
                <a:rect l="0" t="0" r="r" b="b"/>
                <a:pathLst>
                  <a:path w="1444" h="325">
                    <a:moveTo>
                      <a:pt x="1444" y="325"/>
                    </a:moveTo>
                    <a:cubicBezTo>
                      <a:pt x="1267" y="126"/>
                      <a:pt x="1009" y="0"/>
                      <a:pt x="722" y="0"/>
                    </a:cubicBezTo>
                    <a:cubicBezTo>
                      <a:pt x="435" y="0"/>
                      <a:pt x="177" y="126"/>
                      <a:pt x="0" y="325"/>
                    </a:cubicBezTo>
                    <a:lnTo>
                      <a:pt x="1444" y="325"/>
                    </a:lnTo>
                    <a:close/>
                  </a:path>
                </a:pathLst>
              </a:custGeom>
              <a:noFill/>
              <a:ln w="44450" cap="flat">
                <a:solidFill>
                  <a:srgbClr val="3963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
              <p:cNvSpPr>
                <a:spLocks/>
              </p:cNvSpPr>
              <p:nvPr userDrawn="1"/>
            </p:nvSpPr>
            <p:spPr bwMode="gray">
              <a:xfrm>
                <a:off x="9501044" y="6005671"/>
                <a:ext cx="2399975" cy="538079"/>
              </a:xfrm>
              <a:custGeom>
                <a:avLst/>
                <a:gdLst>
                  <a:gd name="T0" fmla="*/ 0 w 1347"/>
                  <a:gd name="T1" fmla="*/ 170 h 302"/>
                  <a:gd name="T2" fmla="*/ 173 w 1347"/>
                  <a:gd name="T3" fmla="*/ 258 h 302"/>
                  <a:gd name="T4" fmla="*/ 379 w 1347"/>
                  <a:gd name="T5" fmla="*/ 22 h 302"/>
                  <a:gd name="T6" fmla="*/ 379 w 1347"/>
                  <a:gd name="T7" fmla="*/ 244 h 302"/>
                  <a:gd name="T8" fmla="*/ 586 w 1347"/>
                  <a:gd name="T9" fmla="*/ 0 h 302"/>
                  <a:gd name="T10" fmla="*/ 586 w 1347"/>
                  <a:gd name="T11" fmla="*/ 227 h 302"/>
                  <a:gd name="T12" fmla="*/ 792 w 1347"/>
                  <a:gd name="T13" fmla="*/ 25 h 302"/>
                  <a:gd name="T14" fmla="*/ 998 w 1347"/>
                  <a:gd name="T15" fmla="*/ 254 h 302"/>
                  <a:gd name="T16" fmla="*/ 1204 w 1347"/>
                  <a:gd name="T17" fmla="*/ 192 h 302"/>
                  <a:gd name="T18" fmla="*/ 1204 w 1347"/>
                  <a:gd name="T19" fmla="*/ 302 h 302"/>
                  <a:gd name="T20" fmla="*/ 1347 w 1347"/>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7" h="302">
                    <a:moveTo>
                      <a:pt x="0" y="170"/>
                    </a:moveTo>
                    <a:lnTo>
                      <a:pt x="173" y="258"/>
                    </a:lnTo>
                    <a:lnTo>
                      <a:pt x="379" y="22"/>
                    </a:lnTo>
                    <a:lnTo>
                      <a:pt x="379" y="244"/>
                    </a:lnTo>
                    <a:lnTo>
                      <a:pt x="586" y="0"/>
                    </a:lnTo>
                    <a:lnTo>
                      <a:pt x="586" y="227"/>
                    </a:lnTo>
                    <a:lnTo>
                      <a:pt x="792" y="25"/>
                    </a:lnTo>
                    <a:lnTo>
                      <a:pt x="998" y="254"/>
                    </a:lnTo>
                    <a:lnTo>
                      <a:pt x="1204" y="192"/>
                    </a:lnTo>
                    <a:lnTo>
                      <a:pt x="1204" y="302"/>
                    </a:lnTo>
                    <a:lnTo>
                      <a:pt x="1347" y="302"/>
                    </a:lnTo>
                  </a:path>
                </a:pathLst>
              </a:custGeom>
              <a:noFill/>
              <a:ln w="44450" cap="flat">
                <a:solidFill>
                  <a:srgbClr val="3963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
              <p:cNvSpPr>
                <a:spLocks noChangeShapeType="1"/>
              </p:cNvSpPr>
              <p:nvPr userDrawn="1"/>
            </p:nvSpPr>
            <p:spPr bwMode="gray">
              <a:xfrm>
                <a:off x="9809282" y="6141081"/>
                <a:ext cx="0" cy="402669"/>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3"/>
              <p:cNvSpPr>
                <a:spLocks noChangeShapeType="1"/>
              </p:cNvSpPr>
              <p:nvPr userDrawn="1"/>
            </p:nvSpPr>
            <p:spPr bwMode="gray">
              <a:xfrm>
                <a:off x="10912166" y="6027051"/>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4"/>
              <p:cNvSpPr>
                <a:spLocks noChangeShapeType="1"/>
              </p:cNvSpPr>
              <p:nvPr userDrawn="1"/>
            </p:nvSpPr>
            <p:spPr bwMode="gray">
              <a:xfrm>
                <a:off x="11279200" y="6146427"/>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5"/>
              <p:cNvSpPr>
                <a:spLocks noChangeShapeType="1"/>
              </p:cNvSpPr>
              <p:nvPr userDrawn="1"/>
            </p:nvSpPr>
            <p:spPr bwMode="gray">
              <a:xfrm flipH="1" flipV="1">
                <a:off x="10564731" y="6027051"/>
                <a:ext cx="347435" cy="363471"/>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6"/>
              <p:cNvSpPr>
                <a:spLocks noChangeShapeType="1"/>
              </p:cNvSpPr>
              <p:nvPr userDrawn="1"/>
            </p:nvSpPr>
            <p:spPr bwMode="gray">
              <a:xfrm flipH="1">
                <a:off x="10926420" y="6160680"/>
                <a:ext cx="352780" cy="215588"/>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7"/>
              <p:cNvSpPr>
                <a:spLocks noChangeShapeType="1"/>
              </p:cNvSpPr>
              <p:nvPr userDrawn="1"/>
            </p:nvSpPr>
            <p:spPr bwMode="gray">
              <a:xfrm>
                <a:off x="11297017" y="6174934"/>
                <a:ext cx="349217" cy="368816"/>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8"/>
              <p:cNvSpPr>
                <a:spLocks noChangeShapeType="1"/>
              </p:cNvSpPr>
              <p:nvPr userDrawn="1"/>
            </p:nvSpPr>
            <p:spPr bwMode="gray">
              <a:xfrm flipH="1" flipV="1">
                <a:off x="10176316" y="6044869"/>
                <a:ext cx="368816" cy="365252"/>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9"/>
              <p:cNvSpPr>
                <a:spLocks noChangeShapeType="1"/>
              </p:cNvSpPr>
              <p:nvPr userDrawn="1"/>
            </p:nvSpPr>
            <p:spPr bwMode="gray">
              <a:xfrm>
                <a:off x="9809282" y="6141081"/>
                <a:ext cx="367034" cy="269040"/>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20"/>
              <p:cNvSpPr>
                <a:spLocks noChangeShapeType="1"/>
              </p:cNvSpPr>
              <p:nvPr userDrawn="1"/>
            </p:nvSpPr>
            <p:spPr bwMode="gray">
              <a:xfrm flipH="1">
                <a:off x="9479664" y="6160680"/>
                <a:ext cx="311801" cy="361689"/>
              </a:xfrm>
              <a:prstGeom prst="line">
                <a:avLst/>
              </a:prstGeom>
              <a:noFill/>
              <a:ln w="44450" cap="rnd">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 name="Freeform: Shape 39"/>
            <p:cNvSpPr>
              <a:spLocks/>
            </p:cNvSpPr>
            <p:nvPr userDrawn="1"/>
          </p:nvSpPr>
          <p:spPr bwMode="gray">
            <a:xfrm>
              <a:off x="8280836" y="4660473"/>
              <a:ext cx="1603278" cy="625385"/>
            </a:xfrm>
            <a:custGeom>
              <a:avLst/>
              <a:gdLst>
                <a:gd name="connsiteX0" fmla="*/ 650332 w 1603278"/>
                <a:gd name="connsiteY0" fmla="*/ 0 h 625385"/>
                <a:gd name="connsiteX1" fmla="*/ 837264 w 1603278"/>
                <a:gd name="connsiteY1" fmla="*/ 63591 h 625385"/>
                <a:gd name="connsiteX2" fmla="*/ 875869 w 1603278"/>
                <a:gd name="connsiteY2" fmla="*/ 100515 h 625385"/>
                <a:gd name="connsiteX3" fmla="*/ 910411 w 1603278"/>
                <a:gd name="connsiteY3" fmla="*/ 143593 h 625385"/>
                <a:gd name="connsiteX4" fmla="*/ 942921 w 1603278"/>
                <a:gd name="connsiteY4" fmla="*/ 209235 h 625385"/>
                <a:gd name="connsiteX5" fmla="*/ 955112 w 1603278"/>
                <a:gd name="connsiteY5" fmla="*/ 260518 h 625385"/>
                <a:gd name="connsiteX6" fmla="*/ 959176 w 1603278"/>
                <a:gd name="connsiteY6" fmla="*/ 256416 h 625385"/>
                <a:gd name="connsiteX7" fmla="*/ 1009973 w 1603278"/>
                <a:gd name="connsiteY7" fmla="*/ 221543 h 625385"/>
                <a:gd name="connsiteX8" fmla="*/ 1101407 w 1603278"/>
                <a:gd name="connsiteY8" fmla="*/ 201030 h 625385"/>
                <a:gd name="connsiteX9" fmla="*/ 1304594 w 1603278"/>
                <a:gd name="connsiteY9" fmla="*/ 361033 h 625385"/>
                <a:gd name="connsiteX10" fmla="*/ 1438697 w 1603278"/>
                <a:gd name="connsiteY10" fmla="*/ 291288 h 625385"/>
                <a:gd name="connsiteX11" fmla="*/ 1603278 w 1603278"/>
                <a:gd name="connsiteY11" fmla="*/ 457445 h 625385"/>
                <a:gd name="connsiteX12" fmla="*/ 1438697 w 1603278"/>
                <a:gd name="connsiteY12" fmla="*/ 623602 h 625385"/>
                <a:gd name="connsiteX13" fmla="*/ 260769 w 1603278"/>
                <a:gd name="connsiteY13" fmla="*/ 623602 h 625385"/>
                <a:gd name="connsiteX14" fmla="*/ 217158 w 1603278"/>
                <a:gd name="connsiteY14" fmla="*/ 623602 h 625385"/>
                <a:gd name="connsiteX15" fmla="*/ 199471 w 1603278"/>
                <a:gd name="connsiteY15" fmla="*/ 625385 h 625385"/>
                <a:gd name="connsiteX16" fmla="*/ 121828 w 1603278"/>
                <a:gd name="connsiteY16" fmla="*/ 609710 h 625385"/>
                <a:gd name="connsiteX17" fmla="*/ 97105 w 1603278"/>
                <a:gd name="connsiteY17" fmla="*/ 593041 h 625385"/>
                <a:gd name="connsiteX18" fmla="*/ 69218 w 1603278"/>
                <a:gd name="connsiteY18" fmla="*/ 576422 h 625385"/>
                <a:gd name="connsiteX19" fmla="*/ 69218 w 1603278"/>
                <a:gd name="connsiteY19" fmla="*/ 574239 h 625385"/>
                <a:gd name="connsiteX20" fmla="*/ 58423 w 1603278"/>
                <a:gd name="connsiteY20" fmla="*/ 566962 h 625385"/>
                <a:gd name="connsiteX21" fmla="*/ 0 w 1603278"/>
                <a:gd name="connsiteY21" fmla="*/ 425914 h 625385"/>
                <a:gd name="connsiteX22" fmla="*/ 199471 w 1603278"/>
                <a:gd name="connsiteY22" fmla="*/ 226443 h 625385"/>
                <a:gd name="connsiteX23" fmla="*/ 340518 w 1603278"/>
                <a:gd name="connsiteY23" fmla="*/ 284867 h 625385"/>
                <a:gd name="connsiteX24" fmla="*/ 343835 w 1603278"/>
                <a:gd name="connsiteY24" fmla="*/ 289785 h 625385"/>
                <a:gd name="connsiteX25" fmla="*/ 369744 w 1603278"/>
                <a:gd name="connsiteY25" fmla="*/ 182600 h 625385"/>
                <a:gd name="connsiteX26" fmla="*/ 650332 w 1603278"/>
                <a:gd name="connsiteY26" fmla="*/ 0 h 6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3278" h="625385">
                  <a:moveTo>
                    <a:pt x="650332" y="0"/>
                  </a:moveTo>
                  <a:cubicBezTo>
                    <a:pt x="721448" y="0"/>
                    <a:pt x="786467" y="24616"/>
                    <a:pt x="837264" y="63591"/>
                  </a:cubicBezTo>
                  <a:cubicBezTo>
                    <a:pt x="851487" y="75899"/>
                    <a:pt x="865710" y="86156"/>
                    <a:pt x="875869" y="100515"/>
                  </a:cubicBezTo>
                  <a:cubicBezTo>
                    <a:pt x="890092" y="112823"/>
                    <a:pt x="900252" y="129234"/>
                    <a:pt x="910411" y="143593"/>
                  </a:cubicBezTo>
                  <a:cubicBezTo>
                    <a:pt x="924634" y="164106"/>
                    <a:pt x="934794" y="186671"/>
                    <a:pt x="942921" y="209235"/>
                  </a:cubicBezTo>
                  <a:cubicBezTo>
                    <a:pt x="946985" y="225646"/>
                    <a:pt x="953080" y="244108"/>
                    <a:pt x="955112" y="260518"/>
                  </a:cubicBezTo>
                  <a:cubicBezTo>
                    <a:pt x="957144" y="258467"/>
                    <a:pt x="957144" y="258467"/>
                    <a:pt x="959176" y="256416"/>
                  </a:cubicBezTo>
                  <a:cubicBezTo>
                    <a:pt x="975431" y="242056"/>
                    <a:pt x="991686" y="229748"/>
                    <a:pt x="1009973" y="221543"/>
                  </a:cubicBezTo>
                  <a:cubicBezTo>
                    <a:pt x="1038419" y="207184"/>
                    <a:pt x="1068897" y="201030"/>
                    <a:pt x="1101407" y="201030"/>
                  </a:cubicBezTo>
                  <a:cubicBezTo>
                    <a:pt x="1198936" y="201030"/>
                    <a:pt x="1282243" y="268723"/>
                    <a:pt x="1304594" y="361033"/>
                  </a:cubicBezTo>
                  <a:cubicBezTo>
                    <a:pt x="1335072" y="320007"/>
                    <a:pt x="1383836" y="291288"/>
                    <a:pt x="1438697" y="291288"/>
                  </a:cubicBezTo>
                  <a:cubicBezTo>
                    <a:pt x="1530131" y="291288"/>
                    <a:pt x="1603278" y="365136"/>
                    <a:pt x="1603278" y="457445"/>
                  </a:cubicBezTo>
                  <a:cubicBezTo>
                    <a:pt x="1603278" y="549755"/>
                    <a:pt x="1530131" y="623602"/>
                    <a:pt x="1438697" y="623602"/>
                  </a:cubicBezTo>
                  <a:cubicBezTo>
                    <a:pt x="661508" y="623602"/>
                    <a:pt x="370062" y="623602"/>
                    <a:pt x="260769" y="623602"/>
                  </a:cubicBezTo>
                  <a:lnTo>
                    <a:pt x="217158" y="623602"/>
                  </a:lnTo>
                  <a:lnTo>
                    <a:pt x="199471" y="625385"/>
                  </a:lnTo>
                  <a:cubicBezTo>
                    <a:pt x="171930" y="625385"/>
                    <a:pt x="145692" y="619804"/>
                    <a:pt x="121828" y="609710"/>
                  </a:cubicBezTo>
                  <a:lnTo>
                    <a:pt x="97105" y="593041"/>
                  </a:lnTo>
                  <a:lnTo>
                    <a:pt x="69218" y="576422"/>
                  </a:lnTo>
                  <a:lnTo>
                    <a:pt x="69218" y="574239"/>
                  </a:lnTo>
                  <a:lnTo>
                    <a:pt x="58423" y="566962"/>
                  </a:lnTo>
                  <a:cubicBezTo>
                    <a:pt x="22326" y="530864"/>
                    <a:pt x="0" y="480997"/>
                    <a:pt x="0" y="425914"/>
                  </a:cubicBezTo>
                  <a:cubicBezTo>
                    <a:pt x="0" y="315749"/>
                    <a:pt x="89306" y="226443"/>
                    <a:pt x="199471" y="226443"/>
                  </a:cubicBezTo>
                  <a:cubicBezTo>
                    <a:pt x="254554" y="226443"/>
                    <a:pt x="304421" y="248770"/>
                    <a:pt x="340518" y="284867"/>
                  </a:cubicBezTo>
                  <a:lnTo>
                    <a:pt x="343835" y="289785"/>
                  </a:lnTo>
                  <a:lnTo>
                    <a:pt x="369744" y="182600"/>
                  </a:lnTo>
                  <a:cubicBezTo>
                    <a:pt x="418699" y="75002"/>
                    <a:pt x="525372" y="0"/>
                    <a:pt x="650332" y="0"/>
                  </a:cubicBezTo>
                  <a:close/>
                </a:path>
              </a:pathLst>
            </a:custGeom>
            <a:solidFill>
              <a:srgbClr val="3393D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1" name="Freeform 34"/>
            <p:cNvSpPr>
              <a:spLocks/>
            </p:cNvSpPr>
            <p:nvPr userDrawn="1"/>
          </p:nvSpPr>
          <p:spPr bwMode="gray">
            <a:xfrm>
              <a:off x="10787446" y="3425741"/>
              <a:ext cx="1019143" cy="584404"/>
            </a:xfrm>
            <a:custGeom>
              <a:avLst/>
              <a:gdLst>
                <a:gd name="T0" fmla="*/ 447 w 502"/>
                <a:gd name="T1" fmla="*/ 175 h 285"/>
                <a:gd name="T2" fmla="*/ 420 w 502"/>
                <a:gd name="T3" fmla="*/ 183 h 285"/>
                <a:gd name="T4" fmla="*/ 425 w 502"/>
                <a:gd name="T5" fmla="*/ 142 h 285"/>
                <a:gd name="T6" fmla="*/ 283 w 502"/>
                <a:gd name="T7" fmla="*/ 0 h 285"/>
                <a:gd name="T8" fmla="*/ 143 w 502"/>
                <a:gd name="T9" fmla="*/ 119 h 285"/>
                <a:gd name="T10" fmla="*/ 91 w 502"/>
                <a:gd name="T11" fmla="*/ 102 h 285"/>
                <a:gd name="T12" fmla="*/ 0 w 502"/>
                <a:gd name="T13" fmla="*/ 193 h 285"/>
                <a:gd name="T14" fmla="*/ 91 w 502"/>
                <a:gd name="T15" fmla="*/ 285 h 285"/>
                <a:gd name="T16" fmla="*/ 447 w 502"/>
                <a:gd name="T17" fmla="*/ 285 h 285"/>
                <a:gd name="T18" fmla="*/ 502 w 502"/>
                <a:gd name="T19" fmla="*/ 230 h 285"/>
                <a:gd name="T20" fmla="*/ 447 w 502"/>
                <a:gd name="T21" fmla="*/ 17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285">
                  <a:moveTo>
                    <a:pt x="447" y="175"/>
                  </a:moveTo>
                  <a:cubicBezTo>
                    <a:pt x="437" y="175"/>
                    <a:pt x="428" y="178"/>
                    <a:pt x="420" y="183"/>
                  </a:cubicBezTo>
                  <a:cubicBezTo>
                    <a:pt x="423" y="170"/>
                    <a:pt x="425" y="156"/>
                    <a:pt x="425" y="142"/>
                  </a:cubicBezTo>
                  <a:cubicBezTo>
                    <a:pt x="425" y="64"/>
                    <a:pt x="362" y="0"/>
                    <a:pt x="283" y="0"/>
                  </a:cubicBezTo>
                  <a:cubicBezTo>
                    <a:pt x="213" y="0"/>
                    <a:pt x="154" y="52"/>
                    <a:pt x="143" y="119"/>
                  </a:cubicBezTo>
                  <a:cubicBezTo>
                    <a:pt x="128" y="109"/>
                    <a:pt x="110" y="102"/>
                    <a:pt x="91" y="102"/>
                  </a:cubicBezTo>
                  <a:cubicBezTo>
                    <a:pt x="40" y="102"/>
                    <a:pt x="0" y="143"/>
                    <a:pt x="0" y="193"/>
                  </a:cubicBezTo>
                  <a:cubicBezTo>
                    <a:pt x="0" y="244"/>
                    <a:pt x="40" y="285"/>
                    <a:pt x="91" y="285"/>
                  </a:cubicBezTo>
                  <a:cubicBezTo>
                    <a:pt x="127" y="285"/>
                    <a:pt x="418" y="285"/>
                    <a:pt x="447" y="285"/>
                  </a:cubicBezTo>
                  <a:cubicBezTo>
                    <a:pt x="477" y="285"/>
                    <a:pt x="502" y="260"/>
                    <a:pt x="502" y="230"/>
                  </a:cubicBezTo>
                  <a:cubicBezTo>
                    <a:pt x="502" y="200"/>
                    <a:pt x="477" y="175"/>
                    <a:pt x="4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2" name="Group 41"/>
            <p:cNvGrpSpPr/>
            <p:nvPr userDrawn="1"/>
          </p:nvGrpSpPr>
          <p:grpSpPr bwMode="gray">
            <a:xfrm>
              <a:off x="8374998" y="4537534"/>
              <a:ext cx="1099321" cy="2456991"/>
              <a:chOff x="8374998" y="4537534"/>
              <a:chExt cx="1099321" cy="2456991"/>
            </a:xfrm>
          </p:grpSpPr>
          <p:sp>
            <p:nvSpPr>
              <p:cNvPr id="74" name="Rectangle 35"/>
              <p:cNvSpPr>
                <a:spLocks noChangeArrowheads="1"/>
              </p:cNvSpPr>
              <p:nvPr userDrawn="1"/>
            </p:nvSpPr>
            <p:spPr bwMode="gray">
              <a:xfrm>
                <a:off x="8599495" y="5576276"/>
                <a:ext cx="406232" cy="256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6"/>
              <p:cNvSpPr>
                <a:spLocks noChangeArrowheads="1"/>
              </p:cNvSpPr>
              <p:nvPr userDrawn="1"/>
            </p:nvSpPr>
            <p:spPr bwMode="gray">
              <a:xfrm>
                <a:off x="8374998" y="5756230"/>
                <a:ext cx="1099321" cy="12382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7"/>
              <p:cNvSpPr>
                <a:spLocks/>
              </p:cNvSpPr>
              <p:nvPr userDrawn="1"/>
            </p:nvSpPr>
            <p:spPr bwMode="gray">
              <a:xfrm>
                <a:off x="8957620" y="4583859"/>
                <a:ext cx="434739" cy="2000871"/>
              </a:xfrm>
              <a:custGeom>
                <a:avLst/>
                <a:gdLst>
                  <a:gd name="T0" fmla="*/ 244 w 244"/>
                  <a:gd name="T1" fmla="*/ 314 h 1123"/>
                  <a:gd name="T2" fmla="*/ 122 w 244"/>
                  <a:gd name="T3" fmla="*/ 0 h 1123"/>
                  <a:gd name="T4" fmla="*/ 0 w 244"/>
                  <a:gd name="T5" fmla="*/ 314 h 1123"/>
                  <a:gd name="T6" fmla="*/ 0 w 244"/>
                  <a:gd name="T7" fmla="*/ 1123 h 1123"/>
                  <a:gd name="T8" fmla="*/ 244 w 244"/>
                  <a:gd name="T9" fmla="*/ 1123 h 1123"/>
                  <a:gd name="T10" fmla="*/ 244 w 244"/>
                  <a:gd name="T11" fmla="*/ 314 h 1123"/>
                </a:gdLst>
                <a:ahLst/>
                <a:cxnLst>
                  <a:cxn ang="0">
                    <a:pos x="T0" y="T1"/>
                  </a:cxn>
                  <a:cxn ang="0">
                    <a:pos x="T2" y="T3"/>
                  </a:cxn>
                  <a:cxn ang="0">
                    <a:pos x="T4" y="T5"/>
                  </a:cxn>
                  <a:cxn ang="0">
                    <a:pos x="T6" y="T7"/>
                  </a:cxn>
                  <a:cxn ang="0">
                    <a:pos x="T8" y="T9"/>
                  </a:cxn>
                  <a:cxn ang="0">
                    <a:pos x="T10" y="T11"/>
                  </a:cxn>
                </a:cxnLst>
                <a:rect l="0" t="0" r="r" b="b"/>
                <a:pathLst>
                  <a:path w="244" h="1123">
                    <a:moveTo>
                      <a:pt x="244" y="314"/>
                    </a:moveTo>
                    <a:lnTo>
                      <a:pt x="122" y="0"/>
                    </a:lnTo>
                    <a:lnTo>
                      <a:pt x="0" y="314"/>
                    </a:lnTo>
                    <a:lnTo>
                      <a:pt x="0" y="1123"/>
                    </a:lnTo>
                    <a:lnTo>
                      <a:pt x="244" y="1123"/>
                    </a:lnTo>
                    <a:lnTo>
                      <a:pt x="244"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38"/>
              <p:cNvSpPr>
                <a:spLocks noChangeArrowheads="1"/>
              </p:cNvSpPr>
              <p:nvPr userDrawn="1"/>
            </p:nvSpPr>
            <p:spPr bwMode="gray">
              <a:xfrm>
                <a:off x="9130447" y="4537534"/>
                <a:ext cx="89086" cy="90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9"/>
              <p:cNvSpPr>
                <a:spLocks noChangeArrowheads="1"/>
              </p:cNvSpPr>
              <p:nvPr userDrawn="1"/>
            </p:nvSpPr>
            <p:spPr bwMode="gray">
              <a:xfrm>
                <a:off x="8957620" y="5143319"/>
                <a:ext cx="434739" cy="6414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0"/>
              <p:cNvSpPr>
                <a:spLocks noChangeArrowheads="1"/>
              </p:cNvSpPr>
              <p:nvPr userDrawn="1"/>
            </p:nvSpPr>
            <p:spPr bwMode="gray">
              <a:xfrm>
                <a:off x="9005727" y="525556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1"/>
              <p:cNvSpPr>
                <a:spLocks noChangeArrowheads="1"/>
              </p:cNvSpPr>
              <p:nvPr userDrawn="1"/>
            </p:nvSpPr>
            <p:spPr bwMode="gray">
              <a:xfrm>
                <a:off x="9208843" y="525556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2"/>
              <p:cNvSpPr>
                <a:spLocks noChangeArrowheads="1"/>
              </p:cNvSpPr>
              <p:nvPr userDrawn="1"/>
            </p:nvSpPr>
            <p:spPr bwMode="gray">
              <a:xfrm>
                <a:off x="9005727" y="5396323"/>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3"/>
              <p:cNvSpPr>
                <a:spLocks noChangeArrowheads="1"/>
              </p:cNvSpPr>
              <p:nvPr userDrawn="1"/>
            </p:nvSpPr>
            <p:spPr bwMode="gray">
              <a:xfrm>
                <a:off x="9208843" y="5396323"/>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4"/>
              <p:cNvSpPr>
                <a:spLocks noChangeArrowheads="1"/>
              </p:cNvSpPr>
              <p:nvPr userDrawn="1"/>
            </p:nvSpPr>
            <p:spPr bwMode="gray">
              <a:xfrm>
                <a:off x="9005727" y="553529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5"/>
              <p:cNvSpPr>
                <a:spLocks noChangeArrowheads="1"/>
              </p:cNvSpPr>
              <p:nvPr userDrawn="1"/>
            </p:nvSpPr>
            <p:spPr bwMode="gray">
              <a:xfrm>
                <a:off x="9208843" y="553529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6"/>
              <p:cNvSpPr>
                <a:spLocks noChangeArrowheads="1"/>
              </p:cNvSpPr>
              <p:nvPr userDrawn="1"/>
            </p:nvSpPr>
            <p:spPr bwMode="gray">
              <a:xfrm>
                <a:off x="9005727" y="5676053"/>
                <a:ext cx="131847"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7"/>
              <p:cNvSpPr>
                <a:spLocks noChangeArrowheads="1"/>
              </p:cNvSpPr>
              <p:nvPr userDrawn="1"/>
            </p:nvSpPr>
            <p:spPr bwMode="gray">
              <a:xfrm>
                <a:off x="9208843" y="5676053"/>
                <a:ext cx="133629"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8"/>
              <p:cNvSpPr>
                <a:spLocks noChangeArrowheads="1"/>
              </p:cNvSpPr>
              <p:nvPr userDrawn="1"/>
            </p:nvSpPr>
            <p:spPr bwMode="gray">
              <a:xfrm>
                <a:off x="9005727" y="5923712"/>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9"/>
              <p:cNvSpPr>
                <a:spLocks noChangeArrowheads="1"/>
              </p:cNvSpPr>
              <p:nvPr userDrawn="1"/>
            </p:nvSpPr>
            <p:spPr bwMode="gray">
              <a:xfrm>
                <a:off x="9208843"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0"/>
              <p:cNvSpPr>
                <a:spLocks noChangeArrowheads="1"/>
              </p:cNvSpPr>
              <p:nvPr userDrawn="1"/>
            </p:nvSpPr>
            <p:spPr bwMode="gray">
              <a:xfrm>
                <a:off x="9005727" y="606268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1"/>
              <p:cNvSpPr>
                <a:spLocks noChangeArrowheads="1"/>
              </p:cNvSpPr>
              <p:nvPr userDrawn="1"/>
            </p:nvSpPr>
            <p:spPr bwMode="gray">
              <a:xfrm>
                <a:off x="9208843"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2"/>
              <p:cNvSpPr>
                <a:spLocks noChangeArrowheads="1"/>
              </p:cNvSpPr>
              <p:nvPr userDrawn="1"/>
            </p:nvSpPr>
            <p:spPr bwMode="gray">
              <a:xfrm>
                <a:off x="9005727" y="620166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53"/>
              <p:cNvSpPr>
                <a:spLocks noChangeArrowheads="1"/>
              </p:cNvSpPr>
              <p:nvPr userDrawn="1"/>
            </p:nvSpPr>
            <p:spPr bwMode="gray">
              <a:xfrm>
                <a:off x="9208843"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4"/>
              <p:cNvSpPr>
                <a:spLocks noChangeArrowheads="1"/>
              </p:cNvSpPr>
              <p:nvPr userDrawn="1"/>
            </p:nvSpPr>
            <p:spPr bwMode="gray">
              <a:xfrm>
                <a:off x="9005727" y="634241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5"/>
              <p:cNvSpPr>
                <a:spLocks noChangeArrowheads="1"/>
              </p:cNvSpPr>
              <p:nvPr userDrawn="1"/>
            </p:nvSpPr>
            <p:spPr bwMode="gray">
              <a:xfrm>
                <a:off x="9208843"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6"/>
              <p:cNvSpPr>
                <a:spLocks noChangeArrowheads="1"/>
              </p:cNvSpPr>
              <p:nvPr userDrawn="1"/>
            </p:nvSpPr>
            <p:spPr bwMode="gray">
              <a:xfrm>
                <a:off x="9005727" y="648139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57"/>
              <p:cNvSpPr>
                <a:spLocks noChangeArrowheads="1"/>
              </p:cNvSpPr>
              <p:nvPr userDrawn="1"/>
            </p:nvSpPr>
            <p:spPr bwMode="gray">
              <a:xfrm>
                <a:off x="9208843"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58"/>
              <p:cNvSpPr>
                <a:spLocks noChangeArrowheads="1"/>
              </p:cNvSpPr>
              <p:nvPr userDrawn="1"/>
            </p:nvSpPr>
            <p:spPr bwMode="gray">
              <a:xfrm>
                <a:off x="9005727" y="6620364"/>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59"/>
              <p:cNvSpPr>
                <a:spLocks noChangeArrowheads="1"/>
              </p:cNvSpPr>
              <p:nvPr userDrawn="1"/>
            </p:nvSpPr>
            <p:spPr bwMode="gray">
              <a:xfrm>
                <a:off x="9208843"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60"/>
              <p:cNvSpPr>
                <a:spLocks noChangeArrowheads="1"/>
              </p:cNvSpPr>
              <p:nvPr userDrawn="1"/>
            </p:nvSpPr>
            <p:spPr bwMode="gray">
              <a:xfrm>
                <a:off x="9005727" y="676112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1"/>
              <p:cNvSpPr>
                <a:spLocks noChangeArrowheads="1"/>
              </p:cNvSpPr>
              <p:nvPr userDrawn="1"/>
            </p:nvSpPr>
            <p:spPr bwMode="gray">
              <a:xfrm>
                <a:off x="9208843"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62"/>
              <p:cNvSpPr>
                <a:spLocks noChangeArrowheads="1"/>
              </p:cNvSpPr>
              <p:nvPr userDrawn="1"/>
            </p:nvSpPr>
            <p:spPr bwMode="gray">
              <a:xfrm>
                <a:off x="8428450"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3"/>
              <p:cNvSpPr>
                <a:spLocks noChangeArrowheads="1"/>
              </p:cNvSpPr>
              <p:nvPr userDrawn="1"/>
            </p:nvSpPr>
            <p:spPr bwMode="gray">
              <a:xfrm>
                <a:off x="8631566"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4"/>
              <p:cNvSpPr>
                <a:spLocks noChangeArrowheads="1"/>
              </p:cNvSpPr>
              <p:nvPr userDrawn="1"/>
            </p:nvSpPr>
            <p:spPr bwMode="gray">
              <a:xfrm>
                <a:off x="8428450"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5"/>
              <p:cNvSpPr>
                <a:spLocks noChangeArrowheads="1"/>
              </p:cNvSpPr>
              <p:nvPr userDrawn="1"/>
            </p:nvSpPr>
            <p:spPr bwMode="gray">
              <a:xfrm>
                <a:off x="8631566"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6"/>
              <p:cNvSpPr>
                <a:spLocks noChangeArrowheads="1"/>
              </p:cNvSpPr>
              <p:nvPr userDrawn="1"/>
            </p:nvSpPr>
            <p:spPr bwMode="gray">
              <a:xfrm>
                <a:off x="8428450"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7"/>
              <p:cNvSpPr>
                <a:spLocks noChangeArrowheads="1"/>
              </p:cNvSpPr>
              <p:nvPr userDrawn="1"/>
            </p:nvSpPr>
            <p:spPr bwMode="gray">
              <a:xfrm>
                <a:off x="8631566"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8"/>
              <p:cNvSpPr>
                <a:spLocks noChangeArrowheads="1"/>
              </p:cNvSpPr>
              <p:nvPr userDrawn="1"/>
            </p:nvSpPr>
            <p:spPr bwMode="gray">
              <a:xfrm>
                <a:off x="8428450"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69"/>
              <p:cNvSpPr>
                <a:spLocks noChangeArrowheads="1"/>
              </p:cNvSpPr>
              <p:nvPr userDrawn="1"/>
            </p:nvSpPr>
            <p:spPr bwMode="gray">
              <a:xfrm>
                <a:off x="8631566"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0"/>
              <p:cNvSpPr>
                <a:spLocks noChangeArrowheads="1"/>
              </p:cNvSpPr>
              <p:nvPr userDrawn="1"/>
            </p:nvSpPr>
            <p:spPr bwMode="gray">
              <a:xfrm>
                <a:off x="8428450"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1"/>
              <p:cNvSpPr>
                <a:spLocks noChangeArrowheads="1"/>
              </p:cNvSpPr>
              <p:nvPr userDrawn="1"/>
            </p:nvSpPr>
            <p:spPr bwMode="gray">
              <a:xfrm>
                <a:off x="8631566"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2"/>
              <p:cNvSpPr>
                <a:spLocks noChangeArrowheads="1"/>
              </p:cNvSpPr>
              <p:nvPr userDrawn="1"/>
            </p:nvSpPr>
            <p:spPr bwMode="gray">
              <a:xfrm>
                <a:off x="8428450"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3"/>
              <p:cNvSpPr>
                <a:spLocks noChangeArrowheads="1"/>
              </p:cNvSpPr>
              <p:nvPr userDrawn="1"/>
            </p:nvSpPr>
            <p:spPr bwMode="gray">
              <a:xfrm>
                <a:off x="8631566"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4"/>
              <p:cNvSpPr>
                <a:spLocks noChangeArrowheads="1"/>
              </p:cNvSpPr>
              <p:nvPr userDrawn="1"/>
            </p:nvSpPr>
            <p:spPr bwMode="gray">
              <a:xfrm>
                <a:off x="8428450"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5"/>
              <p:cNvSpPr>
                <a:spLocks noChangeArrowheads="1"/>
              </p:cNvSpPr>
              <p:nvPr userDrawn="1"/>
            </p:nvSpPr>
            <p:spPr bwMode="gray">
              <a:xfrm>
                <a:off x="8631566"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6"/>
              <p:cNvSpPr>
                <a:spLocks noChangeArrowheads="1"/>
              </p:cNvSpPr>
              <p:nvPr userDrawn="1"/>
            </p:nvSpPr>
            <p:spPr bwMode="gray">
              <a:xfrm>
                <a:off x="8802611" y="5756230"/>
                <a:ext cx="155010" cy="1238295"/>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77"/>
              <p:cNvSpPr>
                <a:spLocks noChangeArrowheads="1"/>
              </p:cNvSpPr>
              <p:nvPr userDrawn="1"/>
            </p:nvSpPr>
            <p:spPr bwMode="gray">
              <a:xfrm>
                <a:off x="8374998" y="5813245"/>
                <a:ext cx="1099321" cy="4098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8"/>
              <p:cNvSpPr>
                <a:spLocks/>
              </p:cNvSpPr>
              <p:nvPr userDrawn="1"/>
            </p:nvSpPr>
            <p:spPr bwMode="gray">
              <a:xfrm>
                <a:off x="9157173" y="4745995"/>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9"/>
              <p:cNvSpPr>
                <a:spLocks/>
              </p:cNvSpPr>
              <p:nvPr userDrawn="1"/>
            </p:nvSpPr>
            <p:spPr bwMode="gray">
              <a:xfrm>
                <a:off x="9157173"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0"/>
              <p:cNvSpPr>
                <a:spLocks/>
              </p:cNvSpPr>
              <p:nvPr userDrawn="1"/>
            </p:nvSpPr>
            <p:spPr bwMode="gray">
              <a:xfrm>
                <a:off x="9107285"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1"/>
              <p:cNvSpPr>
                <a:spLocks/>
              </p:cNvSpPr>
              <p:nvPr userDrawn="1"/>
            </p:nvSpPr>
            <p:spPr bwMode="gray">
              <a:xfrm>
                <a:off x="9205279"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2"/>
              <p:cNvSpPr>
                <a:spLocks/>
              </p:cNvSpPr>
              <p:nvPr userDrawn="1"/>
            </p:nvSpPr>
            <p:spPr bwMode="gray">
              <a:xfrm>
                <a:off x="9059178"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3"/>
              <p:cNvSpPr>
                <a:spLocks/>
              </p:cNvSpPr>
              <p:nvPr userDrawn="1"/>
            </p:nvSpPr>
            <p:spPr bwMode="gray">
              <a:xfrm>
                <a:off x="9253386" y="5002563"/>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userDrawn="1"/>
          </p:nvGrpSpPr>
          <p:grpSpPr bwMode="gray">
            <a:xfrm>
              <a:off x="11546458" y="4621275"/>
              <a:ext cx="705561" cy="2373250"/>
              <a:chOff x="11546458" y="4621275"/>
              <a:chExt cx="705561" cy="2373250"/>
            </a:xfrm>
          </p:grpSpPr>
          <p:sp>
            <p:nvSpPr>
              <p:cNvPr id="58" name="Rectangle 84"/>
              <p:cNvSpPr>
                <a:spLocks noChangeArrowheads="1"/>
              </p:cNvSpPr>
              <p:nvPr userDrawn="1"/>
            </p:nvSpPr>
            <p:spPr bwMode="gray">
              <a:xfrm>
                <a:off x="11546458" y="4621275"/>
                <a:ext cx="456120" cy="237325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5"/>
              <p:cNvSpPr>
                <a:spLocks/>
              </p:cNvSpPr>
              <p:nvPr userDrawn="1"/>
            </p:nvSpPr>
            <p:spPr bwMode="gray">
              <a:xfrm>
                <a:off x="11546458" y="4908132"/>
                <a:ext cx="705561" cy="2086393"/>
              </a:xfrm>
              <a:custGeom>
                <a:avLst/>
                <a:gdLst>
                  <a:gd name="T0" fmla="*/ 347 w 347"/>
                  <a:gd name="T1" fmla="*/ 218 h 1017"/>
                  <a:gd name="T2" fmla="*/ 347 w 347"/>
                  <a:gd name="T3" fmla="*/ 1017 h 1017"/>
                  <a:gd name="T4" fmla="*/ 0 w 347"/>
                  <a:gd name="T5" fmla="*/ 1017 h 1017"/>
                  <a:gd name="T6" fmla="*/ 0 w 347"/>
                  <a:gd name="T7" fmla="*/ 0 h 1017"/>
                  <a:gd name="T8" fmla="*/ 20 w 347"/>
                  <a:gd name="T9" fmla="*/ 21 h 1017"/>
                  <a:gd name="T10" fmla="*/ 62 w 347"/>
                  <a:gd name="T11" fmla="*/ 61 h 1017"/>
                  <a:gd name="T12" fmla="*/ 109 w 347"/>
                  <a:gd name="T13" fmla="*/ 101 h 1017"/>
                  <a:gd name="T14" fmla="*/ 224 w 347"/>
                  <a:gd name="T15" fmla="*/ 176 h 1017"/>
                  <a:gd name="T16" fmla="*/ 347 w 347"/>
                  <a:gd name="T17" fmla="*/ 21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017">
                    <a:moveTo>
                      <a:pt x="347" y="218"/>
                    </a:moveTo>
                    <a:cubicBezTo>
                      <a:pt x="347" y="1017"/>
                      <a:pt x="347" y="1017"/>
                      <a:pt x="347" y="1017"/>
                    </a:cubicBezTo>
                    <a:cubicBezTo>
                      <a:pt x="0" y="1017"/>
                      <a:pt x="0" y="1017"/>
                      <a:pt x="0" y="1017"/>
                    </a:cubicBezTo>
                    <a:cubicBezTo>
                      <a:pt x="0" y="0"/>
                      <a:pt x="0" y="0"/>
                      <a:pt x="0" y="0"/>
                    </a:cubicBezTo>
                    <a:cubicBezTo>
                      <a:pt x="0" y="0"/>
                      <a:pt x="7" y="8"/>
                      <a:pt x="20" y="21"/>
                    </a:cubicBezTo>
                    <a:cubicBezTo>
                      <a:pt x="31" y="32"/>
                      <a:pt x="45" y="46"/>
                      <a:pt x="62" y="61"/>
                    </a:cubicBezTo>
                    <a:cubicBezTo>
                      <a:pt x="76" y="74"/>
                      <a:pt x="92" y="87"/>
                      <a:pt x="109" y="101"/>
                    </a:cubicBezTo>
                    <a:cubicBezTo>
                      <a:pt x="143" y="127"/>
                      <a:pt x="182" y="154"/>
                      <a:pt x="224" y="176"/>
                    </a:cubicBezTo>
                    <a:cubicBezTo>
                      <a:pt x="263" y="196"/>
                      <a:pt x="305" y="212"/>
                      <a:pt x="347" y="218"/>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86"/>
              <p:cNvSpPr>
                <a:spLocks noChangeArrowheads="1"/>
              </p:cNvSpPr>
              <p:nvPr userDrawn="1"/>
            </p:nvSpPr>
            <p:spPr bwMode="gray">
              <a:xfrm>
                <a:off x="11546458" y="4703234"/>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7"/>
              <p:cNvSpPr>
                <a:spLocks noChangeArrowheads="1"/>
              </p:cNvSpPr>
              <p:nvPr userDrawn="1"/>
            </p:nvSpPr>
            <p:spPr bwMode="gray">
              <a:xfrm>
                <a:off x="11546458" y="4868934"/>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8"/>
              <p:cNvSpPr>
                <a:spLocks noChangeArrowheads="1"/>
              </p:cNvSpPr>
              <p:nvPr userDrawn="1"/>
            </p:nvSpPr>
            <p:spPr bwMode="gray">
              <a:xfrm>
                <a:off x="11546458" y="5032852"/>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89"/>
              <p:cNvSpPr>
                <a:spLocks noChangeArrowheads="1"/>
              </p:cNvSpPr>
              <p:nvPr userDrawn="1"/>
            </p:nvSpPr>
            <p:spPr bwMode="gray">
              <a:xfrm>
                <a:off x="11546458" y="5196770"/>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0"/>
              <p:cNvSpPr>
                <a:spLocks noChangeArrowheads="1"/>
              </p:cNvSpPr>
              <p:nvPr userDrawn="1"/>
            </p:nvSpPr>
            <p:spPr bwMode="gray">
              <a:xfrm>
                <a:off x="11546458" y="5362470"/>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1"/>
              <p:cNvSpPr>
                <a:spLocks noChangeArrowheads="1"/>
              </p:cNvSpPr>
              <p:nvPr userDrawn="1"/>
            </p:nvSpPr>
            <p:spPr bwMode="gray">
              <a:xfrm>
                <a:off x="11546458" y="5526388"/>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2"/>
              <p:cNvSpPr>
                <a:spLocks noChangeArrowheads="1"/>
              </p:cNvSpPr>
              <p:nvPr userDrawn="1"/>
            </p:nvSpPr>
            <p:spPr bwMode="gray">
              <a:xfrm>
                <a:off x="11546458" y="5692088"/>
                <a:ext cx="297547" cy="78396"/>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93"/>
              <p:cNvSpPr>
                <a:spLocks noChangeArrowheads="1"/>
              </p:cNvSpPr>
              <p:nvPr userDrawn="1"/>
            </p:nvSpPr>
            <p:spPr bwMode="gray">
              <a:xfrm>
                <a:off x="11546458" y="5856006"/>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94"/>
              <p:cNvSpPr>
                <a:spLocks noChangeArrowheads="1"/>
              </p:cNvSpPr>
              <p:nvPr userDrawn="1"/>
            </p:nvSpPr>
            <p:spPr bwMode="gray">
              <a:xfrm>
                <a:off x="11546458" y="6019925"/>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5"/>
              <p:cNvSpPr>
                <a:spLocks noChangeArrowheads="1"/>
              </p:cNvSpPr>
              <p:nvPr userDrawn="1"/>
            </p:nvSpPr>
            <p:spPr bwMode="gray">
              <a:xfrm>
                <a:off x="11546458" y="6183843"/>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6"/>
              <p:cNvSpPr>
                <a:spLocks noChangeArrowheads="1"/>
              </p:cNvSpPr>
              <p:nvPr userDrawn="1"/>
            </p:nvSpPr>
            <p:spPr bwMode="gray">
              <a:xfrm>
                <a:off x="11546458" y="6347761"/>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7"/>
              <p:cNvSpPr>
                <a:spLocks noChangeArrowheads="1"/>
              </p:cNvSpPr>
              <p:nvPr userDrawn="1"/>
            </p:nvSpPr>
            <p:spPr bwMode="gray">
              <a:xfrm>
                <a:off x="11546458" y="6511679"/>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8"/>
              <p:cNvSpPr>
                <a:spLocks noChangeArrowheads="1"/>
              </p:cNvSpPr>
              <p:nvPr userDrawn="1"/>
            </p:nvSpPr>
            <p:spPr bwMode="gray">
              <a:xfrm>
                <a:off x="11546458" y="6675597"/>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99"/>
              <p:cNvSpPr>
                <a:spLocks noChangeArrowheads="1"/>
              </p:cNvSpPr>
              <p:nvPr userDrawn="1"/>
            </p:nvSpPr>
            <p:spPr bwMode="gray">
              <a:xfrm>
                <a:off x="11546458" y="6841297"/>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userDrawn="1"/>
          </p:nvGrpSpPr>
          <p:grpSpPr bwMode="gray">
            <a:xfrm>
              <a:off x="9741577" y="3466721"/>
              <a:ext cx="1364797" cy="3527804"/>
              <a:chOff x="9741577" y="3466721"/>
              <a:chExt cx="1364797" cy="3527804"/>
            </a:xfrm>
          </p:grpSpPr>
          <p:sp>
            <p:nvSpPr>
              <p:cNvPr id="45" name="Freeform 22"/>
              <p:cNvSpPr>
                <a:spLocks/>
              </p:cNvSpPr>
              <p:nvPr userDrawn="1"/>
            </p:nvSpPr>
            <p:spPr bwMode="gray">
              <a:xfrm>
                <a:off x="10399031" y="3466721"/>
                <a:ext cx="51670" cy="849880"/>
              </a:xfrm>
              <a:custGeom>
                <a:avLst/>
                <a:gdLst>
                  <a:gd name="T0" fmla="*/ 29 w 29"/>
                  <a:gd name="T1" fmla="*/ 477 h 477"/>
                  <a:gd name="T2" fmla="*/ 0 w 29"/>
                  <a:gd name="T3" fmla="*/ 477 h 477"/>
                  <a:gd name="T4" fmla="*/ 8 w 29"/>
                  <a:gd name="T5" fmla="*/ 0 h 477"/>
                  <a:gd name="T6" fmla="*/ 21 w 29"/>
                  <a:gd name="T7" fmla="*/ 0 h 477"/>
                  <a:gd name="T8" fmla="*/ 29 w 29"/>
                  <a:gd name="T9" fmla="*/ 477 h 477"/>
                </a:gdLst>
                <a:ahLst/>
                <a:cxnLst>
                  <a:cxn ang="0">
                    <a:pos x="T0" y="T1"/>
                  </a:cxn>
                  <a:cxn ang="0">
                    <a:pos x="T2" y="T3"/>
                  </a:cxn>
                  <a:cxn ang="0">
                    <a:pos x="T4" y="T5"/>
                  </a:cxn>
                  <a:cxn ang="0">
                    <a:pos x="T6" y="T7"/>
                  </a:cxn>
                  <a:cxn ang="0">
                    <a:pos x="T8" y="T9"/>
                  </a:cxn>
                </a:cxnLst>
                <a:rect l="0" t="0" r="r" b="b"/>
                <a:pathLst>
                  <a:path w="29" h="477">
                    <a:moveTo>
                      <a:pt x="29" y="477"/>
                    </a:moveTo>
                    <a:lnTo>
                      <a:pt x="0" y="477"/>
                    </a:lnTo>
                    <a:lnTo>
                      <a:pt x="8" y="0"/>
                    </a:lnTo>
                    <a:lnTo>
                      <a:pt x="21" y="0"/>
                    </a:lnTo>
                    <a:lnTo>
                      <a:pt x="29"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userDrawn="1"/>
            </p:nvSpPr>
            <p:spPr bwMode="gray">
              <a:xfrm>
                <a:off x="9880551" y="4145556"/>
                <a:ext cx="1086849" cy="359907"/>
              </a:xfrm>
              <a:custGeom>
                <a:avLst/>
                <a:gdLst>
                  <a:gd name="T0" fmla="*/ 610 w 610"/>
                  <a:gd name="T1" fmla="*/ 131 h 202"/>
                  <a:gd name="T2" fmla="*/ 304 w 610"/>
                  <a:gd name="T3" fmla="*/ 202 h 202"/>
                  <a:gd name="T4" fmla="*/ 0 w 610"/>
                  <a:gd name="T5" fmla="*/ 131 h 202"/>
                  <a:gd name="T6" fmla="*/ 0 w 610"/>
                  <a:gd name="T7" fmla="*/ 93 h 202"/>
                  <a:gd name="T8" fmla="*/ 302 w 610"/>
                  <a:gd name="T9" fmla="*/ 0 h 202"/>
                  <a:gd name="T10" fmla="*/ 610 w 610"/>
                  <a:gd name="T11" fmla="*/ 93 h 202"/>
                  <a:gd name="T12" fmla="*/ 610 w 610"/>
                  <a:gd name="T13" fmla="*/ 131 h 202"/>
                </a:gdLst>
                <a:ahLst/>
                <a:cxnLst>
                  <a:cxn ang="0">
                    <a:pos x="T0" y="T1"/>
                  </a:cxn>
                  <a:cxn ang="0">
                    <a:pos x="T2" y="T3"/>
                  </a:cxn>
                  <a:cxn ang="0">
                    <a:pos x="T4" y="T5"/>
                  </a:cxn>
                  <a:cxn ang="0">
                    <a:pos x="T6" y="T7"/>
                  </a:cxn>
                  <a:cxn ang="0">
                    <a:pos x="T8" y="T9"/>
                  </a:cxn>
                  <a:cxn ang="0">
                    <a:pos x="T10" y="T11"/>
                  </a:cxn>
                  <a:cxn ang="0">
                    <a:pos x="T12" y="T13"/>
                  </a:cxn>
                </a:cxnLst>
                <a:rect l="0" t="0" r="r" b="b"/>
                <a:pathLst>
                  <a:path w="610" h="202">
                    <a:moveTo>
                      <a:pt x="610" y="131"/>
                    </a:moveTo>
                    <a:lnTo>
                      <a:pt x="304" y="202"/>
                    </a:lnTo>
                    <a:lnTo>
                      <a:pt x="0" y="131"/>
                    </a:lnTo>
                    <a:lnTo>
                      <a:pt x="0" y="93"/>
                    </a:lnTo>
                    <a:lnTo>
                      <a:pt x="302" y="0"/>
                    </a:lnTo>
                    <a:lnTo>
                      <a:pt x="610" y="93"/>
                    </a:lnTo>
                    <a:lnTo>
                      <a:pt x="61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userDrawn="1"/>
            </p:nvSpPr>
            <p:spPr bwMode="gray">
              <a:xfrm>
                <a:off x="10422193" y="4145556"/>
                <a:ext cx="545206" cy="359907"/>
              </a:xfrm>
              <a:custGeom>
                <a:avLst/>
                <a:gdLst>
                  <a:gd name="T0" fmla="*/ 306 w 306"/>
                  <a:gd name="T1" fmla="*/ 131 h 202"/>
                  <a:gd name="T2" fmla="*/ 0 w 306"/>
                  <a:gd name="T3" fmla="*/ 202 h 202"/>
                  <a:gd name="T4" fmla="*/ 0 w 306"/>
                  <a:gd name="T5" fmla="*/ 0 h 202"/>
                  <a:gd name="T6" fmla="*/ 306 w 306"/>
                  <a:gd name="T7" fmla="*/ 93 h 202"/>
                  <a:gd name="T8" fmla="*/ 306 w 306"/>
                  <a:gd name="T9" fmla="*/ 131 h 202"/>
                </a:gdLst>
                <a:ahLst/>
                <a:cxnLst>
                  <a:cxn ang="0">
                    <a:pos x="T0" y="T1"/>
                  </a:cxn>
                  <a:cxn ang="0">
                    <a:pos x="T2" y="T3"/>
                  </a:cxn>
                  <a:cxn ang="0">
                    <a:pos x="T4" y="T5"/>
                  </a:cxn>
                  <a:cxn ang="0">
                    <a:pos x="T6" y="T7"/>
                  </a:cxn>
                  <a:cxn ang="0">
                    <a:pos x="T8" y="T9"/>
                  </a:cxn>
                </a:cxnLst>
                <a:rect l="0" t="0" r="r" b="b"/>
                <a:pathLst>
                  <a:path w="306" h="202">
                    <a:moveTo>
                      <a:pt x="306" y="131"/>
                    </a:moveTo>
                    <a:lnTo>
                      <a:pt x="0" y="202"/>
                    </a:lnTo>
                    <a:lnTo>
                      <a:pt x="0" y="0"/>
                    </a:lnTo>
                    <a:lnTo>
                      <a:pt x="306" y="93"/>
                    </a:lnTo>
                    <a:lnTo>
                      <a:pt x="306" y="1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userDrawn="1"/>
            </p:nvSpPr>
            <p:spPr bwMode="gray">
              <a:xfrm>
                <a:off x="9916185" y="6390522"/>
                <a:ext cx="1015580" cy="260131"/>
              </a:xfrm>
              <a:custGeom>
                <a:avLst/>
                <a:gdLst>
                  <a:gd name="T0" fmla="*/ 570 w 570"/>
                  <a:gd name="T1" fmla="*/ 90 h 146"/>
                  <a:gd name="T2" fmla="*/ 286 w 570"/>
                  <a:gd name="T3" fmla="*/ 146 h 146"/>
                  <a:gd name="T4" fmla="*/ 0 w 570"/>
                  <a:gd name="T5" fmla="*/ 90 h 146"/>
                  <a:gd name="T6" fmla="*/ 0 w 570"/>
                  <a:gd name="T7" fmla="*/ 46 h 146"/>
                  <a:gd name="T8" fmla="*/ 286 w 570"/>
                  <a:gd name="T9" fmla="*/ 0 h 146"/>
                  <a:gd name="T10" fmla="*/ 570 w 570"/>
                  <a:gd name="T11" fmla="*/ 46 h 146"/>
                  <a:gd name="T12" fmla="*/ 570 w 570"/>
                  <a:gd name="T13" fmla="*/ 90 h 146"/>
                </a:gdLst>
                <a:ahLst/>
                <a:cxnLst>
                  <a:cxn ang="0">
                    <a:pos x="T0" y="T1"/>
                  </a:cxn>
                  <a:cxn ang="0">
                    <a:pos x="T2" y="T3"/>
                  </a:cxn>
                  <a:cxn ang="0">
                    <a:pos x="T4" y="T5"/>
                  </a:cxn>
                  <a:cxn ang="0">
                    <a:pos x="T6" y="T7"/>
                  </a:cxn>
                  <a:cxn ang="0">
                    <a:pos x="T8" y="T9"/>
                  </a:cxn>
                  <a:cxn ang="0">
                    <a:pos x="T10" y="T11"/>
                  </a:cxn>
                  <a:cxn ang="0">
                    <a:pos x="T12" y="T13"/>
                  </a:cxn>
                </a:cxnLst>
                <a:rect l="0" t="0" r="r" b="b"/>
                <a:pathLst>
                  <a:path w="570" h="146">
                    <a:moveTo>
                      <a:pt x="570" y="90"/>
                    </a:moveTo>
                    <a:lnTo>
                      <a:pt x="286" y="146"/>
                    </a:lnTo>
                    <a:lnTo>
                      <a:pt x="0" y="90"/>
                    </a:lnTo>
                    <a:lnTo>
                      <a:pt x="0" y="46"/>
                    </a:lnTo>
                    <a:lnTo>
                      <a:pt x="286" y="0"/>
                    </a:lnTo>
                    <a:lnTo>
                      <a:pt x="570" y="46"/>
                    </a:lnTo>
                    <a:lnTo>
                      <a:pt x="57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userDrawn="1"/>
            </p:nvSpPr>
            <p:spPr bwMode="gray">
              <a:xfrm>
                <a:off x="9916185" y="6513461"/>
                <a:ext cx="1015580" cy="137192"/>
              </a:xfrm>
              <a:custGeom>
                <a:avLst/>
                <a:gdLst>
                  <a:gd name="T0" fmla="*/ 570 w 570"/>
                  <a:gd name="T1" fmla="*/ 21 h 77"/>
                  <a:gd name="T2" fmla="*/ 286 w 570"/>
                  <a:gd name="T3" fmla="*/ 77 h 77"/>
                  <a:gd name="T4" fmla="*/ 0 w 570"/>
                  <a:gd name="T5" fmla="*/ 21 h 77"/>
                  <a:gd name="T6" fmla="*/ 0 w 570"/>
                  <a:gd name="T7" fmla="*/ 0 h 77"/>
                  <a:gd name="T8" fmla="*/ 286 w 570"/>
                  <a:gd name="T9" fmla="*/ 4 h 77"/>
                  <a:gd name="T10" fmla="*/ 570 w 570"/>
                  <a:gd name="T11" fmla="*/ 0 h 77"/>
                  <a:gd name="T12" fmla="*/ 570 w 570"/>
                  <a:gd name="T13" fmla="*/ 21 h 77"/>
                </a:gdLst>
                <a:ahLst/>
                <a:cxnLst>
                  <a:cxn ang="0">
                    <a:pos x="T0" y="T1"/>
                  </a:cxn>
                  <a:cxn ang="0">
                    <a:pos x="T2" y="T3"/>
                  </a:cxn>
                  <a:cxn ang="0">
                    <a:pos x="T4" y="T5"/>
                  </a:cxn>
                  <a:cxn ang="0">
                    <a:pos x="T6" y="T7"/>
                  </a:cxn>
                  <a:cxn ang="0">
                    <a:pos x="T8" y="T9"/>
                  </a:cxn>
                  <a:cxn ang="0">
                    <a:pos x="T10" y="T11"/>
                  </a:cxn>
                  <a:cxn ang="0">
                    <a:pos x="T12" y="T13"/>
                  </a:cxn>
                </a:cxnLst>
                <a:rect l="0" t="0" r="r" b="b"/>
                <a:pathLst>
                  <a:path w="570" h="77">
                    <a:moveTo>
                      <a:pt x="570" y="21"/>
                    </a:moveTo>
                    <a:lnTo>
                      <a:pt x="286" y="77"/>
                    </a:lnTo>
                    <a:lnTo>
                      <a:pt x="0" y="21"/>
                    </a:lnTo>
                    <a:lnTo>
                      <a:pt x="0" y="0"/>
                    </a:lnTo>
                    <a:lnTo>
                      <a:pt x="286" y="4"/>
                    </a:lnTo>
                    <a:lnTo>
                      <a:pt x="570" y="0"/>
                    </a:lnTo>
                    <a:lnTo>
                      <a:pt x="570"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7"/>
              <p:cNvSpPr>
                <a:spLocks noChangeArrowheads="1"/>
              </p:cNvSpPr>
              <p:nvPr userDrawn="1"/>
            </p:nvSpPr>
            <p:spPr bwMode="gray">
              <a:xfrm>
                <a:off x="9907276" y="6472481"/>
                <a:ext cx="1033397" cy="783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userDrawn="1"/>
            </p:nvSpPr>
            <p:spPr bwMode="gray">
              <a:xfrm>
                <a:off x="10301036" y="4093886"/>
                <a:ext cx="245877" cy="94431"/>
              </a:xfrm>
              <a:custGeom>
                <a:avLst/>
                <a:gdLst>
                  <a:gd name="T0" fmla="*/ 68 w 138"/>
                  <a:gd name="T1" fmla="*/ 53 h 53"/>
                  <a:gd name="T2" fmla="*/ 0 w 138"/>
                  <a:gd name="T3" fmla="*/ 0 h 53"/>
                  <a:gd name="T4" fmla="*/ 138 w 138"/>
                  <a:gd name="T5" fmla="*/ 0 h 53"/>
                  <a:gd name="T6" fmla="*/ 68 w 138"/>
                  <a:gd name="T7" fmla="*/ 53 h 53"/>
                </a:gdLst>
                <a:ahLst/>
                <a:cxnLst>
                  <a:cxn ang="0">
                    <a:pos x="T0" y="T1"/>
                  </a:cxn>
                  <a:cxn ang="0">
                    <a:pos x="T2" y="T3"/>
                  </a:cxn>
                  <a:cxn ang="0">
                    <a:pos x="T4" y="T5"/>
                  </a:cxn>
                  <a:cxn ang="0">
                    <a:pos x="T6" y="T7"/>
                  </a:cxn>
                </a:cxnLst>
                <a:rect l="0" t="0" r="r" b="b"/>
                <a:pathLst>
                  <a:path w="138" h="53">
                    <a:moveTo>
                      <a:pt x="68" y="53"/>
                    </a:moveTo>
                    <a:lnTo>
                      <a:pt x="0" y="0"/>
                    </a:lnTo>
                    <a:lnTo>
                      <a:pt x="138" y="0"/>
                    </a:lnTo>
                    <a:lnTo>
                      <a:pt x="6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userDrawn="1"/>
            </p:nvSpPr>
            <p:spPr bwMode="gray">
              <a:xfrm>
                <a:off x="10422193" y="4093886"/>
                <a:ext cx="124720" cy="94431"/>
              </a:xfrm>
              <a:custGeom>
                <a:avLst/>
                <a:gdLst>
                  <a:gd name="T0" fmla="*/ 0 w 70"/>
                  <a:gd name="T1" fmla="*/ 53 h 53"/>
                  <a:gd name="T2" fmla="*/ 0 w 70"/>
                  <a:gd name="T3" fmla="*/ 0 h 53"/>
                  <a:gd name="T4" fmla="*/ 70 w 70"/>
                  <a:gd name="T5" fmla="*/ 0 h 53"/>
                  <a:gd name="T6" fmla="*/ 0 w 70"/>
                  <a:gd name="T7" fmla="*/ 53 h 53"/>
                </a:gdLst>
                <a:ahLst/>
                <a:cxnLst>
                  <a:cxn ang="0">
                    <a:pos x="T0" y="T1"/>
                  </a:cxn>
                  <a:cxn ang="0">
                    <a:pos x="T2" y="T3"/>
                  </a:cxn>
                  <a:cxn ang="0">
                    <a:pos x="T4" y="T5"/>
                  </a:cxn>
                  <a:cxn ang="0">
                    <a:pos x="T6" y="T7"/>
                  </a:cxn>
                </a:cxnLst>
                <a:rect l="0" t="0" r="r" b="b"/>
                <a:pathLst>
                  <a:path w="70" h="53">
                    <a:moveTo>
                      <a:pt x="0" y="53"/>
                    </a:moveTo>
                    <a:lnTo>
                      <a:pt x="0" y="0"/>
                    </a:lnTo>
                    <a:lnTo>
                      <a:pt x="70" y="0"/>
                    </a:lnTo>
                    <a:lnTo>
                      <a:pt x="0"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noEditPoints="1"/>
              </p:cNvSpPr>
              <p:nvPr userDrawn="1"/>
            </p:nvSpPr>
            <p:spPr bwMode="gray">
              <a:xfrm>
                <a:off x="9939347" y="4425286"/>
                <a:ext cx="960347" cy="2569239"/>
              </a:xfrm>
              <a:custGeom>
                <a:avLst/>
                <a:gdLst>
                  <a:gd name="T0" fmla="*/ 421 w 473"/>
                  <a:gd name="T1" fmla="*/ 1104 h 1252"/>
                  <a:gd name="T2" fmla="*/ 403 w 473"/>
                  <a:gd name="T3" fmla="*/ 1052 h 1252"/>
                  <a:gd name="T4" fmla="*/ 391 w 473"/>
                  <a:gd name="T5" fmla="*/ 1019 h 1252"/>
                  <a:gd name="T6" fmla="*/ 378 w 473"/>
                  <a:gd name="T7" fmla="*/ 981 h 1252"/>
                  <a:gd name="T8" fmla="*/ 354 w 473"/>
                  <a:gd name="T9" fmla="*/ 913 h 1252"/>
                  <a:gd name="T10" fmla="*/ 319 w 473"/>
                  <a:gd name="T11" fmla="*/ 792 h 1252"/>
                  <a:gd name="T12" fmla="*/ 288 w 473"/>
                  <a:gd name="T13" fmla="*/ 562 h 1252"/>
                  <a:gd name="T14" fmla="*/ 308 w 473"/>
                  <a:gd name="T15" fmla="*/ 226 h 1252"/>
                  <a:gd name="T16" fmla="*/ 324 w 473"/>
                  <a:gd name="T17" fmla="*/ 130 h 1252"/>
                  <a:gd name="T18" fmla="*/ 337 w 473"/>
                  <a:gd name="T19" fmla="*/ 60 h 1252"/>
                  <a:gd name="T20" fmla="*/ 348 w 473"/>
                  <a:gd name="T21" fmla="*/ 6 h 1252"/>
                  <a:gd name="T22" fmla="*/ 128 w 473"/>
                  <a:gd name="T23" fmla="*/ 0 h 1252"/>
                  <a:gd name="T24" fmla="*/ 131 w 473"/>
                  <a:gd name="T25" fmla="*/ 15 h 1252"/>
                  <a:gd name="T26" fmla="*/ 150 w 473"/>
                  <a:gd name="T27" fmla="*/ 111 h 1252"/>
                  <a:gd name="T28" fmla="*/ 175 w 473"/>
                  <a:gd name="T29" fmla="*/ 275 h 1252"/>
                  <a:gd name="T30" fmla="*/ 190 w 473"/>
                  <a:gd name="T31" fmla="*/ 519 h 1252"/>
                  <a:gd name="T32" fmla="*/ 161 w 473"/>
                  <a:gd name="T33" fmla="*/ 780 h 1252"/>
                  <a:gd name="T34" fmla="*/ 130 w 473"/>
                  <a:gd name="T35" fmla="*/ 893 h 1252"/>
                  <a:gd name="T36" fmla="*/ 109 w 473"/>
                  <a:gd name="T37" fmla="*/ 951 h 1252"/>
                  <a:gd name="T38" fmla="*/ 98 w 473"/>
                  <a:gd name="T39" fmla="*/ 981 h 1252"/>
                  <a:gd name="T40" fmla="*/ 84 w 473"/>
                  <a:gd name="T41" fmla="*/ 1019 h 1252"/>
                  <a:gd name="T42" fmla="*/ 72 w 473"/>
                  <a:gd name="T43" fmla="*/ 1052 h 1252"/>
                  <a:gd name="T44" fmla="*/ 53 w 473"/>
                  <a:gd name="T45" fmla="*/ 1104 h 1252"/>
                  <a:gd name="T46" fmla="*/ 0 w 473"/>
                  <a:gd name="T47" fmla="*/ 1252 h 1252"/>
                  <a:gd name="T48" fmla="*/ 86 w 473"/>
                  <a:gd name="T49" fmla="*/ 1246 h 1252"/>
                  <a:gd name="T50" fmla="*/ 131 w 473"/>
                  <a:gd name="T51" fmla="*/ 1095 h 1252"/>
                  <a:gd name="T52" fmla="*/ 149 w 473"/>
                  <a:gd name="T53" fmla="*/ 1036 h 1252"/>
                  <a:gd name="T54" fmla="*/ 160 w 473"/>
                  <a:gd name="T55" fmla="*/ 998 h 1252"/>
                  <a:gd name="T56" fmla="*/ 176 w 473"/>
                  <a:gd name="T57" fmla="*/ 946 h 1252"/>
                  <a:gd name="T58" fmla="*/ 192 w 473"/>
                  <a:gd name="T59" fmla="*/ 894 h 1252"/>
                  <a:gd name="T60" fmla="*/ 200 w 473"/>
                  <a:gd name="T61" fmla="*/ 870 h 1252"/>
                  <a:gd name="T62" fmla="*/ 222 w 473"/>
                  <a:gd name="T63" fmla="*/ 773 h 1252"/>
                  <a:gd name="T64" fmla="*/ 254 w 473"/>
                  <a:gd name="T65" fmla="*/ 771 h 1252"/>
                  <a:gd name="T66" fmla="*/ 288 w 473"/>
                  <a:gd name="T67" fmla="*/ 905 h 1252"/>
                  <a:gd name="T68" fmla="*/ 299 w 473"/>
                  <a:gd name="T69" fmla="*/ 942 h 1252"/>
                  <a:gd name="T70" fmla="*/ 307 w 473"/>
                  <a:gd name="T71" fmla="*/ 969 h 1252"/>
                  <a:gd name="T72" fmla="*/ 321 w 473"/>
                  <a:gd name="T73" fmla="*/ 1020 h 1252"/>
                  <a:gd name="T74" fmla="*/ 334 w 473"/>
                  <a:gd name="T75" fmla="*/ 1065 h 1252"/>
                  <a:gd name="T76" fmla="*/ 346 w 473"/>
                  <a:gd name="T77" fmla="*/ 1104 h 1252"/>
                  <a:gd name="T78" fmla="*/ 388 w 473"/>
                  <a:gd name="T79" fmla="*/ 1252 h 1252"/>
                  <a:gd name="T80" fmla="*/ 471 w 473"/>
                  <a:gd name="T81" fmla="*/ 1246 h 1252"/>
                  <a:gd name="T82" fmla="*/ 301 w 473"/>
                  <a:gd name="T83" fmla="*/ 39 h 1252"/>
                  <a:gd name="T84" fmla="*/ 295 w 473"/>
                  <a:gd name="T85" fmla="*/ 73 h 1252"/>
                  <a:gd name="T86" fmla="*/ 285 w 473"/>
                  <a:gd name="T87" fmla="*/ 123 h 1252"/>
                  <a:gd name="T88" fmla="*/ 265 w 473"/>
                  <a:gd name="T89" fmla="*/ 241 h 1252"/>
                  <a:gd name="T90" fmla="*/ 215 w 473"/>
                  <a:gd name="T91" fmla="*/ 259 h 1252"/>
                  <a:gd name="T92" fmla="*/ 192 w 473"/>
                  <a:gd name="T93" fmla="*/ 123 h 1252"/>
                  <a:gd name="T94" fmla="*/ 182 w 473"/>
                  <a:gd name="T95" fmla="*/ 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3" h="1252">
                    <a:moveTo>
                      <a:pt x="471" y="1246"/>
                    </a:moveTo>
                    <a:cubicBezTo>
                      <a:pt x="421" y="1104"/>
                      <a:pt x="421" y="1104"/>
                      <a:pt x="421" y="1104"/>
                    </a:cubicBezTo>
                    <a:cubicBezTo>
                      <a:pt x="418" y="1095"/>
                      <a:pt x="418" y="1095"/>
                      <a:pt x="418" y="1095"/>
                    </a:cubicBezTo>
                    <a:cubicBezTo>
                      <a:pt x="403" y="1052"/>
                      <a:pt x="403" y="1052"/>
                      <a:pt x="403" y="1052"/>
                    </a:cubicBezTo>
                    <a:cubicBezTo>
                      <a:pt x="397" y="1036"/>
                      <a:pt x="397" y="1036"/>
                      <a:pt x="397" y="1036"/>
                    </a:cubicBezTo>
                    <a:cubicBezTo>
                      <a:pt x="391" y="1019"/>
                      <a:pt x="391" y="1019"/>
                      <a:pt x="391" y="1019"/>
                    </a:cubicBezTo>
                    <a:cubicBezTo>
                      <a:pt x="384" y="998"/>
                      <a:pt x="384" y="998"/>
                      <a:pt x="384" y="998"/>
                    </a:cubicBezTo>
                    <a:cubicBezTo>
                      <a:pt x="378" y="981"/>
                      <a:pt x="378" y="981"/>
                      <a:pt x="378" y="981"/>
                    </a:cubicBezTo>
                    <a:cubicBezTo>
                      <a:pt x="365" y="943"/>
                      <a:pt x="365" y="943"/>
                      <a:pt x="365" y="943"/>
                    </a:cubicBezTo>
                    <a:cubicBezTo>
                      <a:pt x="354" y="913"/>
                      <a:pt x="354" y="913"/>
                      <a:pt x="354" y="913"/>
                    </a:cubicBezTo>
                    <a:cubicBezTo>
                      <a:pt x="347" y="893"/>
                      <a:pt x="347" y="893"/>
                      <a:pt x="347" y="893"/>
                    </a:cubicBezTo>
                    <a:cubicBezTo>
                      <a:pt x="336" y="860"/>
                      <a:pt x="327" y="826"/>
                      <a:pt x="319" y="792"/>
                    </a:cubicBezTo>
                    <a:cubicBezTo>
                      <a:pt x="317" y="785"/>
                      <a:pt x="315" y="778"/>
                      <a:pt x="314" y="771"/>
                    </a:cubicBezTo>
                    <a:cubicBezTo>
                      <a:pt x="299" y="702"/>
                      <a:pt x="291" y="632"/>
                      <a:pt x="288" y="562"/>
                    </a:cubicBezTo>
                    <a:cubicBezTo>
                      <a:pt x="288" y="548"/>
                      <a:pt x="287" y="534"/>
                      <a:pt x="287" y="519"/>
                    </a:cubicBezTo>
                    <a:cubicBezTo>
                      <a:pt x="286" y="421"/>
                      <a:pt x="294" y="323"/>
                      <a:pt x="308" y="226"/>
                    </a:cubicBezTo>
                    <a:cubicBezTo>
                      <a:pt x="312" y="200"/>
                      <a:pt x="316" y="175"/>
                      <a:pt x="321" y="149"/>
                    </a:cubicBezTo>
                    <a:cubicBezTo>
                      <a:pt x="322" y="143"/>
                      <a:pt x="323" y="137"/>
                      <a:pt x="324" y="130"/>
                    </a:cubicBezTo>
                    <a:cubicBezTo>
                      <a:pt x="325" y="124"/>
                      <a:pt x="326" y="118"/>
                      <a:pt x="327" y="111"/>
                    </a:cubicBezTo>
                    <a:cubicBezTo>
                      <a:pt x="337" y="60"/>
                      <a:pt x="337" y="60"/>
                      <a:pt x="337" y="60"/>
                    </a:cubicBezTo>
                    <a:cubicBezTo>
                      <a:pt x="346" y="15"/>
                      <a:pt x="346" y="15"/>
                      <a:pt x="346" y="15"/>
                    </a:cubicBezTo>
                    <a:cubicBezTo>
                      <a:pt x="348" y="6"/>
                      <a:pt x="348" y="6"/>
                      <a:pt x="348" y="6"/>
                    </a:cubicBezTo>
                    <a:cubicBezTo>
                      <a:pt x="349" y="0"/>
                      <a:pt x="349" y="0"/>
                      <a:pt x="349" y="0"/>
                    </a:cubicBezTo>
                    <a:cubicBezTo>
                      <a:pt x="128" y="0"/>
                      <a:pt x="128" y="0"/>
                      <a:pt x="128" y="0"/>
                    </a:cubicBezTo>
                    <a:cubicBezTo>
                      <a:pt x="129" y="6"/>
                      <a:pt x="129" y="6"/>
                      <a:pt x="129" y="6"/>
                    </a:cubicBezTo>
                    <a:cubicBezTo>
                      <a:pt x="131" y="15"/>
                      <a:pt x="131" y="15"/>
                      <a:pt x="131" y="15"/>
                    </a:cubicBezTo>
                    <a:cubicBezTo>
                      <a:pt x="140" y="60"/>
                      <a:pt x="140" y="60"/>
                      <a:pt x="140" y="60"/>
                    </a:cubicBezTo>
                    <a:cubicBezTo>
                      <a:pt x="150" y="111"/>
                      <a:pt x="150" y="111"/>
                      <a:pt x="150" y="111"/>
                    </a:cubicBezTo>
                    <a:cubicBezTo>
                      <a:pt x="151" y="118"/>
                      <a:pt x="152" y="124"/>
                      <a:pt x="153" y="130"/>
                    </a:cubicBezTo>
                    <a:cubicBezTo>
                      <a:pt x="162" y="178"/>
                      <a:pt x="169" y="226"/>
                      <a:pt x="175" y="275"/>
                    </a:cubicBezTo>
                    <a:cubicBezTo>
                      <a:pt x="176" y="281"/>
                      <a:pt x="177" y="287"/>
                      <a:pt x="177" y="293"/>
                    </a:cubicBezTo>
                    <a:cubicBezTo>
                      <a:pt x="186" y="368"/>
                      <a:pt x="191" y="444"/>
                      <a:pt x="190" y="519"/>
                    </a:cubicBezTo>
                    <a:cubicBezTo>
                      <a:pt x="190" y="534"/>
                      <a:pt x="189" y="548"/>
                      <a:pt x="189" y="562"/>
                    </a:cubicBezTo>
                    <a:cubicBezTo>
                      <a:pt x="186" y="635"/>
                      <a:pt x="177" y="708"/>
                      <a:pt x="161" y="780"/>
                    </a:cubicBezTo>
                    <a:cubicBezTo>
                      <a:pt x="158" y="794"/>
                      <a:pt x="155" y="808"/>
                      <a:pt x="151" y="822"/>
                    </a:cubicBezTo>
                    <a:cubicBezTo>
                      <a:pt x="145" y="846"/>
                      <a:pt x="138" y="869"/>
                      <a:pt x="130" y="893"/>
                    </a:cubicBezTo>
                    <a:cubicBezTo>
                      <a:pt x="117" y="928"/>
                      <a:pt x="117" y="928"/>
                      <a:pt x="117" y="928"/>
                    </a:cubicBezTo>
                    <a:cubicBezTo>
                      <a:pt x="109" y="951"/>
                      <a:pt x="109" y="951"/>
                      <a:pt x="109" y="951"/>
                    </a:cubicBezTo>
                    <a:cubicBezTo>
                      <a:pt x="106" y="959"/>
                      <a:pt x="106" y="959"/>
                      <a:pt x="106" y="959"/>
                    </a:cubicBezTo>
                    <a:cubicBezTo>
                      <a:pt x="98" y="981"/>
                      <a:pt x="98" y="981"/>
                      <a:pt x="98" y="981"/>
                    </a:cubicBezTo>
                    <a:cubicBezTo>
                      <a:pt x="92" y="998"/>
                      <a:pt x="92" y="998"/>
                      <a:pt x="92" y="998"/>
                    </a:cubicBezTo>
                    <a:cubicBezTo>
                      <a:pt x="84" y="1019"/>
                      <a:pt x="84" y="1019"/>
                      <a:pt x="84" y="1019"/>
                    </a:cubicBezTo>
                    <a:cubicBezTo>
                      <a:pt x="78" y="1036"/>
                      <a:pt x="78" y="1036"/>
                      <a:pt x="78" y="1036"/>
                    </a:cubicBezTo>
                    <a:cubicBezTo>
                      <a:pt x="72" y="1052"/>
                      <a:pt x="72" y="1052"/>
                      <a:pt x="72" y="1052"/>
                    </a:cubicBezTo>
                    <a:cubicBezTo>
                      <a:pt x="57" y="1095"/>
                      <a:pt x="57" y="1095"/>
                      <a:pt x="57" y="1095"/>
                    </a:cubicBezTo>
                    <a:cubicBezTo>
                      <a:pt x="53" y="1104"/>
                      <a:pt x="53" y="1104"/>
                      <a:pt x="53" y="1104"/>
                    </a:cubicBezTo>
                    <a:cubicBezTo>
                      <a:pt x="2" y="1246"/>
                      <a:pt x="2" y="1246"/>
                      <a:pt x="2" y="1246"/>
                    </a:cubicBezTo>
                    <a:cubicBezTo>
                      <a:pt x="0" y="1252"/>
                      <a:pt x="0" y="1252"/>
                      <a:pt x="0" y="1252"/>
                    </a:cubicBezTo>
                    <a:cubicBezTo>
                      <a:pt x="84" y="1252"/>
                      <a:pt x="84" y="1252"/>
                      <a:pt x="84" y="1252"/>
                    </a:cubicBezTo>
                    <a:cubicBezTo>
                      <a:pt x="86" y="1246"/>
                      <a:pt x="86" y="1246"/>
                      <a:pt x="86" y="1246"/>
                    </a:cubicBezTo>
                    <a:cubicBezTo>
                      <a:pt x="129" y="1104"/>
                      <a:pt x="129" y="1104"/>
                      <a:pt x="129" y="1104"/>
                    </a:cubicBezTo>
                    <a:cubicBezTo>
                      <a:pt x="131" y="1095"/>
                      <a:pt x="131" y="1095"/>
                      <a:pt x="131" y="1095"/>
                    </a:cubicBezTo>
                    <a:cubicBezTo>
                      <a:pt x="140" y="1065"/>
                      <a:pt x="140" y="1065"/>
                      <a:pt x="140" y="1065"/>
                    </a:cubicBezTo>
                    <a:cubicBezTo>
                      <a:pt x="149" y="1036"/>
                      <a:pt x="149" y="1036"/>
                      <a:pt x="149" y="1036"/>
                    </a:cubicBezTo>
                    <a:cubicBezTo>
                      <a:pt x="154" y="1020"/>
                      <a:pt x="154" y="1020"/>
                      <a:pt x="154" y="1020"/>
                    </a:cubicBezTo>
                    <a:cubicBezTo>
                      <a:pt x="160" y="998"/>
                      <a:pt x="160" y="998"/>
                      <a:pt x="160" y="998"/>
                    </a:cubicBezTo>
                    <a:cubicBezTo>
                      <a:pt x="169" y="969"/>
                      <a:pt x="169" y="969"/>
                      <a:pt x="169" y="969"/>
                    </a:cubicBezTo>
                    <a:cubicBezTo>
                      <a:pt x="176" y="946"/>
                      <a:pt x="176" y="946"/>
                      <a:pt x="176" y="946"/>
                    </a:cubicBezTo>
                    <a:cubicBezTo>
                      <a:pt x="188" y="905"/>
                      <a:pt x="188" y="905"/>
                      <a:pt x="188" y="905"/>
                    </a:cubicBezTo>
                    <a:cubicBezTo>
                      <a:pt x="190" y="902"/>
                      <a:pt x="191" y="898"/>
                      <a:pt x="192" y="894"/>
                    </a:cubicBezTo>
                    <a:cubicBezTo>
                      <a:pt x="192" y="894"/>
                      <a:pt x="192" y="894"/>
                      <a:pt x="192" y="894"/>
                    </a:cubicBezTo>
                    <a:cubicBezTo>
                      <a:pt x="195" y="886"/>
                      <a:pt x="197" y="878"/>
                      <a:pt x="200" y="870"/>
                    </a:cubicBezTo>
                    <a:cubicBezTo>
                      <a:pt x="200" y="870"/>
                      <a:pt x="200" y="870"/>
                      <a:pt x="200" y="870"/>
                    </a:cubicBezTo>
                    <a:cubicBezTo>
                      <a:pt x="209" y="838"/>
                      <a:pt x="216" y="806"/>
                      <a:pt x="222" y="773"/>
                    </a:cubicBezTo>
                    <a:cubicBezTo>
                      <a:pt x="231" y="729"/>
                      <a:pt x="236" y="683"/>
                      <a:pt x="238" y="638"/>
                    </a:cubicBezTo>
                    <a:cubicBezTo>
                      <a:pt x="241" y="683"/>
                      <a:pt x="246" y="727"/>
                      <a:pt x="254" y="771"/>
                    </a:cubicBezTo>
                    <a:cubicBezTo>
                      <a:pt x="256" y="785"/>
                      <a:pt x="259" y="799"/>
                      <a:pt x="262" y="812"/>
                    </a:cubicBezTo>
                    <a:cubicBezTo>
                      <a:pt x="269" y="843"/>
                      <a:pt x="278" y="875"/>
                      <a:pt x="288" y="905"/>
                    </a:cubicBezTo>
                    <a:cubicBezTo>
                      <a:pt x="298" y="939"/>
                      <a:pt x="298" y="939"/>
                      <a:pt x="298" y="939"/>
                    </a:cubicBezTo>
                    <a:cubicBezTo>
                      <a:pt x="299" y="942"/>
                      <a:pt x="299" y="942"/>
                      <a:pt x="299" y="942"/>
                    </a:cubicBezTo>
                    <a:cubicBezTo>
                      <a:pt x="304" y="961"/>
                      <a:pt x="304" y="961"/>
                      <a:pt x="304" y="961"/>
                    </a:cubicBezTo>
                    <a:cubicBezTo>
                      <a:pt x="307" y="969"/>
                      <a:pt x="307" y="969"/>
                      <a:pt x="307" y="969"/>
                    </a:cubicBezTo>
                    <a:cubicBezTo>
                      <a:pt x="315" y="998"/>
                      <a:pt x="315" y="998"/>
                      <a:pt x="315" y="998"/>
                    </a:cubicBezTo>
                    <a:cubicBezTo>
                      <a:pt x="321" y="1020"/>
                      <a:pt x="321" y="1020"/>
                      <a:pt x="321" y="1020"/>
                    </a:cubicBezTo>
                    <a:cubicBezTo>
                      <a:pt x="326" y="1036"/>
                      <a:pt x="326" y="1036"/>
                      <a:pt x="326" y="1036"/>
                    </a:cubicBezTo>
                    <a:cubicBezTo>
                      <a:pt x="334" y="1065"/>
                      <a:pt x="334" y="1065"/>
                      <a:pt x="334" y="1065"/>
                    </a:cubicBezTo>
                    <a:cubicBezTo>
                      <a:pt x="343" y="1095"/>
                      <a:pt x="343" y="1095"/>
                      <a:pt x="343" y="1095"/>
                    </a:cubicBezTo>
                    <a:cubicBezTo>
                      <a:pt x="346" y="1104"/>
                      <a:pt x="346" y="1104"/>
                      <a:pt x="346" y="1104"/>
                    </a:cubicBezTo>
                    <a:cubicBezTo>
                      <a:pt x="386" y="1246"/>
                      <a:pt x="386" y="1246"/>
                      <a:pt x="386" y="1246"/>
                    </a:cubicBezTo>
                    <a:cubicBezTo>
                      <a:pt x="388" y="1252"/>
                      <a:pt x="388" y="1252"/>
                      <a:pt x="388" y="1252"/>
                    </a:cubicBezTo>
                    <a:cubicBezTo>
                      <a:pt x="473" y="1252"/>
                      <a:pt x="473" y="1252"/>
                      <a:pt x="473" y="1252"/>
                    </a:cubicBezTo>
                    <a:lnTo>
                      <a:pt x="471" y="1246"/>
                    </a:lnTo>
                    <a:close/>
                    <a:moveTo>
                      <a:pt x="176" y="39"/>
                    </a:moveTo>
                    <a:cubicBezTo>
                      <a:pt x="301" y="39"/>
                      <a:pt x="301" y="39"/>
                      <a:pt x="301" y="39"/>
                    </a:cubicBezTo>
                    <a:cubicBezTo>
                      <a:pt x="295" y="73"/>
                      <a:pt x="295" y="73"/>
                      <a:pt x="295" y="73"/>
                    </a:cubicBezTo>
                    <a:cubicBezTo>
                      <a:pt x="295" y="73"/>
                      <a:pt x="295" y="73"/>
                      <a:pt x="295" y="73"/>
                    </a:cubicBezTo>
                    <a:cubicBezTo>
                      <a:pt x="289" y="104"/>
                      <a:pt x="289" y="104"/>
                      <a:pt x="289" y="104"/>
                    </a:cubicBezTo>
                    <a:cubicBezTo>
                      <a:pt x="288" y="111"/>
                      <a:pt x="286" y="117"/>
                      <a:pt x="285" y="123"/>
                    </a:cubicBezTo>
                    <a:cubicBezTo>
                      <a:pt x="281" y="148"/>
                      <a:pt x="276" y="173"/>
                      <a:pt x="272" y="198"/>
                    </a:cubicBezTo>
                    <a:cubicBezTo>
                      <a:pt x="270" y="212"/>
                      <a:pt x="268" y="227"/>
                      <a:pt x="265" y="241"/>
                    </a:cubicBezTo>
                    <a:cubicBezTo>
                      <a:pt x="253" y="322"/>
                      <a:pt x="243" y="403"/>
                      <a:pt x="238" y="484"/>
                    </a:cubicBezTo>
                    <a:cubicBezTo>
                      <a:pt x="235" y="409"/>
                      <a:pt x="226" y="334"/>
                      <a:pt x="215" y="259"/>
                    </a:cubicBezTo>
                    <a:cubicBezTo>
                      <a:pt x="215" y="258"/>
                      <a:pt x="214" y="257"/>
                      <a:pt x="214" y="256"/>
                    </a:cubicBezTo>
                    <a:cubicBezTo>
                      <a:pt x="207" y="211"/>
                      <a:pt x="200" y="167"/>
                      <a:pt x="192" y="123"/>
                    </a:cubicBezTo>
                    <a:cubicBezTo>
                      <a:pt x="191" y="117"/>
                      <a:pt x="190" y="111"/>
                      <a:pt x="188" y="104"/>
                    </a:cubicBezTo>
                    <a:cubicBezTo>
                      <a:pt x="182" y="73"/>
                      <a:pt x="182" y="73"/>
                      <a:pt x="182" y="73"/>
                    </a:cubicBezTo>
                    <a:lnTo>
                      <a:pt x="17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userDrawn="1"/>
            </p:nvSpPr>
            <p:spPr bwMode="gray">
              <a:xfrm>
                <a:off x="9880551" y="4378961"/>
                <a:ext cx="1086849" cy="233405"/>
              </a:xfrm>
              <a:custGeom>
                <a:avLst/>
                <a:gdLst>
                  <a:gd name="T0" fmla="*/ 610 w 610"/>
                  <a:gd name="T1" fmla="*/ 33 h 131"/>
                  <a:gd name="T2" fmla="*/ 304 w 610"/>
                  <a:gd name="T3" fmla="*/ 131 h 131"/>
                  <a:gd name="T4" fmla="*/ 0 w 610"/>
                  <a:gd name="T5" fmla="*/ 33 h 131"/>
                  <a:gd name="T6" fmla="*/ 0 w 610"/>
                  <a:gd name="T7" fmla="*/ 0 h 131"/>
                  <a:gd name="T8" fmla="*/ 610 w 610"/>
                  <a:gd name="T9" fmla="*/ 0 h 131"/>
                  <a:gd name="T10" fmla="*/ 610 w 610"/>
                  <a:gd name="T11" fmla="*/ 33 h 131"/>
                </a:gdLst>
                <a:ahLst/>
                <a:cxnLst>
                  <a:cxn ang="0">
                    <a:pos x="T0" y="T1"/>
                  </a:cxn>
                  <a:cxn ang="0">
                    <a:pos x="T2" y="T3"/>
                  </a:cxn>
                  <a:cxn ang="0">
                    <a:pos x="T4" y="T5"/>
                  </a:cxn>
                  <a:cxn ang="0">
                    <a:pos x="T6" y="T7"/>
                  </a:cxn>
                  <a:cxn ang="0">
                    <a:pos x="T8" y="T9"/>
                  </a:cxn>
                  <a:cxn ang="0">
                    <a:pos x="T10" y="T11"/>
                  </a:cxn>
                </a:cxnLst>
                <a:rect l="0" t="0" r="r" b="b"/>
                <a:pathLst>
                  <a:path w="610" h="131">
                    <a:moveTo>
                      <a:pt x="610" y="33"/>
                    </a:moveTo>
                    <a:lnTo>
                      <a:pt x="304" y="131"/>
                    </a:lnTo>
                    <a:lnTo>
                      <a:pt x="0" y="33"/>
                    </a:lnTo>
                    <a:lnTo>
                      <a:pt x="0" y="0"/>
                    </a:lnTo>
                    <a:lnTo>
                      <a:pt x="610" y="0"/>
                    </a:lnTo>
                    <a:lnTo>
                      <a:pt x="610" y="3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2"/>
              <p:cNvSpPr>
                <a:spLocks noChangeArrowheads="1"/>
              </p:cNvSpPr>
              <p:nvPr userDrawn="1"/>
            </p:nvSpPr>
            <p:spPr bwMode="gray">
              <a:xfrm>
                <a:off x="9741577" y="4343327"/>
                <a:ext cx="1364797" cy="587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3"/>
              <p:cNvSpPr>
                <a:spLocks noChangeArrowheads="1"/>
              </p:cNvSpPr>
              <p:nvPr userDrawn="1"/>
            </p:nvSpPr>
            <p:spPr bwMode="gray">
              <a:xfrm>
                <a:off x="10254712" y="5490754"/>
                <a:ext cx="338527" cy="87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0"/>
              <p:cNvSpPr>
                <a:spLocks noChangeArrowheads="1"/>
              </p:cNvSpPr>
              <p:nvPr userDrawn="1"/>
            </p:nvSpPr>
            <p:spPr bwMode="gray">
              <a:xfrm>
                <a:off x="9880551" y="4402123"/>
                <a:ext cx="1086849" cy="3563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34" name="Group 33"/>
          <p:cNvGrpSpPr/>
          <p:nvPr userDrawn="1"/>
        </p:nvGrpSpPr>
        <p:grpSpPr bwMode="gray">
          <a:xfrm>
            <a:off x="8280836" y="2925369"/>
            <a:ext cx="4133319" cy="4106863"/>
            <a:chOff x="8280836" y="2887662"/>
            <a:chExt cx="4133319" cy="4106863"/>
          </a:xfrm>
        </p:grpSpPr>
        <p:sp>
          <p:nvSpPr>
            <p:cNvPr id="35" name="AutoShape 3"/>
            <p:cNvSpPr>
              <a:spLocks noChangeAspect="1" noChangeArrowheads="1" noTextEdit="1"/>
            </p:cNvSpPr>
            <p:nvPr userDrawn="1"/>
          </p:nvSpPr>
          <p:spPr bwMode="gray">
            <a:xfrm>
              <a:off x="8351836" y="2887662"/>
              <a:ext cx="40605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5"/>
            <p:cNvSpPr>
              <a:spLocks noChangeArrowheads="1"/>
            </p:cNvSpPr>
            <p:nvPr userDrawn="1"/>
          </p:nvSpPr>
          <p:spPr bwMode="gray">
            <a:xfrm>
              <a:off x="8350054" y="2889444"/>
              <a:ext cx="4064101" cy="41050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p:cNvSpPr>
            <p:nvPr userDrawn="1"/>
          </p:nvSpPr>
          <p:spPr bwMode="gray">
            <a:xfrm>
              <a:off x="8374998" y="4783411"/>
              <a:ext cx="4039157" cy="2211114"/>
            </a:xfrm>
            <a:custGeom>
              <a:avLst/>
              <a:gdLst>
                <a:gd name="T0" fmla="*/ 2281 w 2281"/>
                <a:gd name="T1" fmla="*/ 641 h 1241"/>
                <a:gd name="T2" fmla="*/ 2281 w 2281"/>
                <a:gd name="T3" fmla="*/ 1241 h 1241"/>
                <a:gd name="T4" fmla="*/ 0 w 2281"/>
                <a:gd name="T5" fmla="*/ 1241 h 1241"/>
                <a:gd name="T6" fmla="*/ 0 w 2281"/>
                <a:gd name="T7" fmla="*/ 789 h 1241"/>
                <a:gd name="T8" fmla="*/ 14 w 2281"/>
                <a:gd name="T9" fmla="*/ 783 h 1241"/>
                <a:gd name="T10" fmla="*/ 51 w 2281"/>
                <a:gd name="T11" fmla="*/ 764 h 1241"/>
                <a:gd name="T12" fmla="*/ 119 w 2281"/>
                <a:gd name="T13" fmla="*/ 730 h 1241"/>
                <a:gd name="T14" fmla="*/ 207 w 2281"/>
                <a:gd name="T15" fmla="*/ 686 h 1241"/>
                <a:gd name="T16" fmla="*/ 233 w 2281"/>
                <a:gd name="T17" fmla="*/ 673 h 1241"/>
                <a:gd name="T18" fmla="*/ 254 w 2281"/>
                <a:gd name="T19" fmla="*/ 662 h 1241"/>
                <a:gd name="T20" fmla="*/ 341 w 2281"/>
                <a:gd name="T21" fmla="*/ 619 h 1241"/>
                <a:gd name="T22" fmla="*/ 377 w 2281"/>
                <a:gd name="T23" fmla="*/ 601 h 1241"/>
                <a:gd name="T24" fmla="*/ 424 w 2281"/>
                <a:gd name="T25" fmla="*/ 578 h 1241"/>
                <a:gd name="T26" fmla="*/ 485 w 2281"/>
                <a:gd name="T27" fmla="*/ 548 h 1241"/>
                <a:gd name="T28" fmla="*/ 485 w 2281"/>
                <a:gd name="T29" fmla="*/ 546 h 1241"/>
                <a:gd name="T30" fmla="*/ 557 w 2281"/>
                <a:gd name="T31" fmla="*/ 511 h 1241"/>
                <a:gd name="T32" fmla="*/ 585 w 2281"/>
                <a:gd name="T33" fmla="*/ 497 h 1241"/>
                <a:gd name="T34" fmla="*/ 885 w 2281"/>
                <a:gd name="T35" fmla="*/ 347 h 1241"/>
                <a:gd name="T36" fmla="*/ 898 w 2281"/>
                <a:gd name="T37" fmla="*/ 341 h 1241"/>
                <a:gd name="T38" fmla="*/ 940 w 2281"/>
                <a:gd name="T39" fmla="*/ 292 h 1241"/>
                <a:gd name="T40" fmla="*/ 1092 w 2281"/>
                <a:gd name="T41" fmla="*/ 116 h 1241"/>
                <a:gd name="T42" fmla="*/ 1095 w 2281"/>
                <a:gd name="T43" fmla="*/ 112 h 1241"/>
                <a:gd name="T44" fmla="*/ 1130 w 2281"/>
                <a:gd name="T45" fmla="*/ 99 h 1241"/>
                <a:gd name="T46" fmla="*/ 1137 w 2281"/>
                <a:gd name="T47" fmla="*/ 97 h 1241"/>
                <a:gd name="T48" fmla="*/ 1194 w 2281"/>
                <a:gd name="T49" fmla="*/ 76 h 1241"/>
                <a:gd name="T50" fmla="*/ 1243 w 2281"/>
                <a:gd name="T51" fmla="*/ 59 h 1241"/>
                <a:gd name="T52" fmla="*/ 1410 w 2281"/>
                <a:gd name="T53" fmla="*/ 0 h 1241"/>
                <a:gd name="T54" fmla="*/ 1526 w 2281"/>
                <a:gd name="T55" fmla="*/ 74 h 1241"/>
                <a:gd name="T56" fmla="*/ 1711 w 2281"/>
                <a:gd name="T57" fmla="*/ 169 h 1241"/>
                <a:gd name="T58" fmla="*/ 1794 w 2281"/>
                <a:gd name="T59" fmla="*/ 271 h 1241"/>
                <a:gd name="T60" fmla="*/ 1800 w 2281"/>
                <a:gd name="T61" fmla="*/ 278 h 1241"/>
                <a:gd name="T62" fmla="*/ 1816 w 2281"/>
                <a:gd name="T63" fmla="*/ 298 h 1241"/>
                <a:gd name="T64" fmla="*/ 1852 w 2281"/>
                <a:gd name="T65" fmla="*/ 325 h 1241"/>
                <a:gd name="T66" fmla="*/ 1914 w 2281"/>
                <a:gd name="T67" fmla="*/ 370 h 1241"/>
                <a:gd name="T68" fmla="*/ 2050 w 2281"/>
                <a:gd name="T69" fmla="*/ 470 h 1241"/>
                <a:gd name="T70" fmla="*/ 2190 w 2281"/>
                <a:gd name="T71" fmla="*/ 574 h 1241"/>
                <a:gd name="T72" fmla="*/ 2281 w 2281"/>
                <a:gd name="T73" fmla="*/ 6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1" h="1241">
                  <a:moveTo>
                    <a:pt x="2281" y="641"/>
                  </a:moveTo>
                  <a:lnTo>
                    <a:pt x="2281" y="1241"/>
                  </a:lnTo>
                  <a:lnTo>
                    <a:pt x="0" y="1241"/>
                  </a:lnTo>
                  <a:lnTo>
                    <a:pt x="0" y="789"/>
                  </a:lnTo>
                  <a:lnTo>
                    <a:pt x="14" y="783"/>
                  </a:lnTo>
                  <a:lnTo>
                    <a:pt x="51" y="764"/>
                  </a:lnTo>
                  <a:lnTo>
                    <a:pt x="119" y="730"/>
                  </a:lnTo>
                  <a:lnTo>
                    <a:pt x="207" y="686"/>
                  </a:lnTo>
                  <a:lnTo>
                    <a:pt x="233" y="673"/>
                  </a:lnTo>
                  <a:lnTo>
                    <a:pt x="254" y="662"/>
                  </a:lnTo>
                  <a:lnTo>
                    <a:pt x="341" y="619"/>
                  </a:lnTo>
                  <a:lnTo>
                    <a:pt x="377" y="601"/>
                  </a:lnTo>
                  <a:lnTo>
                    <a:pt x="424" y="578"/>
                  </a:lnTo>
                  <a:lnTo>
                    <a:pt x="485" y="548"/>
                  </a:lnTo>
                  <a:lnTo>
                    <a:pt x="485" y="546"/>
                  </a:lnTo>
                  <a:lnTo>
                    <a:pt x="557" y="511"/>
                  </a:lnTo>
                  <a:lnTo>
                    <a:pt x="585" y="497"/>
                  </a:lnTo>
                  <a:lnTo>
                    <a:pt x="885" y="347"/>
                  </a:lnTo>
                  <a:lnTo>
                    <a:pt x="898" y="341"/>
                  </a:lnTo>
                  <a:lnTo>
                    <a:pt x="940" y="292"/>
                  </a:lnTo>
                  <a:lnTo>
                    <a:pt x="1092" y="116"/>
                  </a:lnTo>
                  <a:lnTo>
                    <a:pt x="1095" y="112"/>
                  </a:lnTo>
                  <a:lnTo>
                    <a:pt x="1130" y="99"/>
                  </a:lnTo>
                  <a:lnTo>
                    <a:pt x="1137" y="97"/>
                  </a:lnTo>
                  <a:lnTo>
                    <a:pt x="1194" y="76"/>
                  </a:lnTo>
                  <a:lnTo>
                    <a:pt x="1243" y="59"/>
                  </a:lnTo>
                  <a:lnTo>
                    <a:pt x="1410" y="0"/>
                  </a:lnTo>
                  <a:lnTo>
                    <a:pt x="1526" y="74"/>
                  </a:lnTo>
                  <a:lnTo>
                    <a:pt x="1711" y="169"/>
                  </a:lnTo>
                  <a:lnTo>
                    <a:pt x="1794" y="271"/>
                  </a:lnTo>
                  <a:lnTo>
                    <a:pt x="1800" y="278"/>
                  </a:lnTo>
                  <a:lnTo>
                    <a:pt x="1816" y="298"/>
                  </a:lnTo>
                  <a:lnTo>
                    <a:pt x="1852" y="325"/>
                  </a:lnTo>
                  <a:lnTo>
                    <a:pt x="1914" y="370"/>
                  </a:lnTo>
                  <a:lnTo>
                    <a:pt x="2050" y="470"/>
                  </a:lnTo>
                  <a:lnTo>
                    <a:pt x="2190" y="574"/>
                  </a:lnTo>
                  <a:lnTo>
                    <a:pt x="2281" y="64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userDrawn="1"/>
          </p:nvGrpSpPr>
          <p:grpSpPr bwMode="gray">
            <a:xfrm>
              <a:off x="9076995" y="6005671"/>
              <a:ext cx="2989725" cy="988854"/>
              <a:chOff x="9076995" y="6005671"/>
              <a:chExt cx="2989725" cy="988854"/>
            </a:xfrm>
          </p:grpSpPr>
          <p:sp>
            <p:nvSpPr>
              <p:cNvPr id="122" name="Rectangle 8"/>
              <p:cNvSpPr>
                <a:spLocks noChangeArrowheads="1"/>
              </p:cNvSpPr>
              <p:nvPr userDrawn="1"/>
            </p:nvSpPr>
            <p:spPr bwMode="gray">
              <a:xfrm>
                <a:off x="9141137" y="6691633"/>
                <a:ext cx="2925583" cy="30289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
              <p:cNvSpPr>
                <a:spLocks/>
              </p:cNvSpPr>
              <p:nvPr userDrawn="1"/>
            </p:nvSpPr>
            <p:spPr bwMode="gray">
              <a:xfrm>
                <a:off x="9076995" y="6358451"/>
                <a:ext cx="2934491" cy="313583"/>
              </a:xfrm>
              <a:custGeom>
                <a:avLst/>
                <a:gdLst>
                  <a:gd name="T0" fmla="*/ 1444 w 1444"/>
                  <a:gd name="T1" fmla="*/ 153 h 153"/>
                  <a:gd name="T2" fmla="*/ 722 w 1444"/>
                  <a:gd name="T3" fmla="*/ 0 h 153"/>
                  <a:gd name="T4" fmla="*/ 0 w 1444"/>
                  <a:gd name="T5" fmla="*/ 153 h 153"/>
                  <a:gd name="T6" fmla="*/ 1444 w 1444"/>
                  <a:gd name="T7" fmla="*/ 153 h 153"/>
                </a:gdLst>
                <a:ahLst/>
                <a:cxnLst>
                  <a:cxn ang="0">
                    <a:pos x="T0" y="T1"/>
                  </a:cxn>
                  <a:cxn ang="0">
                    <a:pos x="T2" y="T3"/>
                  </a:cxn>
                  <a:cxn ang="0">
                    <a:pos x="T4" y="T5"/>
                  </a:cxn>
                  <a:cxn ang="0">
                    <a:pos x="T6" y="T7"/>
                  </a:cxn>
                </a:cxnLst>
                <a:rect l="0" t="0" r="r" b="b"/>
                <a:pathLst>
                  <a:path w="1444" h="153">
                    <a:moveTo>
                      <a:pt x="1444" y="153"/>
                    </a:moveTo>
                    <a:cubicBezTo>
                      <a:pt x="1267" y="59"/>
                      <a:pt x="1009" y="0"/>
                      <a:pt x="722" y="0"/>
                    </a:cubicBezTo>
                    <a:cubicBezTo>
                      <a:pt x="435" y="0"/>
                      <a:pt x="177" y="59"/>
                      <a:pt x="0" y="153"/>
                    </a:cubicBezTo>
                    <a:lnTo>
                      <a:pt x="1444" y="15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
              <p:cNvSpPr>
                <a:spLocks/>
              </p:cNvSpPr>
              <p:nvPr userDrawn="1"/>
            </p:nvSpPr>
            <p:spPr bwMode="gray">
              <a:xfrm>
                <a:off x="9076995" y="6005671"/>
                <a:ext cx="2934491" cy="666363"/>
              </a:xfrm>
              <a:custGeom>
                <a:avLst/>
                <a:gdLst>
                  <a:gd name="T0" fmla="*/ 1444 w 1444"/>
                  <a:gd name="T1" fmla="*/ 325 h 325"/>
                  <a:gd name="T2" fmla="*/ 722 w 1444"/>
                  <a:gd name="T3" fmla="*/ 0 h 325"/>
                  <a:gd name="T4" fmla="*/ 0 w 1444"/>
                  <a:gd name="T5" fmla="*/ 325 h 325"/>
                  <a:gd name="T6" fmla="*/ 1444 w 1444"/>
                  <a:gd name="T7" fmla="*/ 325 h 325"/>
                </a:gdLst>
                <a:ahLst/>
                <a:cxnLst>
                  <a:cxn ang="0">
                    <a:pos x="T0" y="T1"/>
                  </a:cxn>
                  <a:cxn ang="0">
                    <a:pos x="T2" y="T3"/>
                  </a:cxn>
                  <a:cxn ang="0">
                    <a:pos x="T4" y="T5"/>
                  </a:cxn>
                  <a:cxn ang="0">
                    <a:pos x="T6" y="T7"/>
                  </a:cxn>
                </a:cxnLst>
                <a:rect l="0" t="0" r="r" b="b"/>
                <a:pathLst>
                  <a:path w="1444" h="325">
                    <a:moveTo>
                      <a:pt x="1444" y="325"/>
                    </a:moveTo>
                    <a:cubicBezTo>
                      <a:pt x="1267" y="126"/>
                      <a:pt x="1009" y="0"/>
                      <a:pt x="722" y="0"/>
                    </a:cubicBezTo>
                    <a:cubicBezTo>
                      <a:pt x="435" y="0"/>
                      <a:pt x="177" y="126"/>
                      <a:pt x="0" y="325"/>
                    </a:cubicBezTo>
                    <a:lnTo>
                      <a:pt x="1444" y="325"/>
                    </a:lnTo>
                    <a:close/>
                  </a:path>
                </a:pathLst>
              </a:custGeom>
              <a:noFill/>
              <a:ln w="44450" cap="flat">
                <a:solidFill>
                  <a:srgbClr val="3963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
              <p:cNvSpPr>
                <a:spLocks/>
              </p:cNvSpPr>
              <p:nvPr userDrawn="1"/>
            </p:nvSpPr>
            <p:spPr bwMode="gray">
              <a:xfrm>
                <a:off x="9501044" y="6005671"/>
                <a:ext cx="2399975" cy="538079"/>
              </a:xfrm>
              <a:custGeom>
                <a:avLst/>
                <a:gdLst>
                  <a:gd name="T0" fmla="*/ 0 w 1347"/>
                  <a:gd name="T1" fmla="*/ 170 h 302"/>
                  <a:gd name="T2" fmla="*/ 173 w 1347"/>
                  <a:gd name="T3" fmla="*/ 258 h 302"/>
                  <a:gd name="T4" fmla="*/ 379 w 1347"/>
                  <a:gd name="T5" fmla="*/ 22 h 302"/>
                  <a:gd name="T6" fmla="*/ 379 w 1347"/>
                  <a:gd name="T7" fmla="*/ 244 h 302"/>
                  <a:gd name="T8" fmla="*/ 586 w 1347"/>
                  <a:gd name="T9" fmla="*/ 0 h 302"/>
                  <a:gd name="T10" fmla="*/ 586 w 1347"/>
                  <a:gd name="T11" fmla="*/ 227 h 302"/>
                  <a:gd name="T12" fmla="*/ 792 w 1347"/>
                  <a:gd name="T13" fmla="*/ 25 h 302"/>
                  <a:gd name="T14" fmla="*/ 998 w 1347"/>
                  <a:gd name="T15" fmla="*/ 254 h 302"/>
                  <a:gd name="T16" fmla="*/ 1204 w 1347"/>
                  <a:gd name="T17" fmla="*/ 192 h 302"/>
                  <a:gd name="T18" fmla="*/ 1204 w 1347"/>
                  <a:gd name="T19" fmla="*/ 302 h 302"/>
                  <a:gd name="T20" fmla="*/ 1347 w 1347"/>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7" h="302">
                    <a:moveTo>
                      <a:pt x="0" y="170"/>
                    </a:moveTo>
                    <a:lnTo>
                      <a:pt x="173" y="258"/>
                    </a:lnTo>
                    <a:lnTo>
                      <a:pt x="379" y="22"/>
                    </a:lnTo>
                    <a:lnTo>
                      <a:pt x="379" y="244"/>
                    </a:lnTo>
                    <a:lnTo>
                      <a:pt x="586" y="0"/>
                    </a:lnTo>
                    <a:lnTo>
                      <a:pt x="586" y="227"/>
                    </a:lnTo>
                    <a:lnTo>
                      <a:pt x="792" y="25"/>
                    </a:lnTo>
                    <a:lnTo>
                      <a:pt x="998" y="254"/>
                    </a:lnTo>
                    <a:lnTo>
                      <a:pt x="1204" y="192"/>
                    </a:lnTo>
                    <a:lnTo>
                      <a:pt x="1204" y="302"/>
                    </a:lnTo>
                    <a:lnTo>
                      <a:pt x="1347" y="302"/>
                    </a:lnTo>
                  </a:path>
                </a:pathLst>
              </a:custGeom>
              <a:noFill/>
              <a:ln w="44450" cap="flat">
                <a:solidFill>
                  <a:srgbClr val="3963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
              <p:cNvSpPr>
                <a:spLocks noChangeShapeType="1"/>
              </p:cNvSpPr>
              <p:nvPr userDrawn="1"/>
            </p:nvSpPr>
            <p:spPr bwMode="gray">
              <a:xfrm>
                <a:off x="9809282" y="6141081"/>
                <a:ext cx="0" cy="402669"/>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3"/>
              <p:cNvSpPr>
                <a:spLocks noChangeShapeType="1"/>
              </p:cNvSpPr>
              <p:nvPr userDrawn="1"/>
            </p:nvSpPr>
            <p:spPr bwMode="gray">
              <a:xfrm>
                <a:off x="10912166" y="6027051"/>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4"/>
              <p:cNvSpPr>
                <a:spLocks noChangeShapeType="1"/>
              </p:cNvSpPr>
              <p:nvPr userDrawn="1"/>
            </p:nvSpPr>
            <p:spPr bwMode="gray">
              <a:xfrm>
                <a:off x="11279200" y="6146427"/>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5"/>
              <p:cNvSpPr>
                <a:spLocks noChangeShapeType="1"/>
              </p:cNvSpPr>
              <p:nvPr userDrawn="1"/>
            </p:nvSpPr>
            <p:spPr bwMode="gray">
              <a:xfrm flipH="1" flipV="1">
                <a:off x="10564731" y="6027051"/>
                <a:ext cx="347435" cy="363471"/>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6"/>
              <p:cNvSpPr>
                <a:spLocks noChangeShapeType="1"/>
              </p:cNvSpPr>
              <p:nvPr userDrawn="1"/>
            </p:nvSpPr>
            <p:spPr bwMode="gray">
              <a:xfrm flipH="1">
                <a:off x="10926420" y="6160680"/>
                <a:ext cx="352780" cy="215588"/>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7"/>
              <p:cNvSpPr>
                <a:spLocks noChangeShapeType="1"/>
              </p:cNvSpPr>
              <p:nvPr userDrawn="1"/>
            </p:nvSpPr>
            <p:spPr bwMode="gray">
              <a:xfrm>
                <a:off x="11297017" y="6174934"/>
                <a:ext cx="349217" cy="368816"/>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8"/>
              <p:cNvSpPr>
                <a:spLocks noChangeShapeType="1"/>
              </p:cNvSpPr>
              <p:nvPr userDrawn="1"/>
            </p:nvSpPr>
            <p:spPr bwMode="gray">
              <a:xfrm flipH="1" flipV="1">
                <a:off x="10176316" y="6044869"/>
                <a:ext cx="368816" cy="365252"/>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9"/>
              <p:cNvSpPr>
                <a:spLocks noChangeShapeType="1"/>
              </p:cNvSpPr>
              <p:nvPr userDrawn="1"/>
            </p:nvSpPr>
            <p:spPr bwMode="gray">
              <a:xfrm>
                <a:off x="9809282" y="6141081"/>
                <a:ext cx="367034" cy="269040"/>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20"/>
              <p:cNvSpPr>
                <a:spLocks noChangeShapeType="1"/>
              </p:cNvSpPr>
              <p:nvPr userDrawn="1"/>
            </p:nvSpPr>
            <p:spPr bwMode="gray">
              <a:xfrm flipH="1">
                <a:off x="9479664" y="6160680"/>
                <a:ext cx="311801" cy="361689"/>
              </a:xfrm>
              <a:prstGeom prst="line">
                <a:avLst/>
              </a:prstGeom>
              <a:noFill/>
              <a:ln w="44450" cap="rnd">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Shape 38"/>
            <p:cNvSpPr>
              <a:spLocks/>
            </p:cNvSpPr>
            <p:nvPr userDrawn="1"/>
          </p:nvSpPr>
          <p:spPr bwMode="gray">
            <a:xfrm>
              <a:off x="8280836" y="4660473"/>
              <a:ext cx="1603278" cy="625385"/>
            </a:xfrm>
            <a:custGeom>
              <a:avLst/>
              <a:gdLst>
                <a:gd name="connsiteX0" fmla="*/ 650332 w 1603278"/>
                <a:gd name="connsiteY0" fmla="*/ 0 h 625385"/>
                <a:gd name="connsiteX1" fmla="*/ 837264 w 1603278"/>
                <a:gd name="connsiteY1" fmla="*/ 63591 h 625385"/>
                <a:gd name="connsiteX2" fmla="*/ 875869 w 1603278"/>
                <a:gd name="connsiteY2" fmla="*/ 100515 h 625385"/>
                <a:gd name="connsiteX3" fmla="*/ 910411 w 1603278"/>
                <a:gd name="connsiteY3" fmla="*/ 143593 h 625385"/>
                <a:gd name="connsiteX4" fmla="*/ 942921 w 1603278"/>
                <a:gd name="connsiteY4" fmla="*/ 209235 h 625385"/>
                <a:gd name="connsiteX5" fmla="*/ 955112 w 1603278"/>
                <a:gd name="connsiteY5" fmla="*/ 260518 h 625385"/>
                <a:gd name="connsiteX6" fmla="*/ 959176 w 1603278"/>
                <a:gd name="connsiteY6" fmla="*/ 256416 h 625385"/>
                <a:gd name="connsiteX7" fmla="*/ 1009973 w 1603278"/>
                <a:gd name="connsiteY7" fmla="*/ 221543 h 625385"/>
                <a:gd name="connsiteX8" fmla="*/ 1101407 w 1603278"/>
                <a:gd name="connsiteY8" fmla="*/ 201030 h 625385"/>
                <a:gd name="connsiteX9" fmla="*/ 1304594 w 1603278"/>
                <a:gd name="connsiteY9" fmla="*/ 361033 h 625385"/>
                <a:gd name="connsiteX10" fmla="*/ 1438697 w 1603278"/>
                <a:gd name="connsiteY10" fmla="*/ 291288 h 625385"/>
                <a:gd name="connsiteX11" fmla="*/ 1603278 w 1603278"/>
                <a:gd name="connsiteY11" fmla="*/ 457445 h 625385"/>
                <a:gd name="connsiteX12" fmla="*/ 1438697 w 1603278"/>
                <a:gd name="connsiteY12" fmla="*/ 623602 h 625385"/>
                <a:gd name="connsiteX13" fmla="*/ 260769 w 1603278"/>
                <a:gd name="connsiteY13" fmla="*/ 623602 h 625385"/>
                <a:gd name="connsiteX14" fmla="*/ 217158 w 1603278"/>
                <a:gd name="connsiteY14" fmla="*/ 623602 h 625385"/>
                <a:gd name="connsiteX15" fmla="*/ 199471 w 1603278"/>
                <a:gd name="connsiteY15" fmla="*/ 625385 h 625385"/>
                <a:gd name="connsiteX16" fmla="*/ 121828 w 1603278"/>
                <a:gd name="connsiteY16" fmla="*/ 609710 h 625385"/>
                <a:gd name="connsiteX17" fmla="*/ 97105 w 1603278"/>
                <a:gd name="connsiteY17" fmla="*/ 593041 h 625385"/>
                <a:gd name="connsiteX18" fmla="*/ 69218 w 1603278"/>
                <a:gd name="connsiteY18" fmla="*/ 576422 h 625385"/>
                <a:gd name="connsiteX19" fmla="*/ 69218 w 1603278"/>
                <a:gd name="connsiteY19" fmla="*/ 574239 h 625385"/>
                <a:gd name="connsiteX20" fmla="*/ 58423 w 1603278"/>
                <a:gd name="connsiteY20" fmla="*/ 566962 h 625385"/>
                <a:gd name="connsiteX21" fmla="*/ 0 w 1603278"/>
                <a:gd name="connsiteY21" fmla="*/ 425914 h 625385"/>
                <a:gd name="connsiteX22" fmla="*/ 199471 w 1603278"/>
                <a:gd name="connsiteY22" fmla="*/ 226443 h 625385"/>
                <a:gd name="connsiteX23" fmla="*/ 340518 w 1603278"/>
                <a:gd name="connsiteY23" fmla="*/ 284867 h 625385"/>
                <a:gd name="connsiteX24" fmla="*/ 343835 w 1603278"/>
                <a:gd name="connsiteY24" fmla="*/ 289785 h 625385"/>
                <a:gd name="connsiteX25" fmla="*/ 369744 w 1603278"/>
                <a:gd name="connsiteY25" fmla="*/ 182600 h 625385"/>
                <a:gd name="connsiteX26" fmla="*/ 650332 w 1603278"/>
                <a:gd name="connsiteY26" fmla="*/ 0 h 6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3278" h="625385">
                  <a:moveTo>
                    <a:pt x="650332" y="0"/>
                  </a:moveTo>
                  <a:cubicBezTo>
                    <a:pt x="721448" y="0"/>
                    <a:pt x="786467" y="24616"/>
                    <a:pt x="837264" y="63591"/>
                  </a:cubicBezTo>
                  <a:cubicBezTo>
                    <a:pt x="851487" y="75899"/>
                    <a:pt x="865710" y="86156"/>
                    <a:pt x="875869" y="100515"/>
                  </a:cubicBezTo>
                  <a:cubicBezTo>
                    <a:pt x="890092" y="112823"/>
                    <a:pt x="900252" y="129234"/>
                    <a:pt x="910411" y="143593"/>
                  </a:cubicBezTo>
                  <a:cubicBezTo>
                    <a:pt x="924634" y="164106"/>
                    <a:pt x="934794" y="186671"/>
                    <a:pt x="942921" y="209235"/>
                  </a:cubicBezTo>
                  <a:cubicBezTo>
                    <a:pt x="946985" y="225646"/>
                    <a:pt x="953080" y="244108"/>
                    <a:pt x="955112" y="260518"/>
                  </a:cubicBezTo>
                  <a:cubicBezTo>
                    <a:pt x="957144" y="258467"/>
                    <a:pt x="957144" y="258467"/>
                    <a:pt x="959176" y="256416"/>
                  </a:cubicBezTo>
                  <a:cubicBezTo>
                    <a:pt x="975431" y="242056"/>
                    <a:pt x="991686" y="229748"/>
                    <a:pt x="1009973" y="221543"/>
                  </a:cubicBezTo>
                  <a:cubicBezTo>
                    <a:pt x="1038419" y="207184"/>
                    <a:pt x="1068897" y="201030"/>
                    <a:pt x="1101407" y="201030"/>
                  </a:cubicBezTo>
                  <a:cubicBezTo>
                    <a:pt x="1198936" y="201030"/>
                    <a:pt x="1282243" y="268723"/>
                    <a:pt x="1304594" y="361033"/>
                  </a:cubicBezTo>
                  <a:cubicBezTo>
                    <a:pt x="1335072" y="320007"/>
                    <a:pt x="1383836" y="291288"/>
                    <a:pt x="1438697" y="291288"/>
                  </a:cubicBezTo>
                  <a:cubicBezTo>
                    <a:pt x="1530131" y="291288"/>
                    <a:pt x="1603278" y="365136"/>
                    <a:pt x="1603278" y="457445"/>
                  </a:cubicBezTo>
                  <a:cubicBezTo>
                    <a:pt x="1603278" y="549755"/>
                    <a:pt x="1530131" y="623602"/>
                    <a:pt x="1438697" y="623602"/>
                  </a:cubicBezTo>
                  <a:cubicBezTo>
                    <a:pt x="661508" y="623602"/>
                    <a:pt x="370062" y="623602"/>
                    <a:pt x="260769" y="623602"/>
                  </a:cubicBezTo>
                  <a:lnTo>
                    <a:pt x="217158" y="623602"/>
                  </a:lnTo>
                  <a:lnTo>
                    <a:pt x="199471" y="625385"/>
                  </a:lnTo>
                  <a:cubicBezTo>
                    <a:pt x="171930" y="625385"/>
                    <a:pt x="145692" y="619804"/>
                    <a:pt x="121828" y="609710"/>
                  </a:cubicBezTo>
                  <a:lnTo>
                    <a:pt x="97105" y="593041"/>
                  </a:lnTo>
                  <a:lnTo>
                    <a:pt x="69218" y="576422"/>
                  </a:lnTo>
                  <a:lnTo>
                    <a:pt x="69218" y="574239"/>
                  </a:lnTo>
                  <a:lnTo>
                    <a:pt x="58423" y="566962"/>
                  </a:lnTo>
                  <a:cubicBezTo>
                    <a:pt x="22326" y="530864"/>
                    <a:pt x="0" y="480997"/>
                    <a:pt x="0" y="425914"/>
                  </a:cubicBezTo>
                  <a:cubicBezTo>
                    <a:pt x="0" y="315749"/>
                    <a:pt x="89306" y="226443"/>
                    <a:pt x="199471" y="226443"/>
                  </a:cubicBezTo>
                  <a:cubicBezTo>
                    <a:pt x="254554" y="226443"/>
                    <a:pt x="304421" y="248770"/>
                    <a:pt x="340518" y="284867"/>
                  </a:cubicBezTo>
                  <a:lnTo>
                    <a:pt x="343835" y="289785"/>
                  </a:lnTo>
                  <a:lnTo>
                    <a:pt x="369744" y="182600"/>
                  </a:lnTo>
                  <a:cubicBezTo>
                    <a:pt x="418699" y="75002"/>
                    <a:pt x="525372" y="0"/>
                    <a:pt x="650332" y="0"/>
                  </a:cubicBezTo>
                  <a:close/>
                </a:path>
              </a:pathLst>
            </a:custGeom>
            <a:solidFill>
              <a:srgbClr val="3393D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0" name="Freeform 34"/>
            <p:cNvSpPr>
              <a:spLocks/>
            </p:cNvSpPr>
            <p:nvPr userDrawn="1"/>
          </p:nvSpPr>
          <p:spPr bwMode="gray">
            <a:xfrm>
              <a:off x="10787446" y="3425741"/>
              <a:ext cx="1019143" cy="584404"/>
            </a:xfrm>
            <a:custGeom>
              <a:avLst/>
              <a:gdLst>
                <a:gd name="T0" fmla="*/ 447 w 502"/>
                <a:gd name="T1" fmla="*/ 175 h 285"/>
                <a:gd name="T2" fmla="*/ 420 w 502"/>
                <a:gd name="T3" fmla="*/ 183 h 285"/>
                <a:gd name="T4" fmla="*/ 425 w 502"/>
                <a:gd name="T5" fmla="*/ 142 h 285"/>
                <a:gd name="T6" fmla="*/ 283 w 502"/>
                <a:gd name="T7" fmla="*/ 0 h 285"/>
                <a:gd name="T8" fmla="*/ 143 w 502"/>
                <a:gd name="T9" fmla="*/ 119 h 285"/>
                <a:gd name="T10" fmla="*/ 91 w 502"/>
                <a:gd name="T11" fmla="*/ 102 h 285"/>
                <a:gd name="T12" fmla="*/ 0 w 502"/>
                <a:gd name="T13" fmla="*/ 193 h 285"/>
                <a:gd name="T14" fmla="*/ 91 w 502"/>
                <a:gd name="T15" fmla="*/ 285 h 285"/>
                <a:gd name="T16" fmla="*/ 447 w 502"/>
                <a:gd name="T17" fmla="*/ 285 h 285"/>
                <a:gd name="T18" fmla="*/ 502 w 502"/>
                <a:gd name="T19" fmla="*/ 230 h 285"/>
                <a:gd name="T20" fmla="*/ 447 w 502"/>
                <a:gd name="T21" fmla="*/ 17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285">
                  <a:moveTo>
                    <a:pt x="447" y="175"/>
                  </a:moveTo>
                  <a:cubicBezTo>
                    <a:pt x="437" y="175"/>
                    <a:pt x="428" y="178"/>
                    <a:pt x="420" y="183"/>
                  </a:cubicBezTo>
                  <a:cubicBezTo>
                    <a:pt x="423" y="170"/>
                    <a:pt x="425" y="156"/>
                    <a:pt x="425" y="142"/>
                  </a:cubicBezTo>
                  <a:cubicBezTo>
                    <a:pt x="425" y="64"/>
                    <a:pt x="362" y="0"/>
                    <a:pt x="283" y="0"/>
                  </a:cubicBezTo>
                  <a:cubicBezTo>
                    <a:pt x="213" y="0"/>
                    <a:pt x="154" y="52"/>
                    <a:pt x="143" y="119"/>
                  </a:cubicBezTo>
                  <a:cubicBezTo>
                    <a:pt x="128" y="109"/>
                    <a:pt x="110" y="102"/>
                    <a:pt x="91" y="102"/>
                  </a:cubicBezTo>
                  <a:cubicBezTo>
                    <a:pt x="40" y="102"/>
                    <a:pt x="0" y="143"/>
                    <a:pt x="0" y="193"/>
                  </a:cubicBezTo>
                  <a:cubicBezTo>
                    <a:pt x="0" y="244"/>
                    <a:pt x="40" y="285"/>
                    <a:pt x="91" y="285"/>
                  </a:cubicBezTo>
                  <a:cubicBezTo>
                    <a:pt x="127" y="285"/>
                    <a:pt x="418" y="285"/>
                    <a:pt x="447" y="285"/>
                  </a:cubicBezTo>
                  <a:cubicBezTo>
                    <a:pt x="477" y="285"/>
                    <a:pt x="502" y="260"/>
                    <a:pt x="502" y="230"/>
                  </a:cubicBezTo>
                  <a:cubicBezTo>
                    <a:pt x="502" y="200"/>
                    <a:pt x="477" y="175"/>
                    <a:pt x="4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userDrawn="1"/>
          </p:nvGrpSpPr>
          <p:grpSpPr bwMode="gray">
            <a:xfrm>
              <a:off x="8374998" y="4537534"/>
              <a:ext cx="1099321" cy="2456991"/>
              <a:chOff x="8374998" y="4537534"/>
              <a:chExt cx="1099321" cy="2456991"/>
            </a:xfrm>
          </p:grpSpPr>
          <p:sp>
            <p:nvSpPr>
              <p:cNvPr id="73" name="Rectangle 35"/>
              <p:cNvSpPr>
                <a:spLocks noChangeArrowheads="1"/>
              </p:cNvSpPr>
              <p:nvPr userDrawn="1"/>
            </p:nvSpPr>
            <p:spPr bwMode="gray">
              <a:xfrm>
                <a:off x="8599495" y="5576276"/>
                <a:ext cx="406232" cy="256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36"/>
              <p:cNvSpPr>
                <a:spLocks noChangeArrowheads="1"/>
              </p:cNvSpPr>
              <p:nvPr userDrawn="1"/>
            </p:nvSpPr>
            <p:spPr bwMode="gray">
              <a:xfrm>
                <a:off x="8374998" y="5756230"/>
                <a:ext cx="1099321" cy="12382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7"/>
              <p:cNvSpPr>
                <a:spLocks/>
              </p:cNvSpPr>
              <p:nvPr userDrawn="1"/>
            </p:nvSpPr>
            <p:spPr bwMode="gray">
              <a:xfrm>
                <a:off x="8957620" y="4583859"/>
                <a:ext cx="434739" cy="2000871"/>
              </a:xfrm>
              <a:custGeom>
                <a:avLst/>
                <a:gdLst>
                  <a:gd name="T0" fmla="*/ 244 w 244"/>
                  <a:gd name="T1" fmla="*/ 314 h 1123"/>
                  <a:gd name="T2" fmla="*/ 122 w 244"/>
                  <a:gd name="T3" fmla="*/ 0 h 1123"/>
                  <a:gd name="T4" fmla="*/ 0 w 244"/>
                  <a:gd name="T5" fmla="*/ 314 h 1123"/>
                  <a:gd name="T6" fmla="*/ 0 w 244"/>
                  <a:gd name="T7" fmla="*/ 1123 h 1123"/>
                  <a:gd name="T8" fmla="*/ 244 w 244"/>
                  <a:gd name="T9" fmla="*/ 1123 h 1123"/>
                  <a:gd name="T10" fmla="*/ 244 w 244"/>
                  <a:gd name="T11" fmla="*/ 314 h 1123"/>
                </a:gdLst>
                <a:ahLst/>
                <a:cxnLst>
                  <a:cxn ang="0">
                    <a:pos x="T0" y="T1"/>
                  </a:cxn>
                  <a:cxn ang="0">
                    <a:pos x="T2" y="T3"/>
                  </a:cxn>
                  <a:cxn ang="0">
                    <a:pos x="T4" y="T5"/>
                  </a:cxn>
                  <a:cxn ang="0">
                    <a:pos x="T6" y="T7"/>
                  </a:cxn>
                  <a:cxn ang="0">
                    <a:pos x="T8" y="T9"/>
                  </a:cxn>
                  <a:cxn ang="0">
                    <a:pos x="T10" y="T11"/>
                  </a:cxn>
                </a:cxnLst>
                <a:rect l="0" t="0" r="r" b="b"/>
                <a:pathLst>
                  <a:path w="244" h="1123">
                    <a:moveTo>
                      <a:pt x="244" y="314"/>
                    </a:moveTo>
                    <a:lnTo>
                      <a:pt x="122" y="0"/>
                    </a:lnTo>
                    <a:lnTo>
                      <a:pt x="0" y="314"/>
                    </a:lnTo>
                    <a:lnTo>
                      <a:pt x="0" y="1123"/>
                    </a:lnTo>
                    <a:lnTo>
                      <a:pt x="244" y="1123"/>
                    </a:lnTo>
                    <a:lnTo>
                      <a:pt x="244"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38"/>
              <p:cNvSpPr>
                <a:spLocks noChangeArrowheads="1"/>
              </p:cNvSpPr>
              <p:nvPr userDrawn="1"/>
            </p:nvSpPr>
            <p:spPr bwMode="gray">
              <a:xfrm>
                <a:off x="9130447" y="4537534"/>
                <a:ext cx="89086" cy="90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39"/>
              <p:cNvSpPr>
                <a:spLocks noChangeArrowheads="1"/>
              </p:cNvSpPr>
              <p:nvPr userDrawn="1"/>
            </p:nvSpPr>
            <p:spPr bwMode="gray">
              <a:xfrm>
                <a:off x="8957620" y="5143319"/>
                <a:ext cx="434739" cy="6414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0"/>
              <p:cNvSpPr>
                <a:spLocks noChangeArrowheads="1"/>
              </p:cNvSpPr>
              <p:nvPr userDrawn="1"/>
            </p:nvSpPr>
            <p:spPr bwMode="gray">
              <a:xfrm>
                <a:off x="9005727" y="525556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1"/>
              <p:cNvSpPr>
                <a:spLocks noChangeArrowheads="1"/>
              </p:cNvSpPr>
              <p:nvPr userDrawn="1"/>
            </p:nvSpPr>
            <p:spPr bwMode="gray">
              <a:xfrm>
                <a:off x="9208843" y="525556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2"/>
              <p:cNvSpPr>
                <a:spLocks noChangeArrowheads="1"/>
              </p:cNvSpPr>
              <p:nvPr userDrawn="1"/>
            </p:nvSpPr>
            <p:spPr bwMode="gray">
              <a:xfrm>
                <a:off x="9005727" y="5396323"/>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3"/>
              <p:cNvSpPr>
                <a:spLocks noChangeArrowheads="1"/>
              </p:cNvSpPr>
              <p:nvPr userDrawn="1"/>
            </p:nvSpPr>
            <p:spPr bwMode="gray">
              <a:xfrm>
                <a:off x="9208843" y="5396323"/>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4"/>
              <p:cNvSpPr>
                <a:spLocks noChangeArrowheads="1"/>
              </p:cNvSpPr>
              <p:nvPr userDrawn="1"/>
            </p:nvSpPr>
            <p:spPr bwMode="gray">
              <a:xfrm>
                <a:off x="9005727" y="553529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5"/>
              <p:cNvSpPr>
                <a:spLocks noChangeArrowheads="1"/>
              </p:cNvSpPr>
              <p:nvPr userDrawn="1"/>
            </p:nvSpPr>
            <p:spPr bwMode="gray">
              <a:xfrm>
                <a:off x="9208843" y="553529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6"/>
              <p:cNvSpPr>
                <a:spLocks noChangeArrowheads="1"/>
              </p:cNvSpPr>
              <p:nvPr userDrawn="1"/>
            </p:nvSpPr>
            <p:spPr bwMode="gray">
              <a:xfrm>
                <a:off x="9005727" y="5676053"/>
                <a:ext cx="131847"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7"/>
              <p:cNvSpPr>
                <a:spLocks noChangeArrowheads="1"/>
              </p:cNvSpPr>
              <p:nvPr userDrawn="1"/>
            </p:nvSpPr>
            <p:spPr bwMode="gray">
              <a:xfrm>
                <a:off x="9208843" y="5676053"/>
                <a:ext cx="133629"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8"/>
              <p:cNvSpPr>
                <a:spLocks noChangeArrowheads="1"/>
              </p:cNvSpPr>
              <p:nvPr userDrawn="1"/>
            </p:nvSpPr>
            <p:spPr bwMode="gray">
              <a:xfrm>
                <a:off x="9005727" y="5923712"/>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9"/>
              <p:cNvSpPr>
                <a:spLocks noChangeArrowheads="1"/>
              </p:cNvSpPr>
              <p:nvPr userDrawn="1"/>
            </p:nvSpPr>
            <p:spPr bwMode="gray">
              <a:xfrm>
                <a:off x="9208843"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50"/>
              <p:cNvSpPr>
                <a:spLocks noChangeArrowheads="1"/>
              </p:cNvSpPr>
              <p:nvPr userDrawn="1"/>
            </p:nvSpPr>
            <p:spPr bwMode="gray">
              <a:xfrm>
                <a:off x="9005727" y="606268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1"/>
              <p:cNvSpPr>
                <a:spLocks noChangeArrowheads="1"/>
              </p:cNvSpPr>
              <p:nvPr userDrawn="1"/>
            </p:nvSpPr>
            <p:spPr bwMode="gray">
              <a:xfrm>
                <a:off x="9208843"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2"/>
              <p:cNvSpPr>
                <a:spLocks noChangeArrowheads="1"/>
              </p:cNvSpPr>
              <p:nvPr userDrawn="1"/>
            </p:nvSpPr>
            <p:spPr bwMode="gray">
              <a:xfrm>
                <a:off x="9005727" y="620166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3"/>
              <p:cNvSpPr>
                <a:spLocks noChangeArrowheads="1"/>
              </p:cNvSpPr>
              <p:nvPr userDrawn="1"/>
            </p:nvSpPr>
            <p:spPr bwMode="gray">
              <a:xfrm>
                <a:off x="9208843"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54"/>
              <p:cNvSpPr>
                <a:spLocks noChangeArrowheads="1"/>
              </p:cNvSpPr>
              <p:nvPr userDrawn="1"/>
            </p:nvSpPr>
            <p:spPr bwMode="gray">
              <a:xfrm>
                <a:off x="9005727" y="634241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5"/>
              <p:cNvSpPr>
                <a:spLocks noChangeArrowheads="1"/>
              </p:cNvSpPr>
              <p:nvPr userDrawn="1"/>
            </p:nvSpPr>
            <p:spPr bwMode="gray">
              <a:xfrm>
                <a:off x="9208843"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6"/>
              <p:cNvSpPr>
                <a:spLocks noChangeArrowheads="1"/>
              </p:cNvSpPr>
              <p:nvPr userDrawn="1"/>
            </p:nvSpPr>
            <p:spPr bwMode="gray">
              <a:xfrm>
                <a:off x="9005727" y="648139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7"/>
              <p:cNvSpPr>
                <a:spLocks noChangeArrowheads="1"/>
              </p:cNvSpPr>
              <p:nvPr userDrawn="1"/>
            </p:nvSpPr>
            <p:spPr bwMode="gray">
              <a:xfrm>
                <a:off x="9208843"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58"/>
              <p:cNvSpPr>
                <a:spLocks noChangeArrowheads="1"/>
              </p:cNvSpPr>
              <p:nvPr userDrawn="1"/>
            </p:nvSpPr>
            <p:spPr bwMode="gray">
              <a:xfrm>
                <a:off x="9005727" y="6620364"/>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59"/>
              <p:cNvSpPr>
                <a:spLocks noChangeArrowheads="1"/>
              </p:cNvSpPr>
              <p:nvPr userDrawn="1"/>
            </p:nvSpPr>
            <p:spPr bwMode="gray">
              <a:xfrm>
                <a:off x="9208843"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60"/>
              <p:cNvSpPr>
                <a:spLocks noChangeArrowheads="1"/>
              </p:cNvSpPr>
              <p:nvPr userDrawn="1"/>
            </p:nvSpPr>
            <p:spPr bwMode="gray">
              <a:xfrm>
                <a:off x="9005727" y="676112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61"/>
              <p:cNvSpPr>
                <a:spLocks noChangeArrowheads="1"/>
              </p:cNvSpPr>
              <p:nvPr userDrawn="1"/>
            </p:nvSpPr>
            <p:spPr bwMode="gray">
              <a:xfrm>
                <a:off x="9208843"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2"/>
              <p:cNvSpPr>
                <a:spLocks noChangeArrowheads="1"/>
              </p:cNvSpPr>
              <p:nvPr userDrawn="1"/>
            </p:nvSpPr>
            <p:spPr bwMode="gray">
              <a:xfrm>
                <a:off x="8428450"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63"/>
              <p:cNvSpPr>
                <a:spLocks noChangeArrowheads="1"/>
              </p:cNvSpPr>
              <p:nvPr userDrawn="1"/>
            </p:nvSpPr>
            <p:spPr bwMode="gray">
              <a:xfrm>
                <a:off x="8631566"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4"/>
              <p:cNvSpPr>
                <a:spLocks noChangeArrowheads="1"/>
              </p:cNvSpPr>
              <p:nvPr userDrawn="1"/>
            </p:nvSpPr>
            <p:spPr bwMode="gray">
              <a:xfrm>
                <a:off x="8428450"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5"/>
              <p:cNvSpPr>
                <a:spLocks noChangeArrowheads="1"/>
              </p:cNvSpPr>
              <p:nvPr userDrawn="1"/>
            </p:nvSpPr>
            <p:spPr bwMode="gray">
              <a:xfrm>
                <a:off x="8631566"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6"/>
              <p:cNvSpPr>
                <a:spLocks noChangeArrowheads="1"/>
              </p:cNvSpPr>
              <p:nvPr userDrawn="1"/>
            </p:nvSpPr>
            <p:spPr bwMode="gray">
              <a:xfrm>
                <a:off x="8428450"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7"/>
              <p:cNvSpPr>
                <a:spLocks noChangeArrowheads="1"/>
              </p:cNvSpPr>
              <p:nvPr userDrawn="1"/>
            </p:nvSpPr>
            <p:spPr bwMode="gray">
              <a:xfrm>
                <a:off x="8631566"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8"/>
              <p:cNvSpPr>
                <a:spLocks noChangeArrowheads="1"/>
              </p:cNvSpPr>
              <p:nvPr userDrawn="1"/>
            </p:nvSpPr>
            <p:spPr bwMode="gray">
              <a:xfrm>
                <a:off x="8428450"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9"/>
              <p:cNvSpPr>
                <a:spLocks noChangeArrowheads="1"/>
              </p:cNvSpPr>
              <p:nvPr userDrawn="1"/>
            </p:nvSpPr>
            <p:spPr bwMode="gray">
              <a:xfrm>
                <a:off x="8631566"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0"/>
              <p:cNvSpPr>
                <a:spLocks noChangeArrowheads="1"/>
              </p:cNvSpPr>
              <p:nvPr userDrawn="1"/>
            </p:nvSpPr>
            <p:spPr bwMode="gray">
              <a:xfrm>
                <a:off x="8428450"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1"/>
              <p:cNvSpPr>
                <a:spLocks noChangeArrowheads="1"/>
              </p:cNvSpPr>
              <p:nvPr userDrawn="1"/>
            </p:nvSpPr>
            <p:spPr bwMode="gray">
              <a:xfrm>
                <a:off x="8631566"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2"/>
              <p:cNvSpPr>
                <a:spLocks noChangeArrowheads="1"/>
              </p:cNvSpPr>
              <p:nvPr userDrawn="1"/>
            </p:nvSpPr>
            <p:spPr bwMode="gray">
              <a:xfrm>
                <a:off x="8428450"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3"/>
              <p:cNvSpPr>
                <a:spLocks noChangeArrowheads="1"/>
              </p:cNvSpPr>
              <p:nvPr userDrawn="1"/>
            </p:nvSpPr>
            <p:spPr bwMode="gray">
              <a:xfrm>
                <a:off x="8631566"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4"/>
              <p:cNvSpPr>
                <a:spLocks noChangeArrowheads="1"/>
              </p:cNvSpPr>
              <p:nvPr userDrawn="1"/>
            </p:nvSpPr>
            <p:spPr bwMode="gray">
              <a:xfrm>
                <a:off x="8428450"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5"/>
              <p:cNvSpPr>
                <a:spLocks noChangeArrowheads="1"/>
              </p:cNvSpPr>
              <p:nvPr userDrawn="1"/>
            </p:nvSpPr>
            <p:spPr bwMode="gray">
              <a:xfrm>
                <a:off x="8631566"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6"/>
              <p:cNvSpPr>
                <a:spLocks noChangeArrowheads="1"/>
              </p:cNvSpPr>
              <p:nvPr userDrawn="1"/>
            </p:nvSpPr>
            <p:spPr bwMode="gray">
              <a:xfrm>
                <a:off x="8802611" y="5756230"/>
                <a:ext cx="155010" cy="1238295"/>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7"/>
              <p:cNvSpPr>
                <a:spLocks noChangeArrowheads="1"/>
              </p:cNvSpPr>
              <p:nvPr userDrawn="1"/>
            </p:nvSpPr>
            <p:spPr bwMode="gray">
              <a:xfrm>
                <a:off x="8374998" y="5813245"/>
                <a:ext cx="1099321" cy="4098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8"/>
              <p:cNvSpPr>
                <a:spLocks/>
              </p:cNvSpPr>
              <p:nvPr userDrawn="1"/>
            </p:nvSpPr>
            <p:spPr bwMode="gray">
              <a:xfrm>
                <a:off x="9157173" y="4745995"/>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9"/>
              <p:cNvSpPr>
                <a:spLocks/>
              </p:cNvSpPr>
              <p:nvPr userDrawn="1"/>
            </p:nvSpPr>
            <p:spPr bwMode="gray">
              <a:xfrm>
                <a:off x="9157173"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0"/>
              <p:cNvSpPr>
                <a:spLocks/>
              </p:cNvSpPr>
              <p:nvPr userDrawn="1"/>
            </p:nvSpPr>
            <p:spPr bwMode="gray">
              <a:xfrm>
                <a:off x="9107285"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1"/>
              <p:cNvSpPr>
                <a:spLocks/>
              </p:cNvSpPr>
              <p:nvPr userDrawn="1"/>
            </p:nvSpPr>
            <p:spPr bwMode="gray">
              <a:xfrm>
                <a:off x="9205279"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2"/>
              <p:cNvSpPr>
                <a:spLocks/>
              </p:cNvSpPr>
              <p:nvPr userDrawn="1"/>
            </p:nvSpPr>
            <p:spPr bwMode="gray">
              <a:xfrm>
                <a:off x="9059178"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3"/>
              <p:cNvSpPr>
                <a:spLocks/>
              </p:cNvSpPr>
              <p:nvPr userDrawn="1"/>
            </p:nvSpPr>
            <p:spPr bwMode="gray">
              <a:xfrm>
                <a:off x="9253386" y="5002563"/>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p:cNvGrpSpPr/>
            <p:nvPr userDrawn="1"/>
          </p:nvGrpSpPr>
          <p:grpSpPr bwMode="gray">
            <a:xfrm>
              <a:off x="11546458" y="4621275"/>
              <a:ext cx="705561" cy="2373250"/>
              <a:chOff x="11546458" y="4621275"/>
              <a:chExt cx="705561" cy="2373250"/>
            </a:xfrm>
          </p:grpSpPr>
          <p:sp>
            <p:nvSpPr>
              <p:cNvPr id="57" name="Rectangle 84"/>
              <p:cNvSpPr>
                <a:spLocks noChangeArrowheads="1"/>
              </p:cNvSpPr>
              <p:nvPr userDrawn="1"/>
            </p:nvSpPr>
            <p:spPr bwMode="gray">
              <a:xfrm>
                <a:off x="11546458" y="4621275"/>
                <a:ext cx="456120" cy="237325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5"/>
              <p:cNvSpPr>
                <a:spLocks/>
              </p:cNvSpPr>
              <p:nvPr userDrawn="1"/>
            </p:nvSpPr>
            <p:spPr bwMode="gray">
              <a:xfrm>
                <a:off x="11546458" y="4908132"/>
                <a:ext cx="705561" cy="2086393"/>
              </a:xfrm>
              <a:custGeom>
                <a:avLst/>
                <a:gdLst>
                  <a:gd name="T0" fmla="*/ 347 w 347"/>
                  <a:gd name="T1" fmla="*/ 218 h 1017"/>
                  <a:gd name="T2" fmla="*/ 347 w 347"/>
                  <a:gd name="T3" fmla="*/ 1017 h 1017"/>
                  <a:gd name="T4" fmla="*/ 0 w 347"/>
                  <a:gd name="T5" fmla="*/ 1017 h 1017"/>
                  <a:gd name="T6" fmla="*/ 0 w 347"/>
                  <a:gd name="T7" fmla="*/ 0 h 1017"/>
                  <a:gd name="T8" fmla="*/ 20 w 347"/>
                  <a:gd name="T9" fmla="*/ 21 h 1017"/>
                  <a:gd name="T10" fmla="*/ 62 w 347"/>
                  <a:gd name="T11" fmla="*/ 61 h 1017"/>
                  <a:gd name="T12" fmla="*/ 109 w 347"/>
                  <a:gd name="T13" fmla="*/ 101 h 1017"/>
                  <a:gd name="T14" fmla="*/ 224 w 347"/>
                  <a:gd name="T15" fmla="*/ 176 h 1017"/>
                  <a:gd name="T16" fmla="*/ 347 w 347"/>
                  <a:gd name="T17" fmla="*/ 21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017">
                    <a:moveTo>
                      <a:pt x="347" y="218"/>
                    </a:moveTo>
                    <a:cubicBezTo>
                      <a:pt x="347" y="1017"/>
                      <a:pt x="347" y="1017"/>
                      <a:pt x="347" y="1017"/>
                    </a:cubicBezTo>
                    <a:cubicBezTo>
                      <a:pt x="0" y="1017"/>
                      <a:pt x="0" y="1017"/>
                      <a:pt x="0" y="1017"/>
                    </a:cubicBezTo>
                    <a:cubicBezTo>
                      <a:pt x="0" y="0"/>
                      <a:pt x="0" y="0"/>
                      <a:pt x="0" y="0"/>
                    </a:cubicBezTo>
                    <a:cubicBezTo>
                      <a:pt x="0" y="0"/>
                      <a:pt x="7" y="8"/>
                      <a:pt x="20" y="21"/>
                    </a:cubicBezTo>
                    <a:cubicBezTo>
                      <a:pt x="31" y="32"/>
                      <a:pt x="45" y="46"/>
                      <a:pt x="62" y="61"/>
                    </a:cubicBezTo>
                    <a:cubicBezTo>
                      <a:pt x="76" y="74"/>
                      <a:pt x="92" y="87"/>
                      <a:pt x="109" y="101"/>
                    </a:cubicBezTo>
                    <a:cubicBezTo>
                      <a:pt x="143" y="127"/>
                      <a:pt x="182" y="154"/>
                      <a:pt x="224" y="176"/>
                    </a:cubicBezTo>
                    <a:cubicBezTo>
                      <a:pt x="263" y="196"/>
                      <a:pt x="305" y="212"/>
                      <a:pt x="347" y="218"/>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86"/>
              <p:cNvSpPr>
                <a:spLocks noChangeArrowheads="1"/>
              </p:cNvSpPr>
              <p:nvPr userDrawn="1"/>
            </p:nvSpPr>
            <p:spPr bwMode="gray">
              <a:xfrm>
                <a:off x="11546458" y="4703234"/>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87"/>
              <p:cNvSpPr>
                <a:spLocks noChangeArrowheads="1"/>
              </p:cNvSpPr>
              <p:nvPr userDrawn="1"/>
            </p:nvSpPr>
            <p:spPr bwMode="gray">
              <a:xfrm>
                <a:off x="11546458" y="4868934"/>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8"/>
              <p:cNvSpPr>
                <a:spLocks noChangeArrowheads="1"/>
              </p:cNvSpPr>
              <p:nvPr userDrawn="1"/>
            </p:nvSpPr>
            <p:spPr bwMode="gray">
              <a:xfrm>
                <a:off x="11546458" y="5032852"/>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9"/>
              <p:cNvSpPr>
                <a:spLocks noChangeArrowheads="1"/>
              </p:cNvSpPr>
              <p:nvPr userDrawn="1"/>
            </p:nvSpPr>
            <p:spPr bwMode="gray">
              <a:xfrm>
                <a:off x="11546458" y="5196770"/>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90"/>
              <p:cNvSpPr>
                <a:spLocks noChangeArrowheads="1"/>
              </p:cNvSpPr>
              <p:nvPr userDrawn="1"/>
            </p:nvSpPr>
            <p:spPr bwMode="gray">
              <a:xfrm>
                <a:off x="11546458" y="5362470"/>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1"/>
              <p:cNvSpPr>
                <a:spLocks noChangeArrowheads="1"/>
              </p:cNvSpPr>
              <p:nvPr userDrawn="1"/>
            </p:nvSpPr>
            <p:spPr bwMode="gray">
              <a:xfrm>
                <a:off x="11546458" y="5526388"/>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2"/>
              <p:cNvSpPr>
                <a:spLocks noChangeArrowheads="1"/>
              </p:cNvSpPr>
              <p:nvPr userDrawn="1"/>
            </p:nvSpPr>
            <p:spPr bwMode="gray">
              <a:xfrm>
                <a:off x="11546458" y="5692088"/>
                <a:ext cx="297547" cy="78396"/>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3"/>
              <p:cNvSpPr>
                <a:spLocks noChangeArrowheads="1"/>
              </p:cNvSpPr>
              <p:nvPr userDrawn="1"/>
            </p:nvSpPr>
            <p:spPr bwMode="gray">
              <a:xfrm>
                <a:off x="11546458" y="5856006"/>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94"/>
              <p:cNvSpPr>
                <a:spLocks noChangeArrowheads="1"/>
              </p:cNvSpPr>
              <p:nvPr userDrawn="1"/>
            </p:nvSpPr>
            <p:spPr bwMode="gray">
              <a:xfrm>
                <a:off x="11546458" y="6019925"/>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95"/>
              <p:cNvSpPr>
                <a:spLocks noChangeArrowheads="1"/>
              </p:cNvSpPr>
              <p:nvPr userDrawn="1"/>
            </p:nvSpPr>
            <p:spPr bwMode="gray">
              <a:xfrm>
                <a:off x="11546458" y="6183843"/>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6"/>
              <p:cNvSpPr>
                <a:spLocks noChangeArrowheads="1"/>
              </p:cNvSpPr>
              <p:nvPr userDrawn="1"/>
            </p:nvSpPr>
            <p:spPr bwMode="gray">
              <a:xfrm>
                <a:off x="11546458" y="6347761"/>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7"/>
              <p:cNvSpPr>
                <a:spLocks noChangeArrowheads="1"/>
              </p:cNvSpPr>
              <p:nvPr userDrawn="1"/>
            </p:nvSpPr>
            <p:spPr bwMode="gray">
              <a:xfrm>
                <a:off x="11546458" y="6511679"/>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8"/>
              <p:cNvSpPr>
                <a:spLocks noChangeArrowheads="1"/>
              </p:cNvSpPr>
              <p:nvPr userDrawn="1"/>
            </p:nvSpPr>
            <p:spPr bwMode="gray">
              <a:xfrm>
                <a:off x="11546458" y="6675597"/>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9"/>
              <p:cNvSpPr>
                <a:spLocks noChangeArrowheads="1"/>
              </p:cNvSpPr>
              <p:nvPr userDrawn="1"/>
            </p:nvSpPr>
            <p:spPr bwMode="gray">
              <a:xfrm>
                <a:off x="11546458" y="6841297"/>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userDrawn="1"/>
          </p:nvGrpSpPr>
          <p:grpSpPr bwMode="gray">
            <a:xfrm>
              <a:off x="9741577" y="3466721"/>
              <a:ext cx="1364797" cy="3527804"/>
              <a:chOff x="9741577" y="3466721"/>
              <a:chExt cx="1364797" cy="3527804"/>
            </a:xfrm>
          </p:grpSpPr>
          <p:sp>
            <p:nvSpPr>
              <p:cNvPr id="44" name="Freeform 22"/>
              <p:cNvSpPr>
                <a:spLocks/>
              </p:cNvSpPr>
              <p:nvPr userDrawn="1"/>
            </p:nvSpPr>
            <p:spPr bwMode="gray">
              <a:xfrm>
                <a:off x="10399031" y="3466721"/>
                <a:ext cx="51670" cy="849880"/>
              </a:xfrm>
              <a:custGeom>
                <a:avLst/>
                <a:gdLst>
                  <a:gd name="T0" fmla="*/ 29 w 29"/>
                  <a:gd name="T1" fmla="*/ 477 h 477"/>
                  <a:gd name="T2" fmla="*/ 0 w 29"/>
                  <a:gd name="T3" fmla="*/ 477 h 477"/>
                  <a:gd name="T4" fmla="*/ 8 w 29"/>
                  <a:gd name="T5" fmla="*/ 0 h 477"/>
                  <a:gd name="T6" fmla="*/ 21 w 29"/>
                  <a:gd name="T7" fmla="*/ 0 h 477"/>
                  <a:gd name="T8" fmla="*/ 29 w 29"/>
                  <a:gd name="T9" fmla="*/ 477 h 477"/>
                </a:gdLst>
                <a:ahLst/>
                <a:cxnLst>
                  <a:cxn ang="0">
                    <a:pos x="T0" y="T1"/>
                  </a:cxn>
                  <a:cxn ang="0">
                    <a:pos x="T2" y="T3"/>
                  </a:cxn>
                  <a:cxn ang="0">
                    <a:pos x="T4" y="T5"/>
                  </a:cxn>
                  <a:cxn ang="0">
                    <a:pos x="T6" y="T7"/>
                  </a:cxn>
                  <a:cxn ang="0">
                    <a:pos x="T8" y="T9"/>
                  </a:cxn>
                </a:cxnLst>
                <a:rect l="0" t="0" r="r" b="b"/>
                <a:pathLst>
                  <a:path w="29" h="477">
                    <a:moveTo>
                      <a:pt x="29" y="477"/>
                    </a:moveTo>
                    <a:lnTo>
                      <a:pt x="0" y="477"/>
                    </a:lnTo>
                    <a:lnTo>
                      <a:pt x="8" y="0"/>
                    </a:lnTo>
                    <a:lnTo>
                      <a:pt x="21" y="0"/>
                    </a:lnTo>
                    <a:lnTo>
                      <a:pt x="29"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
              <p:cNvSpPr>
                <a:spLocks/>
              </p:cNvSpPr>
              <p:nvPr userDrawn="1"/>
            </p:nvSpPr>
            <p:spPr bwMode="gray">
              <a:xfrm>
                <a:off x="9880551" y="4145556"/>
                <a:ext cx="1086849" cy="359907"/>
              </a:xfrm>
              <a:custGeom>
                <a:avLst/>
                <a:gdLst>
                  <a:gd name="T0" fmla="*/ 610 w 610"/>
                  <a:gd name="T1" fmla="*/ 131 h 202"/>
                  <a:gd name="T2" fmla="*/ 304 w 610"/>
                  <a:gd name="T3" fmla="*/ 202 h 202"/>
                  <a:gd name="T4" fmla="*/ 0 w 610"/>
                  <a:gd name="T5" fmla="*/ 131 h 202"/>
                  <a:gd name="T6" fmla="*/ 0 w 610"/>
                  <a:gd name="T7" fmla="*/ 93 h 202"/>
                  <a:gd name="T8" fmla="*/ 302 w 610"/>
                  <a:gd name="T9" fmla="*/ 0 h 202"/>
                  <a:gd name="T10" fmla="*/ 610 w 610"/>
                  <a:gd name="T11" fmla="*/ 93 h 202"/>
                  <a:gd name="T12" fmla="*/ 610 w 610"/>
                  <a:gd name="T13" fmla="*/ 131 h 202"/>
                </a:gdLst>
                <a:ahLst/>
                <a:cxnLst>
                  <a:cxn ang="0">
                    <a:pos x="T0" y="T1"/>
                  </a:cxn>
                  <a:cxn ang="0">
                    <a:pos x="T2" y="T3"/>
                  </a:cxn>
                  <a:cxn ang="0">
                    <a:pos x="T4" y="T5"/>
                  </a:cxn>
                  <a:cxn ang="0">
                    <a:pos x="T6" y="T7"/>
                  </a:cxn>
                  <a:cxn ang="0">
                    <a:pos x="T8" y="T9"/>
                  </a:cxn>
                  <a:cxn ang="0">
                    <a:pos x="T10" y="T11"/>
                  </a:cxn>
                  <a:cxn ang="0">
                    <a:pos x="T12" y="T13"/>
                  </a:cxn>
                </a:cxnLst>
                <a:rect l="0" t="0" r="r" b="b"/>
                <a:pathLst>
                  <a:path w="610" h="202">
                    <a:moveTo>
                      <a:pt x="610" y="131"/>
                    </a:moveTo>
                    <a:lnTo>
                      <a:pt x="304" y="202"/>
                    </a:lnTo>
                    <a:lnTo>
                      <a:pt x="0" y="131"/>
                    </a:lnTo>
                    <a:lnTo>
                      <a:pt x="0" y="93"/>
                    </a:lnTo>
                    <a:lnTo>
                      <a:pt x="302" y="0"/>
                    </a:lnTo>
                    <a:lnTo>
                      <a:pt x="610" y="93"/>
                    </a:lnTo>
                    <a:lnTo>
                      <a:pt x="61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4"/>
              <p:cNvSpPr>
                <a:spLocks/>
              </p:cNvSpPr>
              <p:nvPr userDrawn="1"/>
            </p:nvSpPr>
            <p:spPr bwMode="gray">
              <a:xfrm>
                <a:off x="10422193" y="4145556"/>
                <a:ext cx="545206" cy="359907"/>
              </a:xfrm>
              <a:custGeom>
                <a:avLst/>
                <a:gdLst>
                  <a:gd name="T0" fmla="*/ 306 w 306"/>
                  <a:gd name="T1" fmla="*/ 131 h 202"/>
                  <a:gd name="T2" fmla="*/ 0 w 306"/>
                  <a:gd name="T3" fmla="*/ 202 h 202"/>
                  <a:gd name="T4" fmla="*/ 0 w 306"/>
                  <a:gd name="T5" fmla="*/ 0 h 202"/>
                  <a:gd name="T6" fmla="*/ 306 w 306"/>
                  <a:gd name="T7" fmla="*/ 93 h 202"/>
                  <a:gd name="T8" fmla="*/ 306 w 306"/>
                  <a:gd name="T9" fmla="*/ 131 h 202"/>
                </a:gdLst>
                <a:ahLst/>
                <a:cxnLst>
                  <a:cxn ang="0">
                    <a:pos x="T0" y="T1"/>
                  </a:cxn>
                  <a:cxn ang="0">
                    <a:pos x="T2" y="T3"/>
                  </a:cxn>
                  <a:cxn ang="0">
                    <a:pos x="T4" y="T5"/>
                  </a:cxn>
                  <a:cxn ang="0">
                    <a:pos x="T6" y="T7"/>
                  </a:cxn>
                  <a:cxn ang="0">
                    <a:pos x="T8" y="T9"/>
                  </a:cxn>
                </a:cxnLst>
                <a:rect l="0" t="0" r="r" b="b"/>
                <a:pathLst>
                  <a:path w="306" h="202">
                    <a:moveTo>
                      <a:pt x="306" y="131"/>
                    </a:moveTo>
                    <a:lnTo>
                      <a:pt x="0" y="202"/>
                    </a:lnTo>
                    <a:lnTo>
                      <a:pt x="0" y="0"/>
                    </a:lnTo>
                    <a:lnTo>
                      <a:pt x="306" y="93"/>
                    </a:lnTo>
                    <a:lnTo>
                      <a:pt x="306" y="1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
              <p:cNvSpPr>
                <a:spLocks/>
              </p:cNvSpPr>
              <p:nvPr userDrawn="1"/>
            </p:nvSpPr>
            <p:spPr bwMode="gray">
              <a:xfrm>
                <a:off x="9916185" y="6390522"/>
                <a:ext cx="1015580" cy="260131"/>
              </a:xfrm>
              <a:custGeom>
                <a:avLst/>
                <a:gdLst>
                  <a:gd name="T0" fmla="*/ 570 w 570"/>
                  <a:gd name="T1" fmla="*/ 90 h 146"/>
                  <a:gd name="T2" fmla="*/ 286 w 570"/>
                  <a:gd name="T3" fmla="*/ 146 h 146"/>
                  <a:gd name="T4" fmla="*/ 0 w 570"/>
                  <a:gd name="T5" fmla="*/ 90 h 146"/>
                  <a:gd name="T6" fmla="*/ 0 w 570"/>
                  <a:gd name="T7" fmla="*/ 46 h 146"/>
                  <a:gd name="T8" fmla="*/ 286 w 570"/>
                  <a:gd name="T9" fmla="*/ 0 h 146"/>
                  <a:gd name="T10" fmla="*/ 570 w 570"/>
                  <a:gd name="T11" fmla="*/ 46 h 146"/>
                  <a:gd name="T12" fmla="*/ 570 w 570"/>
                  <a:gd name="T13" fmla="*/ 90 h 146"/>
                </a:gdLst>
                <a:ahLst/>
                <a:cxnLst>
                  <a:cxn ang="0">
                    <a:pos x="T0" y="T1"/>
                  </a:cxn>
                  <a:cxn ang="0">
                    <a:pos x="T2" y="T3"/>
                  </a:cxn>
                  <a:cxn ang="0">
                    <a:pos x="T4" y="T5"/>
                  </a:cxn>
                  <a:cxn ang="0">
                    <a:pos x="T6" y="T7"/>
                  </a:cxn>
                  <a:cxn ang="0">
                    <a:pos x="T8" y="T9"/>
                  </a:cxn>
                  <a:cxn ang="0">
                    <a:pos x="T10" y="T11"/>
                  </a:cxn>
                  <a:cxn ang="0">
                    <a:pos x="T12" y="T13"/>
                  </a:cxn>
                </a:cxnLst>
                <a:rect l="0" t="0" r="r" b="b"/>
                <a:pathLst>
                  <a:path w="570" h="146">
                    <a:moveTo>
                      <a:pt x="570" y="90"/>
                    </a:moveTo>
                    <a:lnTo>
                      <a:pt x="286" y="146"/>
                    </a:lnTo>
                    <a:lnTo>
                      <a:pt x="0" y="90"/>
                    </a:lnTo>
                    <a:lnTo>
                      <a:pt x="0" y="46"/>
                    </a:lnTo>
                    <a:lnTo>
                      <a:pt x="286" y="0"/>
                    </a:lnTo>
                    <a:lnTo>
                      <a:pt x="570" y="46"/>
                    </a:lnTo>
                    <a:lnTo>
                      <a:pt x="57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
              <p:cNvSpPr>
                <a:spLocks/>
              </p:cNvSpPr>
              <p:nvPr userDrawn="1"/>
            </p:nvSpPr>
            <p:spPr bwMode="gray">
              <a:xfrm>
                <a:off x="9916185" y="6513461"/>
                <a:ext cx="1015580" cy="137192"/>
              </a:xfrm>
              <a:custGeom>
                <a:avLst/>
                <a:gdLst>
                  <a:gd name="T0" fmla="*/ 570 w 570"/>
                  <a:gd name="T1" fmla="*/ 21 h 77"/>
                  <a:gd name="T2" fmla="*/ 286 w 570"/>
                  <a:gd name="T3" fmla="*/ 77 h 77"/>
                  <a:gd name="T4" fmla="*/ 0 w 570"/>
                  <a:gd name="T5" fmla="*/ 21 h 77"/>
                  <a:gd name="T6" fmla="*/ 0 w 570"/>
                  <a:gd name="T7" fmla="*/ 0 h 77"/>
                  <a:gd name="T8" fmla="*/ 286 w 570"/>
                  <a:gd name="T9" fmla="*/ 4 h 77"/>
                  <a:gd name="T10" fmla="*/ 570 w 570"/>
                  <a:gd name="T11" fmla="*/ 0 h 77"/>
                  <a:gd name="T12" fmla="*/ 570 w 570"/>
                  <a:gd name="T13" fmla="*/ 21 h 77"/>
                </a:gdLst>
                <a:ahLst/>
                <a:cxnLst>
                  <a:cxn ang="0">
                    <a:pos x="T0" y="T1"/>
                  </a:cxn>
                  <a:cxn ang="0">
                    <a:pos x="T2" y="T3"/>
                  </a:cxn>
                  <a:cxn ang="0">
                    <a:pos x="T4" y="T5"/>
                  </a:cxn>
                  <a:cxn ang="0">
                    <a:pos x="T6" y="T7"/>
                  </a:cxn>
                  <a:cxn ang="0">
                    <a:pos x="T8" y="T9"/>
                  </a:cxn>
                  <a:cxn ang="0">
                    <a:pos x="T10" y="T11"/>
                  </a:cxn>
                  <a:cxn ang="0">
                    <a:pos x="T12" y="T13"/>
                  </a:cxn>
                </a:cxnLst>
                <a:rect l="0" t="0" r="r" b="b"/>
                <a:pathLst>
                  <a:path w="570" h="77">
                    <a:moveTo>
                      <a:pt x="570" y="21"/>
                    </a:moveTo>
                    <a:lnTo>
                      <a:pt x="286" y="77"/>
                    </a:lnTo>
                    <a:lnTo>
                      <a:pt x="0" y="21"/>
                    </a:lnTo>
                    <a:lnTo>
                      <a:pt x="0" y="0"/>
                    </a:lnTo>
                    <a:lnTo>
                      <a:pt x="286" y="4"/>
                    </a:lnTo>
                    <a:lnTo>
                      <a:pt x="570" y="0"/>
                    </a:lnTo>
                    <a:lnTo>
                      <a:pt x="570"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27"/>
              <p:cNvSpPr>
                <a:spLocks noChangeArrowheads="1"/>
              </p:cNvSpPr>
              <p:nvPr userDrawn="1"/>
            </p:nvSpPr>
            <p:spPr bwMode="gray">
              <a:xfrm>
                <a:off x="9907276" y="6472481"/>
                <a:ext cx="1033397" cy="783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8"/>
              <p:cNvSpPr>
                <a:spLocks/>
              </p:cNvSpPr>
              <p:nvPr userDrawn="1"/>
            </p:nvSpPr>
            <p:spPr bwMode="gray">
              <a:xfrm>
                <a:off x="10301036" y="4093886"/>
                <a:ext cx="245877" cy="94431"/>
              </a:xfrm>
              <a:custGeom>
                <a:avLst/>
                <a:gdLst>
                  <a:gd name="T0" fmla="*/ 68 w 138"/>
                  <a:gd name="T1" fmla="*/ 53 h 53"/>
                  <a:gd name="T2" fmla="*/ 0 w 138"/>
                  <a:gd name="T3" fmla="*/ 0 h 53"/>
                  <a:gd name="T4" fmla="*/ 138 w 138"/>
                  <a:gd name="T5" fmla="*/ 0 h 53"/>
                  <a:gd name="T6" fmla="*/ 68 w 138"/>
                  <a:gd name="T7" fmla="*/ 53 h 53"/>
                </a:gdLst>
                <a:ahLst/>
                <a:cxnLst>
                  <a:cxn ang="0">
                    <a:pos x="T0" y="T1"/>
                  </a:cxn>
                  <a:cxn ang="0">
                    <a:pos x="T2" y="T3"/>
                  </a:cxn>
                  <a:cxn ang="0">
                    <a:pos x="T4" y="T5"/>
                  </a:cxn>
                  <a:cxn ang="0">
                    <a:pos x="T6" y="T7"/>
                  </a:cxn>
                </a:cxnLst>
                <a:rect l="0" t="0" r="r" b="b"/>
                <a:pathLst>
                  <a:path w="138" h="53">
                    <a:moveTo>
                      <a:pt x="68" y="53"/>
                    </a:moveTo>
                    <a:lnTo>
                      <a:pt x="0" y="0"/>
                    </a:lnTo>
                    <a:lnTo>
                      <a:pt x="138" y="0"/>
                    </a:lnTo>
                    <a:lnTo>
                      <a:pt x="6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userDrawn="1"/>
            </p:nvSpPr>
            <p:spPr bwMode="gray">
              <a:xfrm>
                <a:off x="10422193" y="4093886"/>
                <a:ext cx="124720" cy="94431"/>
              </a:xfrm>
              <a:custGeom>
                <a:avLst/>
                <a:gdLst>
                  <a:gd name="T0" fmla="*/ 0 w 70"/>
                  <a:gd name="T1" fmla="*/ 53 h 53"/>
                  <a:gd name="T2" fmla="*/ 0 w 70"/>
                  <a:gd name="T3" fmla="*/ 0 h 53"/>
                  <a:gd name="T4" fmla="*/ 70 w 70"/>
                  <a:gd name="T5" fmla="*/ 0 h 53"/>
                  <a:gd name="T6" fmla="*/ 0 w 70"/>
                  <a:gd name="T7" fmla="*/ 53 h 53"/>
                </a:gdLst>
                <a:ahLst/>
                <a:cxnLst>
                  <a:cxn ang="0">
                    <a:pos x="T0" y="T1"/>
                  </a:cxn>
                  <a:cxn ang="0">
                    <a:pos x="T2" y="T3"/>
                  </a:cxn>
                  <a:cxn ang="0">
                    <a:pos x="T4" y="T5"/>
                  </a:cxn>
                  <a:cxn ang="0">
                    <a:pos x="T6" y="T7"/>
                  </a:cxn>
                </a:cxnLst>
                <a:rect l="0" t="0" r="r" b="b"/>
                <a:pathLst>
                  <a:path w="70" h="53">
                    <a:moveTo>
                      <a:pt x="0" y="53"/>
                    </a:moveTo>
                    <a:lnTo>
                      <a:pt x="0" y="0"/>
                    </a:lnTo>
                    <a:lnTo>
                      <a:pt x="70" y="0"/>
                    </a:lnTo>
                    <a:lnTo>
                      <a:pt x="0"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noEditPoints="1"/>
              </p:cNvSpPr>
              <p:nvPr userDrawn="1"/>
            </p:nvSpPr>
            <p:spPr bwMode="gray">
              <a:xfrm>
                <a:off x="9939347" y="4425286"/>
                <a:ext cx="960347" cy="2569239"/>
              </a:xfrm>
              <a:custGeom>
                <a:avLst/>
                <a:gdLst>
                  <a:gd name="T0" fmla="*/ 421 w 473"/>
                  <a:gd name="T1" fmla="*/ 1104 h 1252"/>
                  <a:gd name="T2" fmla="*/ 403 w 473"/>
                  <a:gd name="T3" fmla="*/ 1052 h 1252"/>
                  <a:gd name="T4" fmla="*/ 391 w 473"/>
                  <a:gd name="T5" fmla="*/ 1019 h 1252"/>
                  <a:gd name="T6" fmla="*/ 378 w 473"/>
                  <a:gd name="T7" fmla="*/ 981 h 1252"/>
                  <a:gd name="T8" fmla="*/ 354 w 473"/>
                  <a:gd name="T9" fmla="*/ 913 h 1252"/>
                  <a:gd name="T10" fmla="*/ 319 w 473"/>
                  <a:gd name="T11" fmla="*/ 792 h 1252"/>
                  <a:gd name="T12" fmla="*/ 288 w 473"/>
                  <a:gd name="T13" fmla="*/ 562 h 1252"/>
                  <a:gd name="T14" fmla="*/ 308 w 473"/>
                  <a:gd name="T15" fmla="*/ 226 h 1252"/>
                  <a:gd name="T16" fmla="*/ 324 w 473"/>
                  <a:gd name="T17" fmla="*/ 130 h 1252"/>
                  <a:gd name="T18" fmla="*/ 337 w 473"/>
                  <a:gd name="T19" fmla="*/ 60 h 1252"/>
                  <a:gd name="T20" fmla="*/ 348 w 473"/>
                  <a:gd name="T21" fmla="*/ 6 h 1252"/>
                  <a:gd name="T22" fmla="*/ 128 w 473"/>
                  <a:gd name="T23" fmla="*/ 0 h 1252"/>
                  <a:gd name="T24" fmla="*/ 131 w 473"/>
                  <a:gd name="T25" fmla="*/ 15 h 1252"/>
                  <a:gd name="T26" fmla="*/ 150 w 473"/>
                  <a:gd name="T27" fmla="*/ 111 h 1252"/>
                  <a:gd name="T28" fmla="*/ 175 w 473"/>
                  <a:gd name="T29" fmla="*/ 275 h 1252"/>
                  <a:gd name="T30" fmla="*/ 190 w 473"/>
                  <a:gd name="T31" fmla="*/ 519 h 1252"/>
                  <a:gd name="T32" fmla="*/ 161 w 473"/>
                  <a:gd name="T33" fmla="*/ 780 h 1252"/>
                  <a:gd name="T34" fmla="*/ 130 w 473"/>
                  <a:gd name="T35" fmla="*/ 893 h 1252"/>
                  <a:gd name="T36" fmla="*/ 109 w 473"/>
                  <a:gd name="T37" fmla="*/ 951 h 1252"/>
                  <a:gd name="T38" fmla="*/ 98 w 473"/>
                  <a:gd name="T39" fmla="*/ 981 h 1252"/>
                  <a:gd name="T40" fmla="*/ 84 w 473"/>
                  <a:gd name="T41" fmla="*/ 1019 h 1252"/>
                  <a:gd name="T42" fmla="*/ 72 w 473"/>
                  <a:gd name="T43" fmla="*/ 1052 h 1252"/>
                  <a:gd name="T44" fmla="*/ 53 w 473"/>
                  <a:gd name="T45" fmla="*/ 1104 h 1252"/>
                  <a:gd name="T46" fmla="*/ 0 w 473"/>
                  <a:gd name="T47" fmla="*/ 1252 h 1252"/>
                  <a:gd name="T48" fmla="*/ 86 w 473"/>
                  <a:gd name="T49" fmla="*/ 1246 h 1252"/>
                  <a:gd name="T50" fmla="*/ 131 w 473"/>
                  <a:gd name="T51" fmla="*/ 1095 h 1252"/>
                  <a:gd name="T52" fmla="*/ 149 w 473"/>
                  <a:gd name="T53" fmla="*/ 1036 h 1252"/>
                  <a:gd name="T54" fmla="*/ 160 w 473"/>
                  <a:gd name="T55" fmla="*/ 998 h 1252"/>
                  <a:gd name="T56" fmla="*/ 176 w 473"/>
                  <a:gd name="T57" fmla="*/ 946 h 1252"/>
                  <a:gd name="T58" fmla="*/ 192 w 473"/>
                  <a:gd name="T59" fmla="*/ 894 h 1252"/>
                  <a:gd name="T60" fmla="*/ 200 w 473"/>
                  <a:gd name="T61" fmla="*/ 870 h 1252"/>
                  <a:gd name="T62" fmla="*/ 222 w 473"/>
                  <a:gd name="T63" fmla="*/ 773 h 1252"/>
                  <a:gd name="T64" fmla="*/ 254 w 473"/>
                  <a:gd name="T65" fmla="*/ 771 h 1252"/>
                  <a:gd name="T66" fmla="*/ 288 w 473"/>
                  <a:gd name="T67" fmla="*/ 905 h 1252"/>
                  <a:gd name="T68" fmla="*/ 299 w 473"/>
                  <a:gd name="T69" fmla="*/ 942 h 1252"/>
                  <a:gd name="T70" fmla="*/ 307 w 473"/>
                  <a:gd name="T71" fmla="*/ 969 h 1252"/>
                  <a:gd name="T72" fmla="*/ 321 w 473"/>
                  <a:gd name="T73" fmla="*/ 1020 h 1252"/>
                  <a:gd name="T74" fmla="*/ 334 w 473"/>
                  <a:gd name="T75" fmla="*/ 1065 h 1252"/>
                  <a:gd name="T76" fmla="*/ 346 w 473"/>
                  <a:gd name="T77" fmla="*/ 1104 h 1252"/>
                  <a:gd name="T78" fmla="*/ 388 w 473"/>
                  <a:gd name="T79" fmla="*/ 1252 h 1252"/>
                  <a:gd name="T80" fmla="*/ 471 w 473"/>
                  <a:gd name="T81" fmla="*/ 1246 h 1252"/>
                  <a:gd name="T82" fmla="*/ 301 w 473"/>
                  <a:gd name="T83" fmla="*/ 39 h 1252"/>
                  <a:gd name="T84" fmla="*/ 295 w 473"/>
                  <a:gd name="T85" fmla="*/ 73 h 1252"/>
                  <a:gd name="T86" fmla="*/ 285 w 473"/>
                  <a:gd name="T87" fmla="*/ 123 h 1252"/>
                  <a:gd name="T88" fmla="*/ 265 w 473"/>
                  <a:gd name="T89" fmla="*/ 241 h 1252"/>
                  <a:gd name="T90" fmla="*/ 215 w 473"/>
                  <a:gd name="T91" fmla="*/ 259 h 1252"/>
                  <a:gd name="T92" fmla="*/ 192 w 473"/>
                  <a:gd name="T93" fmla="*/ 123 h 1252"/>
                  <a:gd name="T94" fmla="*/ 182 w 473"/>
                  <a:gd name="T95" fmla="*/ 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3" h="1252">
                    <a:moveTo>
                      <a:pt x="471" y="1246"/>
                    </a:moveTo>
                    <a:cubicBezTo>
                      <a:pt x="421" y="1104"/>
                      <a:pt x="421" y="1104"/>
                      <a:pt x="421" y="1104"/>
                    </a:cubicBezTo>
                    <a:cubicBezTo>
                      <a:pt x="418" y="1095"/>
                      <a:pt x="418" y="1095"/>
                      <a:pt x="418" y="1095"/>
                    </a:cubicBezTo>
                    <a:cubicBezTo>
                      <a:pt x="403" y="1052"/>
                      <a:pt x="403" y="1052"/>
                      <a:pt x="403" y="1052"/>
                    </a:cubicBezTo>
                    <a:cubicBezTo>
                      <a:pt x="397" y="1036"/>
                      <a:pt x="397" y="1036"/>
                      <a:pt x="397" y="1036"/>
                    </a:cubicBezTo>
                    <a:cubicBezTo>
                      <a:pt x="391" y="1019"/>
                      <a:pt x="391" y="1019"/>
                      <a:pt x="391" y="1019"/>
                    </a:cubicBezTo>
                    <a:cubicBezTo>
                      <a:pt x="384" y="998"/>
                      <a:pt x="384" y="998"/>
                      <a:pt x="384" y="998"/>
                    </a:cubicBezTo>
                    <a:cubicBezTo>
                      <a:pt x="378" y="981"/>
                      <a:pt x="378" y="981"/>
                      <a:pt x="378" y="981"/>
                    </a:cubicBezTo>
                    <a:cubicBezTo>
                      <a:pt x="365" y="943"/>
                      <a:pt x="365" y="943"/>
                      <a:pt x="365" y="943"/>
                    </a:cubicBezTo>
                    <a:cubicBezTo>
                      <a:pt x="354" y="913"/>
                      <a:pt x="354" y="913"/>
                      <a:pt x="354" y="913"/>
                    </a:cubicBezTo>
                    <a:cubicBezTo>
                      <a:pt x="347" y="893"/>
                      <a:pt x="347" y="893"/>
                      <a:pt x="347" y="893"/>
                    </a:cubicBezTo>
                    <a:cubicBezTo>
                      <a:pt x="336" y="860"/>
                      <a:pt x="327" y="826"/>
                      <a:pt x="319" y="792"/>
                    </a:cubicBezTo>
                    <a:cubicBezTo>
                      <a:pt x="317" y="785"/>
                      <a:pt x="315" y="778"/>
                      <a:pt x="314" y="771"/>
                    </a:cubicBezTo>
                    <a:cubicBezTo>
                      <a:pt x="299" y="702"/>
                      <a:pt x="291" y="632"/>
                      <a:pt x="288" y="562"/>
                    </a:cubicBezTo>
                    <a:cubicBezTo>
                      <a:pt x="288" y="548"/>
                      <a:pt x="287" y="534"/>
                      <a:pt x="287" y="519"/>
                    </a:cubicBezTo>
                    <a:cubicBezTo>
                      <a:pt x="286" y="421"/>
                      <a:pt x="294" y="323"/>
                      <a:pt x="308" y="226"/>
                    </a:cubicBezTo>
                    <a:cubicBezTo>
                      <a:pt x="312" y="200"/>
                      <a:pt x="316" y="175"/>
                      <a:pt x="321" y="149"/>
                    </a:cubicBezTo>
                    <a:cubicBezTo>
                      <a:pt x="322" y="143"/>
                      <a:pt x="323" y="137"/>
                      <a:pt x="324" y="130"/>
                    </a:cubicBezTo>
                    <a:cubicBezTo>
                      <a:pt x="325" y="124"/>
                      <a:pt x="326" y="118"/>
                      <a:pt x="327" y="111"/>
                    </a:cubicBezTo>
                    <a:cubicBezTo>
                      <a:pt x="337" y="60"/>
                      <a:pt x="337" y="60"/>
                      <a:pt x="337" y="60"/>
                    </a:cubicBezTo>
                    <a:cubicBezTo>
                      <a:pt x="346" y="15"/>
                      <a:pt x="346" y="15"/>
                      <a:pt x="346" y="15"/>
                    </a:cubicBezTo>
                    <a:cubicBezTo>
                      <a:pt x="348" y="6"/>
                      <a:pt x="348" y="6"/>
                      <a:pt x="348" y="6"/>
                    </a:cubicBezTo>
                    <a:cubicBezTo>
                      <a:pt x="349" y="0"/>
                      <a:pt x="349" y="0"/>
                      <a:pt x="349" y="0"/>
                    </a:cubicBezTo>
                    <a:cubicBezTo>
                      <a:pt x="128" y="0"/>
                      <a:pt x="128" y="0"/>
                      <a:pt x="128" y="0"/>
                    </a:cubicBezTo>
                    <a:cubicBezTo>
                      <a:pt x="129" y="6"/>
                      <a:pt x="129" y="6"/>
                      <a:pt x="129" y="6"/>
                    </a:cubicBezTo>
                    <a:cubicBezTo>
                      <a:pt x="131" y="15"/>
                      <a:pt x="131" y="15"/>
                      <a:pt x="131" y="15"/>
                    </a:cubicBezTo>
                    <a:cubicBezTo>
                      <a:pt x="140" y="60"/>
                      <a:pt x="140" y="60"/>
                      <a:pt x="140" y="60"/>
                    </a:cubicBezTo>
                    <a:cubicBezTo>
                      <a:pt x="150" y="111"/>
                      <a:pt x="150" y="111"/>
                      <a:pt x="150" y="111"/>
                    </a:cubicBezTo>
                    <a:cubicBezTo>
                      <a:pt x="151" y="118"/>
                      <a:pt x="152" y="124"/>
                      <a:pt x="153" y="130"/>
                    </a:cubicBezTo>
                    <a:cubicBezTo>
                      <a:pt x="162" y="178"/>
                      <a:pt x="169" y="226"/>
                      <a:pt x="175" y="275"/>
                    </a:cubicBezTo>
                    <a:cubicBezTo>
                      <a:pt x="176" y="281"/>
                      <a:pt x="177" y="287"/>
                      <a:pt x="177" y="293"/>
                    </a:cubicBezTo>
                    <a:cubicBezTo>
                      <a:pt x="186" y="368"/>
                      <a:pt x="191" y="444"/>
                      <a:pt x="190" y="519"/>
                    </a:cubicBezTo>
                    <a:cubicBezTo>
                      <a:pt x="190" y="534"/>
                      <a:pt x="189" y="548"/>
                      <a:pt x="189" y="562"/>
                    </a:cubicBezTo>
                    <a:cubicBezTo>
                      <a:pt x="186" y="635"/>
                      <a:pt x="177" y="708"/>
                      <a:pt x="161" y="780"/>
                    </a:cubicBezTo>
                    <a:cubicBezTo>
                      <a:pt x="158" y="794"/>
                      <a:pt x="155" y="808"/>
                      <a:pt x="151" y="822"/>
                    </a:cubicBezTo>
                    <a:cubicBezTo>
                      <a:pt x="145" y="846"/>
                      <a:pt x="138" y="869"/>
                      <a:pt x="130" y="893"/>
                    </a:cubicBezTo>
                    <a:cubicBezTo>
                      <a:pt x="117" y="928"/>
                      <a:pt x="117" y="928"/>
                      <a:pt x="117" y="928"/>
                    </a:cubicBezTo>
                    <a:cubicBezTo>
                      <a:pt x="109" y="951"/>
                      <a:pt x="109" y="951"/>
                      <a:pt x="109" y="951"/>
                    </a:cubicBezTo>
                    <a:cubicBezTo>
                      <a:pt x="106" y="959"/>
                      <a:pt x="106" y="959"/>
                      <a:pt x="106" y="959"/>
                    </a:cubicBezTo>
                    <a:cubicBezTo>
                      <a:pt x="98" y="981"/>
                      <a:pt x="98" y="981"/>
                      <a:pt x="98" y="981"/>
                    </a:cubicBezTo>
                    <a:cubicBezTo>
                      <a:pt x="92" y="998"/>
                      <a:pt x="92" y="998"/>
                      <a:pt x="92" y="998"/>
                    </a:cubicBezTo>
                    <a:cubicBezTo>
                      <a:pt x="84" y="1019"/>
                      <a:pt x="84" y="1019"/>
                      <a:pt x="84" y="1019"/>
                    </a:cubicBezTo>
                    <a:cubicBezTo>
                      <a:pt x="78" y="1036"/>
                      <a:pt x="78" y="1036"/>
                      <a:pt x="78" y="1036"/>
                    </a:cubicBezTo>
                    <a:cubicBezTo>
                      <a:pt x="72" y="1052"/>
                      <a:pt x="72" y="1052"/>
                      <a:pt x="72" y="1052"/>
                    </a:cubicBezTo>
                    <a:cubicBezTo>
                      <a:pt x="57" y="1095"/>
                      <a:pt x="57" y="1095"/>
                      <a:pt x="57" y="1095"/>
                    </a:cubicBezTo>
                    <a:cubicBezTo>
                      <a:pt x="53" y="1104"/>
                      <a:pt x="53" y="1104"/>
                      <a:pt x="53" y="1104"/>
                    </a:cubicBezTo>
                    <a:cubicBezTo>
                      <a:pt x="2" y="1246"/>
                      <a:pt x="2" y="1246"/>
                      <a:pt x="2" y="1246"/>
                    </a:cubicBezTo>
                    <a:cubicBezTo>
                      <a:pt x="0" y="1252"/>
                      <a:pt x="0" y="1252"/>
                      <a:pt x="0" y="1252"/>
                    </a:cubicBezTo>
                    <a:cubicBezTo>
                      <a:pt x="84" y="1252"/>
                      <a:pt x="84" y="1252"/>
                      <a:pt x="84" y="1252"/>
                    </a:cubicBezTo>
                    <a:cubicBezTo>
                      <a:pt x="86" y="1246"/>
                      <a:pt x="86" y="1246"/>
                      <a:pt x="86" y="1246"/>
                    </a:cubicBezTo>
                    <a:cubicBezTo>
                      <a:pt x="129" y="1104"/>
                      <a:pt x="129" y="1104"/>
                      <a:pt x="129" y="1104"/>
                    </a:cubicBezTo>
                    <a:cubicBezTo>
                      <a:pt x="131" y="1095"/>
                      <a:pt x="131" y="1095"/>
                      <a:pt x="131" y="1095"/>
                    </a:cubicBezTo>
                    <a:cubicBezTo>
                      <a:pt x="140" y="1065"/>
                      <a:pt x="140" y="1065"/>
                      <a:pt x="140" y="1065"/>
                    </a:cubicBezTo>
                    <a:cubicBezTo>
                      <a:pt x="149" y="1036"/>
                      <a:pt x="149" y="1036"/>
                      <a:pt x="149" y="1036"/>
                    </a:cubicBezTo>
                    <a:cubicBezTo>
                      <a:pt x="154" y="1020"/>
                      <a:pt x="154" y="1020"/>
                      <a:pt x="154" y="1020"/>
                    </a:cubicBezTo>
                    <a:cubicBezTo>
                      <a:pt x="160" y="998"/>
                      <a:pt x="160" y="998"/>
                      <a:pt x="160" y="998"/>
                    </a:cubicBezTo>
                    <a:cubicBezTo>
                      <a:pt x="169" y="969"/>
                      <a:pt x="169" y="969"/>
                      <a:pt x="169" y="969"/>
                    </a:cubicBezTo>
                    <a:cubicBezTo>
                      <a:pt x="176" y="946"/>
                      <a:pt x="176" y="946"/>
                      <a:pt x="176" y="946"/>
                    </a:cubicBezTo>
                    <a:cubicBezTo>
                      <a:pt x="188" y="905"/>
                      <a:pt x="188" y="905"/>
                      <a:pt x="188" y="905"/>
                    </a:cubicBezTo>
                    <a:cubicBezTo>
                      <a:pt x="190" y="902"/>
                      <a:pt x="191" y="898"/>
                      <a:pt x="192" y="894"/>
                    </a:cubicBezTo>
                    <a:cubicBezTo>
                      <a:pt x="192" y="894"/>
                      <a:pt x="192" y="894"/>
                      <a:pt x="192" y="894"/>
                    </a:cubicBezTo>
                    <a:cubicBezTo>
                      <a:pt x="195" y="886"/>
                      <a:pt x="197" y="878"/>
                      <a:pt x="200" y="870"/>
                    </a:cubicBezTo>
                    <a:cubicBezTo>
                      <a:pt x="200" y="870"/>
                      <a:pt x="200" y="870"/>
                      <a:pt x="200" y="870"/>
                    </a:cubicBezTo>
                    <a:cubicBezTo>
                      <a:pt x="209" y="838"/>
                      <a:pt x="216" y="806"/>
                      <a:pt x="222" y="773"/>
                    </a:cubicBezTo>
                    <a:cubicBezTo>
                      <a:pt x="231" y="729"/>
                      <a:pt x="236" y="683"/>
                      <a:pt x="238" y="638"/>
                    </a:cubicBezTo>
                    <a:cubicBezTo>
                      <a:pt x="241" y="683"/>
                      <a:pt x="246" y="727"/>
                      <a:pt x="254" y="771"/>
                    </a:cubicBezTo>
                    <a:cubicBezTo>
                      <a:pt x="256" y="785"/>
                      <a:pt x="259" y="799"/>
                      <a:pt x="262" y="812"/>
                    </a:cubicBezTo>
                    <a:cubicBezTo>
                      <a:pt x="269" y="843"/>
                      <a:pt x="278" y="875"/>
                      <a:pt x="288" y="905"/>
                    </a:cubicBezTo>
                    <a:cubicBezTo>
                      <a:pt x="298" y="939"/>
                      <a:pt x="298" y="939"/>
                      <a:pt x="298" y="939"/>
                    </a:cubicBezTo>
                    <a:cubicBezTo>
                      <a:pt x="299" y="942"/>
                      <a:pt x="299" y="942"/>
                      <a:pt x="299" y="942"/>
                    </a:cubicBezTo>
                    <a:cubicBezTo>
                      <a:pt x="304" y="961"/>
                      <a:pt x="304" y="961"/>
                      <a:pt x="304" y="961"/>
                    </a:cubicBezTo>
                    <a:cubicBezTo>
                      <a:pt x="307" y="969"/>
                      <a:pt x="307" y="969"/>
                      <a:pt x="307" y="969"/>
                    </a:cubicBezTo>
                    <a:cubicBezTo>
                      <a:pt x="315" y="998"/>
                      <a:pt x="315" y="998"/>
                      <a:pt x="315" y="998"/>
                    </a:cubicBezTo>
                    <a:cubicBezTo>
                      <a:pt x="321" y="1020"/>
                      <a:pt x="321" y="1020"/>
                      <a:pt x="321" y="1020"/>
                    </a:cubicBezTo>
                    <a:cubicBezTo>
                      <a:pt x="326" y="1036"/>
                      <a:pt x="326" y="1036"/>
                      <a:pt x="326" y="1036"/>
                    </a:cubicBezTo>
                    <a:cubicBezTo>
                      <a:pt x="334" y="1065"/>
                      <a:pt x="334" y="1065"/>
                      <a:pt x="334" y="1065"/>
                    </a:cubicBezTo>
                    <a:cubicBezTo>
                      <a:pt x="343" y="1095"/>
                      <a:pt x="343" y="1095"/>
                      <a:pt x="343" y="1095"/>
                    </a:cubicBezTo>
                    <a:cubicBezTo>
                      <a:pt x="346" y="1104"/>
                      <a:pt x="346" y="1104"/>
                      <a:pt x="346" y="1104"/>
                    </a:cubicBezTo>
                    <a:cubicBezTo>
                      <a:pt x="386" y="1246"/>
                      <a:pt x="386" y="1246"/>
                      <a:pt x="386" y="1246"/>
                    </a:cubicBezTo>
                    <a:cubicBezTo>
                      <a:pt x="388" y="1252"/>
                      <a:pt x="388" y="1252"/>
                      <a:pt x="388" y="1252"/>
                    </a:cubicBezTo>
                    <a:cubicBezTo>
                      <a:pt x="473" y="1252"/>
                      <a:pt x="473" y="1252"/>
                      <a:pt x="473" y="1252"/>
                    </a:cubicBezTo>
                    <a:lnTo>
                      <a:pt x="471" y="1246"/>
                    </a:lnTo>
                    <a:close/>
                    <a:moveTo>
                      <a:pt x="176" y="39"/>
                    </a:moveTo>
                    <a:cubicBezTo>
                      <a:pt x="301" y="39"/>
                      <a:pt x="301" y="39"/>
                      <a:pt x="301" y="39"/>
                    </a:cubicBezTo>
                    <a:cubicBezTo>
                      <a:pt x="295" y="73"/>
                      <a:pt x="295" y="73"/>
                      <a:pt x="295" y="73"/>
                    </a:cubicBezTo>
                    <a:cubicBezTo>
                      <a:pt x="295" y="73"/>
                      <a:pt x="295" y="73"/>
                      <a:pt x="295" y="73"/>
                    </a:cubicBezTo>
                    <a:cubicBezTo>
                      <a:pt x="289" y="104"/>
                      <a:pt x="289" y="104"/>
                      <a:pt x="289" y="104"/>
                    </a:cubicBezTo>
                    <a:cubicBezTo>
                      <a:pt x="288" y="111"/>
                      <a:pt x="286" y="117"/>
                      <a:pt x="285" y="123"/>
                    </a:cubicBezTo>
                    <a:cubicBezTo>
                      <a:pt x="281" y="148"/>
                      <a:pt x="276" y="173"/>
                      <a:pt x="272" y="198"/>
                    </a:cubicBezTo>
                    <a:cubicBezTo>
                      <a:pt x="270" y="212"/>
                      <a:pt x="268" y="227"/>
                      <a:pt x="265" y="241"/>
                    </a:cubicBezTo>
                    <a:cubicBezTo>
                      <a:pt x="253" y="322"/>
                      <a:pt x="243" y="403"/>
                      <a:pt x="238" y="484"/>
                    </a:cubicBezTo>
                    <a:cubicBezTo>
                      <a:pt x="235" y="409"/>
                      <a:pt x="226" y="334"/>
                      <a:pt x="215" y="259"/>
                    </a:cubicBezTo>
                    <a:cubicBezTo>
                      <a:pt x="215" y="258"/>
                      <a:pt x="214" y="257"/>
                      <a:pt x="214" y="256"/>
                    </a:cubicBezTo>
                    <a:cubicBezTo>
                      <a:pt x="207" y="211"/>
                      <a:pt x="200" y="167"/>
                      <a:pt x="192" y="123"/>
                    </a:cubicBezTo>
                    <a:cubicBezTo>
                      <a:pt x="191" y="117"/>
                      <a:pt x="190" y="111"/>
                      <a:pt x="188" y="104"/>
                    </a:cubicBezTo>
                    <a:cubicBezTo>
                      <a:pt x="182" y="73"/>
                      <a:pt x="182" y="73"/>
                      <a:pt x="182" y="73"/>
                    </a:cubicBezTo>
                    <a:lnTo>
                      <a:pt x="17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userDrawn="1"/>
            </p:nvSpPr>
            <p:spPr bwMode="gray">
              <a:xfrm>
                <a:off x="9880551" y="4378961"/>
                <a:ext cx="1086849" cy="233405"/>
              </a:xfrm>
              <a:custGeom>
                <a:avLst/>
                <a:gdLst>
                  <a:gd name="T0" fmla="*/ 610 w 610"/>
                  <a:gd name="T1" fmla="*/ 33 h 131"/>
                  <a:gd name="T2" fmla="*/ 304 w 610"/>
                  <a:gd name="T3" fmla="*/ 131 h 131"/>
                  <a:gd name="T4" fmla="*/ 0 w 610"/>
                  <a:gd name="T5" fmla="*/ 33 h 131"/>
                  <a:gd name="T6" fmla="*/ 0 w 610"/>
                  <a:gd name="T7" fmla="*/ 0 h 131"/>
                  <a:gd name="T8" fmla="*/ 610 w 610"/>
                  <a:gd name="T9" fmla="*/ 0 h 131"/>
                  <a:gd name="T10" fmla="*/ 610 w 610"/>
                  <a:gd name="T11" fmla="*/ 33 h 131"/>
                </a:gdLst>
                <a:ahLst/>
                <a:cxnLst>
                  <a:cxn ang="0">
                    <a:pos x="T0" y="T1"/>
                  </a:cxn>
                  <a:cxn ang="0">
                    <a:pos x="T2" y="T3"/>
                  </a:cxn>
                  <a:cxn ang="0">
                    <a:pos x="T4" y="T5"/>
                  </a:cxn>
                  <a:cxn ang="0">
                    <a:pos x="T6" y="T7"/>
                  </a:cxn>
                  <a:cxn ang="0">
                    <a:pos x="T8" y="T9"/>
                  </a:cxn>
                  <a:cxn ang="0">
                    <a:pos x="T10" y="T11"/>
                  </a:cxn>
                </a:cxnLst>
                <a:rect l="0" t="0" r="r" b="b"/>
                <a:pathLst>
                  <a:path w="610" h="131">
                    <a:moveTo>
                      <a:pt x="610" y="33"/>
                    </a:moveTo>
                    <a:lnTo>
                      <a:pt x="304" y="131"/>
                    </a:lnTo>
                    <a:lnTo>
                      <a:pt x="0" y="33"/>
                    </a:lnTo>
                    <a:lnTo>
                      <a:pt x="0" y="0"/>
                    </a:lnTo>
                    <a:lnTo>
                      <a:pt x="610" y="0"/>
                    </a:lnTo>
                    <a:lnTo>
                      <a:pt x="610" y="3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2"/>
              <p:cNvSpPr>
                <a:spLocks noChangeArrowheads="1"/>
              </p:cNvSpPr>
              <p:nvPr userDrawn="1"/>
            </p:nvSpPr>
            <p:spPr bwMode="gray">
              <a:xfrm>
                <a:off x="9741577" y="4343327"/>
                <a:ext cx="1364797" cy="587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3"/>
              <p:cNvSpPr>
                <a:spLocks noChangeArrowheads="1"/>
              </p:cNvSpPr>
              <p:nvPr userDrawn="1"/>
            </p:nvSpPr>
            <p:spPr bwMode="gray">
              <a:xfrm>
                <a:off x="10254712" y="5490754"/>
                <a:ext cx="338527" cy="87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00"/>
              <p:cNvSpPr>
                <a:spLocks noChangeArrowheads="1"/>
              </p:cNvSpPr>
              <p:nvPr userDrawn="1"/>
            </p:nvSpPr>
            <p:spPr bwMode="gray">
              <a:xfrm>
                <a:off x="9880551" y="4402123"/>
                <a:ext cx="1086849" cy="3563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35" name="Group 34"/>
          <p:cNvGrpSpPr/>
          <p:nvPr userDrawn="1"/>
        </p:nvGrpSpPr>
        <p:grpSpPr bwMode="gray">
          <a:xfrm>
            <a:off x="8280836" y="2925369"/>
            <a:ext cx="4133319" cy="4106863"/>
            <a:chOff x="8280836" y="2887662"/>
            <a:chExt cx="4133319" cy="4106863"/>
          </a:xfrm>
        </p:grpSpPr>
        <p:sp>
          <p:nvSpPr>
            <p:cNvPr id="36" name="AutoShape 3"/>
            <p:cNvSpPr>
              <a:spLocks noChangeAspect="1" noChangeArrowheads="1" noTextEdit="1"/>
            </p:cNvSpPr>
            <p:nvPr userDrawn="1"/>
          </p:nvSpPr>
          <p:spPr bwMode="gray">
            <a:xfrm>
              <a:off x="8351836" y="2887662"/>
              <a:ext cx="40605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5"/>
            <p:cNvSpPr>
              <a:spLocks noChangeArrowheads="1"/>
            </p:cNvSpPr>
            <p:nvPr userDrawn="1"/>
          </p:nvSpPr>
          <p:spPr bwMode="gray">
            <a:xfrm>
              <a:off x="8350054" y="2889444"/>
              <a:ext cx="4064101" cy="41050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userDrawn="1"/>
          </p:nvSpPr>
          <p:spPr bwMode="gray">
            <a:xfrm>
              <a:off x="8374998" y="4783411"/>
              <a:ext cx="4039157" cy="2211114"/>
            </a:xfrm>
            <a:custGeom>
              <a:avLst/>
              <a:gdLst>
                <a:gd name="T0" fmla="*/ 2281 w 2281"/>
                <a:gd name="T1" fmla="*/ 641 h 1241"/>
                <a:gd name="T2" fmla="*/ 2281 w 2281"/>
                <a:gd name="T3" fmla="*/ 1241 h 1241"/>
                <a:gd name="T4" fmla="*/ 0 w 2281"/>
                <a:gd name="T5" fmla="*/ 1241 h 1241"/>
                <a:gd name="T6" fmla="*/ 0 w 2281"/>
                <a:gd name="T7" fmla="*/ 789 h 1241"/>
                <a:gd name="T8" fmla="*/ 14 w 2281"/>
                <a:gd name="T9" fmla="*/ 783 h 1241"/>
                <a:gd name="T10" fmla="*/ 51 w 2281"/>
                <a:gd name="T11" fmla="*/ 764 h 1241"/>
                <a:gd name="T12" fmla="*/ 119 w 2281"/>
                <a:gd name="T13" fmla="*/ 730 h 1241"/>
                <a:gd name="T14" fmla="*/ 207 w 2281"/>
                <a:gd name="T15" fmla="*/ 686 h 1241"/>
                <a:gd name="T16" fmla="*/ 233 w 2281"/>
                <a:gd name="T17" fmla="*/ 673 h 1241"/>
                <a:gd name="T18" fmla="*/ 254 w 2281"/>
                <a:gd name="T19" fmla="*/ 662 h 1241"/>
                <a:gd name="T20" fmla="*/ 341 w 2281"/>
                <a:gd name="T21" fmla="*/ 619 h 1241"/>
                <a:gd name="T22" fmla="*/ 377 w 2281"/>
                <a:gd name="T23" fmla="*/ 601 h 1241"/>
                <a:gd name="T24" fmla="*/ 424 w 2281"/>
                <a:gd name="T25" fmla="*/ 578 h 1241"/>
                <a:gd name="T26" fmla="*/ 485 w 2281"/>
                <a:gd name="T27" fmla="*/ 548 h 1241"/>
                <a:gd name="T28" fmla="*/ 485 w 2281"/>
                <a:gd name="T29" fmla="*/ 546 h 1241"/>
                <a:gd name="T30" fmla="*/ 557 w 2281"/>
                <a:gd name="T31" fmla="*/ 511 h 1241"/>
                <a:gd name="T32" fmla="*/ 585 w 2281"/>
                <a:gd name="T33" fmla="*/ 497 h 1241"/>
                <a:gd name="T34" fmla="*/ 885 w 2281"/>
                <a:gd name="T35" fmla="*/ 347 h 1241"/>
                <a:gd name="T36" fmla="*/ 898 w 2281"/>
                <a:gd name="T37" fmla="*/ 341 h 1241"/>
                <a:gd name="T38" fmla="*/ 940 w 2281"/>
                <a:gd name="T39" fmla="*/ 292 h 1241"/>
                <a:gd name="T40" fmla="*/ 1092 w 2281"/>
                <a:gd name="T41" fmla="*/ 116 h 1241"/>
                <a:gd name="T42" fmla="*/ 1095 w 2281"/>
                <a:gd name="T43" fmla="*/ 112 h 1241"/>
                <a:gd name="T44" fmla="*/ 1130 w 2281"/>
                <a:gd name="T45" fmla="*/ 99 h 1241"/>
                <a:gd name="T46" fmla="*/ 1137 w 2281"/>
                <a:gd name="T47" fmla="*/ 97 h 1241"/>
                <a:gd name="T48" fmla="*/ 1194 w 2281"/>
                <a:gd name="T49" fmla="*/ 76 h 1241"/>
                <a:gd name="T50" fmla="*/ 1243 w 2281"/>
                <a:gd name="T51" fmla="*/ 59 h 1241"/>
                <a:gd name="T52" fmla="*/ 1410 w 2281"/>
                <a:gd name="T53" fmla="*/ 0 h 1241"/>
                <a:gd name="T54" fmla="*/ 1526 w 2281"/>
                <a:gd name="T55" fmla="*/ 74 h 1241"/>
                <a:gd name="T56" fmla="*/ 1711 w 2281"/>
                <a:gd name="T57" fmla="*/ 169 h 1241"/>
                <a:gd name="T58" fmla="*/ 1794 w 2281"/>
                <a:gd name="T59" fmla="*/ 271 h 1241"/>
                <a:gd name="T60" fmla="*/ 1800 w 2281"/>
                <a:gd name="T61" fmla="*/ 278 h 1241"/>
                <a:gd name="T62" fmla="*/ 1816 w 2281"/>
                <a:gd name="T63" fmla="*/ 298 h 1241"/>
                <a:gd name="T64" fmla="*/ 1852 w 2281"/>
                <a:gd name="T65" fmla="*/ 325 h 1241"/>
                <a:gd name="T66" fmla="*/ 1914 w 2281"/>
                <a:gd name="T67" fmla="*/ 370 h 1241"/>
                <a:gd name="T68" fmla="*/ 2050 w 2281"/>
                <a:gd name="T69" fmla="*/ 470 h 1241"/>
                <a:gd name="T70" fmla="*/ 2190 w 2281"/>
                <a:gd name="T71" fmla="*/ 574 h 1241"/>
                <a:gd name="T72" fmla="*/ 2281 w 2281"/>
                <a:gd name="T73" fmla="*/ 6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1" h="1241">
                  <a:moveTo>
                    <a:pt x="2281" y="641"/>
                  </a:moveTo>
                  <a:lnTo>
                    <a:pt x="2281" y="1241"/>
                  </a:lnTo>
                  <a:lnTo>
                    <a:pt x="0" y="1241"/>
                  </a:lnTo>
                  <a:lnTo>
                    <a:pt x="0" y="789"/>
                  </a:lnTo>
                  <a:lnTo>
                    <a:pt x="14" y="783"/>
                  </a:lnTo>
                  <a:lnTo>
                    <a:pt x="51" y="764"/>
                  </a:lnTo>
                  <a:lnTo>
                    <a:pt x="119" y="730"/>
                  </a:lnTo>
                  <a:lnTo>
                    <a:pt x="207" y="686"/>
                  </a:lnTo>
                  <a:lnTo>
                    <a:pt x="233" y="673"/>
                  </a:lnTo>
                  <a:lnTo>
                    <a:pt x="254" y="662"/>
                  </a:lnTo>
                  <a:lnTo>
                    <a:pt x="341" y="619"/>
                  </a:lnTo>
                  <a:lnTo>
                    <a:pt x="377" y="601"/>
                  </a:lnTo>
                  <a:lnTo>
                    <a:pt x="424" y="578"/>
                  </a:lnTo>
                  <a:lnTo>
                    <a:pt x="485" y="548"/>
                  </a:lnTo>
                  <a:lnTo>
                    <a:pt x="485" y="546"/>
                  </a:lnTo>
                  <a:lnTo>
                    <a:pt x="557" y="511"/>
                  </a:lnTo>
                  <a:lnTo>
                    <a:pt x="585" y="497"/>
                  </a:lnTo>
                  <a:lnTo>
                    <a:pt x="885" y="347"/>
                  </a:lnTo>
                  <a:lnTo>
                    <a:pt x="898" y="341"/>
                  </a:lnTo>
                  <a:lnTo>
                    <a:pt x="940" y="292"/>
                  </a:lnTo>
                  <a:lnTo>
                    <a:pt x="1092" y="116"/>
                  </a:lnTo>
                  <a:lnTo>
                    <a:pt x="1095" y="112"/>
                  </a:lnTo>
                  <a:lnTo>
                    <a:pt x="1130" y="99"/>
                  </a:lnTo>
                  <a:lnTo>
                    <a:pt x="1137" y="97"/>
                  </a:lnTo>
                  <a:lnTo>
                    <a:pt x="1194" y="76"/>
                  </a:lnTo>
                  <a:lnTo>
                    <a:pt x="1243" y="59"/>
                  </a:lnTo>
                  <a:lnTo>
                    <a:pt x="1410" y="0"/>
                  </a:lnTo>
                  <a:lnTo>
                    <a:pt x="1526" y="74"/>
                  </a:lnTo>
                  <a:lnTo>
                    <a:pt x="1711" y="169"/>
                  </a:lnTo>
                  <a:lnTo>
                    <a:pt x="1794" y="271"/>
                  </a:lnTo>
                  <a:lnTo>
                    <a:pt x="1800" y="278"/>
                  </a:lnTo>
                  <a:lnTo>
                    <a:pt x="1816" y="298"/>
                  </a:lnTo>
                  <a:lnTo>
                    <a:pt x="1852" y="325"/>
                  </a:lnTo>
                  <a:lnTo>
                    <a:pt x="1914" y="370"/>
                  </a:lnTo>
                  <a:lnTo>
                    <a:pt x="2050" y="470"/>
                  </a:lnTo>
                  <a:lnTo>
                    <a:pt x="2190" y="574"/>
                  </a:lnTo>
                  <a:lnTo>
                    <a:pt x="2281" y="64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userDrawn="1"/>
          </p:nvGrpSpPr>
          <p:grpSpPr bwMode="gray">
            <a:xfrm>
              <a:off x="9076995" y="6005671"/>
              <a:ext cx="2989725" cy="988854"/>
              <a:chOff x="9076995" y="6005671"/>
              <a:chExt cx="2989725" cy="988854"/>
            </a:xfrm>
          </p:grpSpPr>
          <p:sp>
            <p:nvSpPr>
              <p:cNvPr id="123" name="Rectangle 8"/>
              <p:cNvSpPr>
                <a:spLocks noChangeArrowheads="1"/>
              </p:cNvSpPr>
              <p:nvPr userDrawn="1"/>
            </p:nvSpPr>
            <p:spPr bwMode="gray">
              <a:xfrm>
                <a:off x="9141137" y="6691633"/>
                <a:ext cx="2925583" cy="30289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userDrawn="1"/>
            </p:nvSpPr>
            <p:spPr bwMode="gray">
              <a:xfrm>
                <a:off x="9076995" y="6358451"/>
                <a:ext cx="2934491" cy="313583"/>
              </a:xfrm>
              <a:custGeom>
                <a:avLst/>
                <a:gdLst>
                  <a:gd name="T0" fmla="*/ 1444 w 1444"/>
                  <a:gd name="T1" fmla="*/ 153 h 153"/>
                  <a:gd name="T2" fmla="*/ 722 w 1444"/>
                  <a:gd name="T3" fmla="*/ 0 h 153"/>
                  <a:gd name="T4" fmla="*/ 0 w 1444"/>
                  <a:gd name="T5" fmla="*/ 153 h 153"/>
                  <a:gd name="T6" fmla="*/ 1444 w 1444"/>
                  <a:gd name="T7" fmla="*/ 153 h 153"/>
                </a:gdLst>
                <a:ahLst/>
                <a:cxnLst>
                  <a:cxn ang="0">
                    <a:pos x="T0" y="T1"/>
                  </a:cxn>
                  <a:cxn ang="0">
                    <a:pos x="T2" y="T3"/>
                  </a:cxn>
                  <a:cxn ang="0">
                    <a:pos x="T4" y="T5"/>
                  </a:cxn>
                  <a:cxn ang="0">
                    <a:pos x="T6" y="T7"/>
                  </a:cxn>
                </a:cxnLst>
                <a:rect l="0" t="0" r="r" b="b"/>
                <a:pathLst>
                  <a:path w="1444" h="153">
                    <a:moveTo>
                      <a:pt x="1444" y="153"/>
                    </a:moveTo>
                    <a:cubicBezTo>
                      <a:pt x="1267" y="59"/>
                      <a:pt x="1009" y="0"/>
                      <a:pt x="722" y="0"/>
                    </a:cubicBezTo>
                    <a:cubicBezTo>
                      <a:pt x="435" y="0"/>
                      <a:pt x="177" y="59"/>
                      <a:pt x="0" y="153"/>
                    </a:cubicBezTo>
                    <a:lnTo>
                      <a:pt x="1444" y="15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
              <p:cNvSpPr>
                <a:spLocks/>
              </p:cNvSpPr>
              <p:nvPr userDrawn="1"/>
            </p:nvSpPr>
            <p:spPr bwMode="gray">
              <a:xfrm>
                <a:off x="9076995" y="6005671"/>
                <a:ext cx="2934491" cy="666363"/>
              </a:xfrm>
              <a:custGeom>
                <a:avLst/>
                <a:gdLst>
                  <a:gd name="T0" fmla="*/ 1444 w 1444"/>
                  <a:gd name="T1" fmla="*/ 325 h 325"/>
                  <a:gd name="T2" fmla="*/ 722 w 1444"/>
                  <a:gd name="T3" fmla="*/ 0 h 325"/>
                  <a:gd name="T4" fmla="*/ 0 w 1444"/>
                  <a:gd name="T5" fmla="*/ 325 h 325"/>
                  <a:gd name="T6" fmla="*/ 1444 w 1444"/>
                  <a:gd name="T7" fmla="*/ 325 h 325"/>
                </a:gdLst>
                <a:ahLst/>
                <a:cxnLst>
                  <a:cxn ang="0">
                    <a:pos x="T0" y="T1"/>
                  </a:cxn>
                  <a:cxn ang="0">
                    <a:pos x="T2" y="T3"/>
                  </a:cxn>
                  <a:cxn ang="0">
                    <a:pos x="T4" y="T5"/>
                  </a:cxn>
                  <a:cxn ang="0">
                    <a:pos x="T6" y="T7"/>
                  </a:cxn>
                </a:cxnLst>
                <a:rect l="0" t="0" r="r" b="b"/>
                <a:pathLst>
                  <a:path w="1444" h="325">
                    <a:moveTo>
                      <a:pt x="1444" y="325"/>
                    </a:moveTo>
                    <a:cubicBezTo>
                      <a:pt x="1267" y="126"/>
                      <a:pt x="1009" y="0"/>
                      <a:pt x="722" y="0"/>
                    </a:cubicBezTo>
                    <a:cubicBezTo>
                      <a:pt x="435" y="0"/>
                      <a:pt x="177" y="126"/>
                      <a:pt x="0" y="325"/>
                    </a:cubicBezTo>
                    <a:lnTo>
                      <a:pt x="1444" y="325"/>
                    </a:lnTo>
                    <a:close/>
                  </a:path>
                </a:pathLst>
              </a:custGeom>
              <a:noFill/>
              <a:ln w="44450" cap="flat">
                <a:solidFill>
                  <a:srgbClr val="3963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
              <p:cNvSpPr>
                <a:spLocks/>
              </p:cNvSpPr>
              <p:nvPr userDrawn="1"/>
            </p:nvSpPr>
            <p:spPr bwMode="gray">
              <a:xfrm>
                <a:off x="9501044" y="6005671"/>
                <a:ext cx="2399975" cy="538079"/>
              </a:xfrm>
              <a:custGeom>
                <a:avLst/>
                <a:gdLst>
                  <a:gd name="T0" fmla="*/ 0 w 1347"/>
                  <a:gd name="T1" fmla="*/ 170 h 302"/>
                  <a:gd name="T2" fmla="*/ 173 w 1347"/>
                  <a:gd name="T3" fmla="*/ 258 h 302"/>
                  <a:gd name="T4" fmla="*/ 379 w 1347"/>
                  <a:gd name="T5" fmla="*/ 22 h 302"/>
                  <a:gd name="T6" fmla="*/ 379 w 1347"/>
                  <a:gd name="T7" fmla="*/ 244 h 302"/>
                  <a:gd name="T8" fmla="*/ 586 w 1347"/>
                  <a:gd name="T9" fmla="*/ 0 h 302"/>
                  <a:gd name="T10" fmla="*/ 586 w 1347"/>
                  <a:gd name="T11" fmla="*/ 227 h 302"/>
                  <a:gd name="T12" fmla="*/ 792 w 1347"/>
                  <a:gd name="T13" fmla="*/ 25 h 302"/>
                  <a:gd name="T14" fmla="*/ 998 w 1347"/>
                  <a:gd name="T15" fmla="*/ 254 h 302"/>
                  <a:gd name="T16" fmla="*/ 1204 w 1347"/>
                  <a:gd name="T17" fmla="*/ 192 h 302"/>
                  <a:gd name="T18" fmla="*/ 1204 w 1347"/>
                  <a:gd name="T19" fmla="*/ 302 h 302"/>
                  <a:gd name="T20" fmla="*/ 1347 w 1347"/>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7" h="302">
                    <a:moveTo>
                      <a:pt x="0" y="170"/>
                    </a:moveTo>
                    <a:lnTo>
                      <a:pt x="173" y="258"/>
                    </a:lnTo>
                    <a:lnTo>
                      <a:pt x="379" y="22"/>
                    </a:lnTo>
                    <a:lnTo>
                      <a:pt x="379" y="244"/>
                    </a:lnTo>
                    <a:lnTo>
                      <a:pt x="586" y="0"/>
                    </a:lnTo>
                    <a:lnTo>
                      <a:pt x="586" y="227"/>
                    </a:lnTo>
                    <a:lnTo>
                      <a:pt x="792" y="25"/>
                    </a:lnTo>
                    <a:lnTo>
                      <a:pt x="998" y="254"/>
                    </a:lnTo>
                    <a:lnTo>
                      <a:pt x="1204" y="192"/>
                    </a:lnTo>
                    <a:lnTo>
                      <a:pt x="1204" y="302"/>
                    </a:lnTo>
                    <a:lnTo>
                      <a:pt x="1347" y="302"/>
                    </a:lnTo>
                  </a:path>
                </a:pathLst>
              </a:custGeom>
              <a:noFill/>
              <a:ln w="44450" cap="flat">
                <a:solidFill>
                  <a:srgbClr val="3963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
              <p:cNvSpPr>
                <a:spLocks noChangeShapeType="1"/>
              </p:cNvSpPr>
              <p:nvPr userDrawn="1"/>
            </p:nvSpPr>
            <p:spPr bwMode="gray">
              <a:xfrm>
                <a:off x="9809282" y="6141081"/>
                <a:ext cx="0" cy="402669"/>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3"/>
              <p:cNvSpPr>
                <a:spLocks noChangeShapeType="1"/>
              </p:cNvSpPr>
              <p:nvPr userDrawn="1"/>
            </p:nvSpPr>
            <p:spPr bwMode="gray">
              <a:xfrm>
                <a:off x="10912166" y="6027051"/>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4"/>
              <p:cNvSpPr>
                <a:spLocks noChangeShapeType="1"/>
              </p:cNvSpPr>
              <p:nvPr userDrawn="1"/>
            </p:nvSpPr>
            <p:spPr bwMode="gray">
              <a:xfrm>
                <a:off x="11279200" y="6146427"/>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5"/>
              <p:cNvSpPr>
                <a:spLocks noChangeShapeType="1"/>
              </p:cNvSpPr>
              <p:nvPr userDrawn="1"/>
            </p:nvSpPr>
            <p:spPr bwMode="gray">
              <a:xfrm flipH="1" flipV="1">
                <a:off x="10564731" y="6027051"/>
                <a:ext cx="347435" cy="363471"/>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6"/>
              <p:cNvSpPr>
                <a:spLocks noChangeShapeType="1"/>
              </p:cNvSpPr>
              <p:nvPr userDrawn="1"/>
            </p:nvSpPr>
            <p:spPr bwMode="gray">
              <a:xfrm flipH="1">
                <a:off x="10926420" y="6160680"/>
                <a:ext cx="352780" cy="215588"/>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7"/>
              <p:cNvSpPr>
                <a:spLocks noChangeShapeType="1"/>
              </p:cNvSpPr>
              <p:nvPr userDrawn="1"/>
            </p:nvSpPr>
            <p:spPr bwMode="gray">
              <a:xfrm>
                <a:off x="11297017" y="6174934"/>
                <a:ext cx="349217" cy="368816"/>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8"/>
              <p:cNvSpPr>
                <a:spLocks noChangeShapeType="1"/>
              </p:cNvSpPr>
              <p:nvPr userDrawn="1"/>
            </p:nvSpPr>
            <p:spPr bwMode="gray">
              <a:xfrm flipH="1" flipV="1">
                <a:off x="10176316" y="6044869"/>
                <a:ext cx="368816" cy="365252"/>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9"/>
              <p:cNvSpPr>
                <a:spLocks noChangeShapeType="1"/>
              </p:cNvSpPr>
              <p:nvPr userDrawn="1"/>
            </p:nvSpPr>
            <p:spPr bwMode="gray">
              <a:xfrm>
                <a:off x="9809282" y="6141081"/>
                <a:ext cx="367034" cy="269040"/>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20"/>
              <p:cNvSpPr>
                <a:spLocks noChangeShapeType="1"/>
              </p:cNvSpPr>
              <p:nvPr userDrawn="1"/>
            </p:nvSpPr>
            <p:spPr bwMode="gray">
              <a:xfrm flipH="1">
                <a:off x="9479664" y="6160680"/>
                <a:ext cx="311801" cy="361689"/>
              </a:xfrm>
              <a:prstGeom prst="line">
                <a:avLst/>
              </a:prstGeom>
              <a:noFill/>
              <a:ln w="44450" cap="rnd">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 name="Freeform: Shape 39"/>
            <p:cNvSpPr>
              <a:spLocks/>
            </p:cNvSpPr>
            <p:nvPr userDrawn="1"/>
          </p:nvSpPr>
          <p:spPr bwMode="gray">
            <a:xfrm>
              <a:off x="8280836" y="4660473"/>
              <a:ext cx="1603278" cy="625385"/>
            </a:xfrm>
            <a:custGeom>
              <a:avLst/>
              <a:gdLst>
                <a:gd name="connsiteX0" fmla="*/ 650332 w 1603278"/>
                <a:gd name="connsiteY0" fmla="*/ 0 h 625385"/>
                <a:gd name="connsiteX1" fmla="*/ 837264 w 1603278"/>
                <a:gd name="connsiteY1" fmla="*/ 63591 h 625385"/>
                <a:gd name="connsiteX2" fmla="*/ 875869 w 1603278"/>
                <a:gd name="connsiteY2" fmla="*/ 100515 h 625385"/>
                <a:gd name="connsiteX3" fmla="*/ 910411 w 1603278"/>
                <a:gd name="connsiteY3" fmla="*/ 143593 h 625385"/>
                <a:gd name="connsiteX4" fmla="*/ 942921 w 1603278"/>
                <a:gd name="connsiteY4" fmla="*/ 209235 h 625385"/>
                <a:gd name="connsiteX5" fmla="*/ 955112 w 1603278"/>
                <a:gd name="connsiteY5" fmla="*/ 260518 h 625385"/>
                <a:gd name="connsiteX6" fmla="*/ 959176 w 1603278"/>
                <a:gd name="connsiteY6" fmla="*/ 256416 h 625385"/>
                <a:gd name="connsiteX7" fmla="*/ 1009973 w 1603278"/>
                <a:gd name="connsiteY7" fmla="*/ 221543 h 625385"/>
                <a:gd name="connsiteX8" fmla="*/ 1101407 w 1603278"/>
                <a:gd name="connsiteY8" fmla="*/ 201030 h 625385"/>
                <a:gd name="connsiteX9" fmla="*/ 1304594 w 1603278"/>
                <a:gd name="connsiteY9" fmla="*/ 361033 h 625385"/>
                <a:gd name="connsiteX10" fmla="*/ 1438697 w 1603278"/>
                <a:gd name="connsiteY10" fmla="*/ 291288 h 625385"/>
                <a:gd name="connsiteX11" fmla="*/ 1603278 w 1603278"/>
                <a:gd name="connsiteY11" fmla="*/ 457445 h 625385"/>
                <a:gd name="connsiteX12" fmla="*/ 1438697 w 1603278"/>
                <a:gd name="connsiteY12" fmla="*/ 623602 h 625385"/>
                <a:gd name="connsiteX13" fmla="*/ 260769 w 1603278"/>
                <a:gd name="connsiteY13" fmla="*/ 623602 h 625385"/>
                <a:gd name="connsiteX14" fmla="*/ 217158 w 1603278"/>
                <a:gd name="connsiteY14" fmla="*/ 623602 h 625385"/>
                <a:gd name="connsiteX15" fmla="*/ 199471 w 1603278"/>
                <a:gd name="connsiteY15" fmla="*/ 625385 h 625385"/>
                <a:gd name="connsiteX16" fmla="*/ 121828 w 1603278"/>
                <a:gd name="connsiteY16" fmla="*/ 609710 h 625385"/>
                <a:gd name="connsiteX17" fmla="*/ 97105 w 1603278"/>
                <a:gd name="connsiteY17" fmla="*/ 593041 h 625385"/>
                <a:gd name="connsiteX18" fmla="*/ 69218 w 1603278"/>
                <a:gd name="connsiteY18" fmla="*/ 576422 h 625385"/>
                <a:gd name="connsiteX19" fmla="*/ 69218 w 1603278"/>
                <a:gd name="connsiteY19" fmla="*/ 574239 h 625385"/>
                <a:gd name="connsiteX20" fmla="*/ 58423 w 1603278"/>
                <a:gd name="connsiteY20" fmla="*/ 566962 h 625385"/>
                <a:gd name="connsiteX21" fmla="*/ 0 w 1603278"/>
                <a:gd name="connsiteY21" fmla="*/ 425914 h 625385"/>
                <a:gd name="connsiteX22" fmla="*/ 199471 w 1603278"/>
                <a:gd name="connsiteY22" fmla="*/ 226443 h 625385"/>
                <a:gd name="connsiteX23" fmla="*/ 340518 w 1603278"/>
                <a:gd name="connsiteY23" fmla="*/ 284867 h 625385"/>
                <a:gd name="connsiteX24" fmla="*/ 343835 w 1603278"/>
                <a:gd name="connsiteY24" fmla="*/ 289785 h 625385"/>
                <a:gd name="connsiteX25" fmla="*/ 369744 w 1603278"/>
                <a:gd name="connsiteY25" fmla="*/ 182600 h 625385"/>
                <a:gd name="connsiteX26" fmla="*/ 650332 w 1603278"/>
                <a:gd name="connsiteY26" fmla="*/ 0 h 6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3278" h="625385">
                  <a:moveTo>
                    <a:pt x="650332" y="0"/>
                  </a:moveTo>
                  <a:cubicBezTo>
                    <a:pt x="721448" y="0"/>
                    <a:pt x="786467" y="24616"/>
                    <a:pt x="837264" y="63591"/>
                  </a:cubicBezTo>
                  <a:cubicBezTo>
                    <a:pt x="851487" y="75899"/>
                    <a:pt x="865710" y="86156"/>
                    <a:pt x="875869" y="100515"/>
                  </a:cubicBezTo>
                  <a:cubicBezTo>
                    <a:pt x="890092" y="112823"/>
                    <a:pt x="900252" y="129234"/>
                    <a:pt x="910411" y="143593"/>
                  </a:cubicBezTo>
                  <a:cubicBezTo>
                    <a:pt x="924634" y="164106"/>
                    <a:pt x="934794" y="186671"/>
                    <a:pt x="942921" y="209235"/>
                  </a:cubicBezTo>
                  <a:cubicBezTo>
                    <a:pt x="946985" y="225646"/>
                    <a:pt x="953080" y="244108"/>
                    <a:pt x="955112" y="260518"/>
                  </a:cubicBezTo>
                  <a:cubicBezTo>
                    <a:pt x="957144" y="258467"/>
                    <a:pt x="957144" y="258467"/>
                    <a:pt x="959176" y="256416"/>
                  </a:cubicBezTo>
                  <a:cubicBezTo>
                    <a:pt x="975431" y="242056"/>
                    <a:pt x="991686" y="229748"/>
                    <a:pt x="1009973" y="221543"/>
                  </a:cubicBezTo>
                  <a:cubicBezTo>
                    <a:pt x="1038419" y="207184"/>
                    <a:pt x="1068897" y="201030"/>
                    <a:pt x="1101407" y="201030"/>
                  </a:cubicBezTo>
                  <a:cubicBezTo>
                    <a:pt x="1198936" y="201030"/>
                    <a:pt x="1282243" y="268723"/>
                    <a:pt x="1304594" y="361033"/>
                  </a:cubicBezTo>
                  <a:cubicBezTo>
                    <a:pt x="1335072" y="320007"/>
                    <a:pt x="1383836" y="291288"/>
                    <a:pt x="1438697" y="291288"/>
                  </a:cubicBezTo>
                  <a:cubicBezTo>
                    <a:pt x="1530131" y="291288"/>
                    <a:pt x="1603278" y="365136"/>
                    <a:pt x="1603278" y="457445"/>
                  </a:cubicBezTo>
                  <a:cubicBezTo>
                    <a:pt x="1603278" y="549755"/>
                    <a:pt x="1530131" y="623602"/>
                    <a:pt x="1438697" y="623602"/>
                  </a:cubicBezTo>
                  <a:cubicBezTo>
                    <a:pt x="661508" y="623602"/>
                    <a:pt x="370062" y="623602"/>
                    <a:pt x="260769" y="623602"/>
                  </a:cubicBezTo>
                  <a:lnTo>
                    <a:pt x="217158" y="623602"/>
                  </a:lnTo>
                  <a:lnTo>
                    <a:pt x="199471" y="625385"/>
                  </a:lnTo>
                  <a:cubicBezTo>
                    <a:pt x="171930" y="625385"/>
                    <a:pt x="145692" y="619804"/>
                    <a:pt x="121828" y="609710"/>
                  </a:cubicBezTo>
                  <a:lnTo>
                    <a:pt x="97105" y="593041"/>
                  </a:lnTo>
                  <a:lnTo>
                    <a:pt x="69218" y="576422"/>
                  </a:lnTo>
                  <a:lnTo>
                    <a:pt x="69218" y="574239"/>
                  </a:lnTo>
                  <a:lnTo>
                    <a:pt x="58423" y="566962"/>
                  </a:lnTo>
                  <a:cubicBezTo>
                    <a:pt x="22326" y="530864"/>
                    <a:pt x="0" y="480997"/>
                    <a:pt x="0" y="425914"/>
                  </a:cubicBezTo>
                  <a:cubicBezTo>
                    <a:pt x="0" y="315749"/>
                    <a:pt x="89306" y="226443"/>
                    <a:pt x="199471" y="226443"/>
                  </a:cubicBezTo>
                  <a:cubicBezTo>
                    <a:pt x="254554" y="226443"/>
                    <a:pt x="304421" y="248770"/>
                    <a:pt x="340518" y="284867"/>
                  </a:cubicBezTo>
                  <a:lnTo>
                    <a:pt x="343835" y="289785"/>
                  </a:lnTo>
                  <a:lnTo>
                    <a:pt x="369744" y="182600"/>
                  </a:lnTo>
                  <a:cubicBezTo>
                    <a:pt x="418699" y="75002"/>
                    <a:pt x="525372" y="0"/>
                    <a:pt x="650332" y="0"/>
                  </a:cubicBezTo>
                  <a:close/>
                </a:path>
              </a:pathLst>
            </a:custGeom>
            <a:solidFill>
              <a:srgbClr val="3393D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1" name="Freeform 34"/>
            <p:cNvSpPr>
              <a:spLocks/>
            </p:cNvSpPr>
            <p:nvPr userDrawn="1"/>
          </p:nvSpPr>
          <p:spPr bwMode="gray">
            <a:xfrm>
              <a:off x="10787446" y="3425741"/>
              <a:ext cx="1019143" cy="584404"/>
            </a:xfrm>
            <a:custGeom>
              <a:avLst/>
              <a:gdLst>
                <a:gd name="T0" fmla="*/ 447 w 502"/>
                <a:gd name="T1" fmla="*/ 175 h 285"/>
                <a:gd name="T2" fmla="*/ 420 w 502"/>
                <a:gd name="T3" fmla="*/ 183 h 285"/>
                <a:gd name="T4" fmla="*/ 425 w 502"/>
                <a:gd name="T5" fmla="*/ 142 h 285"/>
                <a:gd name="T6" fmla="*/ 283 w 502"/>
                <a:gd name="T7" fmla="*/ 0 h 285"/>
                <a:gd name="T8" fmla="*/ 143 w 502"/>
                <a:gd name="T9" fmla="*/ 119 h 285"/>
                <a:gd name="T10" fmla="*/ 91 w 502"/>
                <a:gd name="T11" fmla="*/ 102 h 285"/>
                <a:gd name="T12" fmla="*/ 0 w 502"/>
                <a:gd name="T13" fmla="*/ 193 h 285"/>
                <a:gd name="T14" fmla="*/ 91 w 502"/>
                <a:gd name="T15" fmla="*/ 285 h 285"/>
                <a:gd name="T16" fmla="*/ 447 w 502"/>
                <a:gd name="T17" fmla="*/ 285 h 285"/>
                <a:gd name="T18" fmla="*/ 502 w 502"/>
                <a:gd name="T19" fmla="*/ 230 h 285"/>
                <a:gd name="T20" fmla="*/ 447 w 502"/>
                <a:gd name="T21" fmla="*/ 17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285">
                  <a:moveTo>
                    <a:pt x="447" y="175"/>
                  </a:moveTo>
                  <a:cubicBezTo>
                    <a:pt x="437" y="175"/>
                    <a:pt x="428" y="178"/>
                    <a:pt x="420" y="183"/>
                  </a:cubicBezTo>
                  <a:cubicBezTo>
                    <a:pt x="423" y="170"/>
                    <a:pt x="425" y="156"/>
                    <a:pt x="425" y="142"/>
                  </a:cubicBezTo>
                  <a:cubicBezTo>
                    <a:pt x="425" y="64"/>
                    <a:pt x="362" y="0"/>
                    <a:pt x="283" y="0"/>
                  </a:cubicBezTo>
                  <a:cubicBezTo>
                    <a:pt x="213" y="0"/>
                    <a:pt x="154" y="52"/>
                    <a:pt x="143" y="119"/>
                  </a:cubicBezTo>
                  <a:cubicBezTo>
                    <a:pt x="128" y="109"/>
                    <a:pt x="110" y="102"/>
                    <a:pt x="91" y="102"/>
                  </a:cubicBezTo>
                  <a:cubicBezTo>
                    <a:pt x="40" y="102"/>
                    <a:pt x="0" y="143"/>
                    <a:pt x="0" y="193"/>
                  </a:cubicBezTo>
                  <a:cubicBezTo>
                    <a:pt x="0" y="244"/>
                    <a:pt x="40" y="285"/>
                    <a:pt x="91" y="285"/>
                  </a:cubicBezTo>
                  <a:cubicBezTo>
                    <a:pt x="127" y="285"/>
                    <a:pt x="418" y="285"/>
                    <a:pt x="447" y="285"/>
                  </a:cubicBezTo>
                  <a:cubicBezTo>
                    <a:pt x="477" y="285"/>
                    <a:pt x="502" y="260"/>
                    <a:pt x="502" y="230"/>
                  </a:cubicBezTo>
                  <a:cubicBezTo>
                    <a:pt x="502" y="200"/>
                    <a:pt x="477" y="175"/>
                    <a:pt x="4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2" name="Group 41"/>
            <p:cNvGrpSpPr/>
            <p:nvPr userDrawn="1"/>
          </p:nvGrpSpPr>
          <p:grpSpPr bwMode="gray">
            <a:xfrm>
              <a:off x="8374998" y="4537534"/>
              <a:ext cx="1099321" cy="2456991"/>
              <a:chOff x="8374998" y="4537534"/>
              <a:chExt cx="1099321" cy="2456991"/>
            </a:xfrm>
          </p:grpSpPr>
          <p:sp>
            <p:nvSpPr>
              <p:cNvPr id="74" name="Rectangle 35"/>
              <p:cNvSpPr>
                <a:spLocks noChangeArrowheads="1"/>
              </p:cNvSpPr>
              <p:nvPr userDrawn="1"/>
            </p:nvSpPr>
            <p:spPr bwMode="gray">
              <a:xfrm>
                <a:off x="8599495" y="5576276"/>
                <a:ext cx="406232" cy="256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6"/>
              <p:cNvSpPr>
                <a:spLocks noChangeArrowheads="1"/>
              </p:cNvSpPr>
              <p:nvPr userDrawn="1"/>
            </p:nvSpPr>
            <p:spPr bwMode="gray">
              <a:xfrm>
                <a:off x="8374998" y="5756230"/>
                <a:ext cx="1099321" cy="12382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7"/>
              <p:cNvSpPr>
                <a:spLocks/>
              </p:cNvSpPr>
              <p:nvPr userDrawn="1"/>
            </p:nvSpPr>
            <p:spPr bwMode="gray">
              <a:xfrm>
                <a:off x="8957620" y="4583859"/>
                <a:ext cx="434739" cy="2000871"/>
              </a:xfrm>
              <a:custGeom>
                <a:avLst/>
                <a:gdLst>
                  <a:gd name="T0" fmla="*/ 244 w 244"/>
                  <a:gd name="T1" fmla="*/ 314 h 1123"/>
                  <a:gd name="T2" fmla="*/ 122 w 244"/>
                  <a:gd name="T3" fmla="*/ 0 h 1123"/>
                  <a:gd name="T4" fmla="*/ 0 w 244"/>
                  <a:gd name="T5" fmla="*/ 314 h 1123"/>
                  <a:gd name="T6" fmla="*/ 0 w 244"/>
                  <a:gd name="T7" fmla="*/ 1123 h 1123"/>
                  <a:gd name="T8" fmla="*/ 244 w 244"/>
                  <a:gd name="T9" fmla="*/ 1123 h 1123"/>
                  <a:gd name="T10" fmla="*/ 244 w 244"/>
                  <a:gd name="T11" fmla="*/ 314 h 1123"/>
                </a:gdLst>
                <a:ahLst/>
                <a:cxnLst>
                  <a:cxn ang="0">
                    <a:pos x="T0" y="T1"/>
                  </a:cxn>
                  <a:cxn ang="0">
                    <a:pos x="T2" y="T3"/>
                  </a:cxn>
                  <a:cxn ang="0">
                    <a:pos x="T4" y="T5"/>
                  </a:cxn>
                  <a:cxn ang="0">
                    <a:pos x="T6" y="T7"/>
                  </a:cxn>
                  <a:cxn ang="0">
                    <a:pos x="T8" y="T9"/>
                  </a:cxn>
                  <a:cxn ang="0">
                    <a:pos x="T10" y="T11"/>
                  </a:cxn>
                </a:cxnLst>
                <a:rect l="0" t="0" r="r" b="b"/>
                <a:pathLst>
                  <a:path w="244" h="1123">
                    <a:moveTo>
                      <a:pt x="244" y="314"/>
                    </a:moveTo>
                    <a:lnTo>
                      <a:pt x="122" y="0"/>
                    </a:lnTo>
                    <a:lnTo>
                      <a:pt x="0" y="314"/>
                    </a:lnTo>
                    <a:lnTo>
                      <a:pt x="0" y="1123"/>
                    </a:lnTo>
                    <a:lnTo>
                      <a:pt x="244" y="1123"/>
                    </a:lnTo>
                    <a:lnTo>
                      <a:pt x="244"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38"/>
              <p:cNvSpPr>
                <a:spLocks noChangeArrowheads="1"/>
              </p:cNvSpPr>
              <p:nvPr userDrawn="1"/>
            </p:nvSpPr>
            <p:spPr bwMode="gray">
              <a:xfrm>
                <a:off x="9130447" y="4537534"/>
                <a:ext cx="89086" cy="90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9"/>
              <p:cNvSpPr>
                <a:spLocks noChangeArrowheads="1"/>
              </p:cNvSpPr>
              <p:nvPr userDrawn="1"/>
            </p:nvSpPr>
            <p:spPr bwMode="gray">
              <a:xfrm>
                <a:off x="8957620" y="5143319"/>
                <a:ext cx="434739" cy="6414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0"/>
              <p:cNvSpPr>
                <a:spLocks noChangeArrowheads="1"/>
              </p:cNvSpPr>
              <p:nvPr userDrawn="1"/>
            </p:nvSpPr>
            <p:spPr bwMode="gray">
              <a:xfrm>
                <a:off x="9005727" y="525556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1"/>
              <p:cNvSpPr>
                <a:spLocks noChangeArrowheads="1"/>
              </p:cNvSpPr>
              <p:nvPr userDrawn="1"/>
            </p:nvSpPr>
            <p:spPr bwMode="gray">
              <a:xfrm>
                <a:off x="9208843" y="525556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2"/>
              <p:cNvSpPr>
                <a:spLocks noChangeArrowheads="1"/>
              </p:cNvSpPr>
              <p:nvPr userDrawn="1"/>
            </p:nvSpPr>
            <p:spPr bwMode="gray">
              <a:xfrm>
                <a:off x="9005727" y="5396323"/>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3"/>
              <p:cNvSpPr>
                <a:spLocks noChangeArrowheads="1"/>
              </p:cNvSpPr>
              <p:nvPr userDrawn="1"/>
            </p:nvSpPr>
            <p:spPr bwMode="gray">
              <a:xfrm>
                <a:off x="9208843" y="5396323"/>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4"/>
              <p:cNvSpPr>
                <a:spLocks noChangeArrowheads="1"/>
              </p:cNvSpPr>
              <p:nvPr userDrawn="1"/>
            </p:nvSpPr>
            <p:spPr bwMode="gray">
              <a:xfrm>
                <a:off x="9005727" y="553529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5"/>
              <p:cNvSpPr>
                <a:spLocks noChangeArrowheads="1"/>
              </p:cNvSpPr>
              <p:nvPr userDrawn="1"/>
            </p:nvSpPr>
            <p:spPr bwMode="gray">
              <a:xfrm>
                <a:off x="9208843" y="553529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6"/>
              <p:cNvSpPr>
                <a:spLocks noChangeArrowheads="1"/>
              </p:cNvSpPr>
              <p:nvPr userDrawn="1"/>
            </p:nvSpPr>
            <p:spPr bwMode="gray">
              <a:xfrm>
                <a:off x="9005727" y="5676053"/>
                <a:ext cx="131847"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7"/>
              <p:cNvSpPr>
                <a:spLocks noChangeArrowheads="1"/>
              </p:cNvSpPr>
              <p:nvPr userDrawn="1"/>
            </p:nvSpPr>
            <p:spPr bwMode="gray">
              <a:xfrm>
                <a:off x="9208843" y="5676053"/>
                <a:ext cx="133629"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8"/>
              <p:cNvSpPr>
                <a:spLocks noChangeArrowheads="1"/>
              </p:cNvSpPr>
              <p:nvPr userDrawn="1"/>
            </p:nvSpPr>
            <p:spPr bwMode="gray">
              <a:xfrm>
                <a:off x="9005727" y="5923712"/>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9"/>
              <p:cNvSpPr>
                <a:spLocks noChangeArrowheads="1"/>
              </p:cNvSpPr>
              <p:nvPr userDrawn="1"/>
            </p:nvSpPr>
            <p:spPr bwMode="gray">
              <a:xfrm>
                <a:off x="9208843"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0"/>
              <p:cNvSpPr>
                <a:spLocks noChangeArrowheads="1"/>
              </p:cNvSpPr>
              <p:nvPr userDrawn="1"/>
            </p:nvSpPr>
            <p:spPr bwMode="gray">
              <a:xfrm>
                <a:off x="9005727" y="606268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1"/>
              <p:cNvSpPr>
                <a:spLocks noChangeArrowheads="1"/>
              </p:cNvSpPr>
              <p:nvPr userDrawn="1"/>
            </p:nvSpPr>
            <p:spPr bwMode="gray">
              <a:xfrm>
                <a:off x="9208843"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2"/>
              <p:cNvSpPr>
                <a:spLocks noChangeArrowheads="1"/>
              </p:cNvSpPr>
              <p:nvPr userDrawn="1"/>
            </p:nvSpPr>
            <p:spPr bwMode="gray">
              <a:xfrm>
                <a:off x="9005727" y="620166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53"/>
              <p:cNvSpPr>
                <a:spLocks noChangeArrowheads="1"/>
              </p:cNvSpPr>
              <p:nvPr userDrawn="1"/>
            </p:nvSpPr>
            <p:spPr bwMode="gray">
              <a:xfrm>
                <a:off x="9208843"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4"/>
              <p:cNvSpPr>
                <a:spLocks noChangeArrowheads="1"/>
              </p:cNvSpPr>
              <p:nvPr userDrawn="1"/>
            </p:nvSpPr>
            <p:spPr bwMode="gray">
              <a:xfrm>
                <a:off x="9005727" y="634241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5"/>
              <p:cNvSpPr>
                <a:spLocks noChangeArrowheads="1"/>
              </p:cNvSpPr>
              <p:nvPr userDrawn="1"/>
            </p:nvSpPr>
            <p:spPr bwMode="gray">
              <a:xfrm>
                <a:off x="9208843"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6"/>
              <p:cNvSpPr>
                <a:spLocks noChangeArrowheads="1"/>
              </p:cNvSpPr>
              <p:nvPr userDrawn="1"/>
            </p:nvSpPr>
            <p:spPr bwMode="gray">
              <a:xfrm>
                <a:off x="9005727" y="648139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57"/>
              <p:cNvSpPr>
                <a:spLocks noChangeArrowheads="1"/>
              </p:cNvSpPr>
              <p:nvPr userDrawn="1"/>
            </p:nvSpPr>
            <p:spPr bwMode="gray">
              <a:xfrm>
                <a:off x="9208843"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58"/>
              <p:cNvSpPr>
                <a:spLocks noChangeArrowheads="1"/>
              </p:cNvSpPr>
              <p:nvPr userDrawn="1"/>
            </p:nvSpPr>
            <p:spPr bwMode="gray">
              <a:xfrm>
                <a:off x="9005727" y="6620364"/>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59"/>
              <p:cNvSpPr>
                <a:spLocks noChangeArrowheads="1"/>
              </p:cNvSpPr>
              <p:nvPr userDrawn="1"/>
            </p:nvSpPr>
            <p:spPr bwMode="gray">
              <a:xfrm>
                <a:off x="9208843"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60"/>
              <p:cNvSpPr>
                <a:spLocks noChangeArrowheads="1"/>
              </p:cNvSpPr>
              <p:nvPr userDrawn="1"/>
            </p:nvSpPr>
            <p:spPr bwMode="gray">
              <a:xfrm>
                <a:off x="9005727" y="676112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1"/>
              <p:cNvSpPr>
                <a:spLocks noChangeArrowheads="1"/>
              </p:cNvSpPr>
              <p:nvPr userDrawn="1"/>
            </p:nvSpPr>
            <p:spPr bwMode="gray">
              <a:xfrm>
                <a:off x="9208843"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62"/>
              <p:cNvSpPr>
                <a:spLocks noChangeArrowheads="1"/>
              </p:cNvSpPr>
              <p:nvPr userDrawn="1"/>
            </p:nvSpPr>
            <p:spPr bwMode="gray">
              <a:xfrm>
                <a:off x="8428450"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3"/>
              <p:cNvSpPr>
                <a:spLocks noChangeArrowheads="1"/>
              </p:cNvSpPr>
              <p:nvPr userDrawn="1"/>
            </p:nvSpPr>
            <p:spPr bwMode="gray">
              <a:xfrm>
                <a:off x="8631566"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4"/>
              <p:cNvSpPr>
                <a:spLocks noChangeArrowheads="1"/>
              </p:cNvSpPr>
              <p:nvPr userDrawn="1"/>
            </p:nvSpPr>
            <p:spPr bwMode="gray">
              <a:xfrm>
                <a:off x="8428450"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5"/>
              <p:cNvSpPr>
                <a:spLocks noChangeArrowheads="1"/>
              </p:cNvSpPr>
              <p:nvPr userDrawn="1"/>
            </p:nvSpPr>
            <p:spPr bwMode="gray">
              <a:xfrm>
                <a:off x="8631566"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6"/>
              <p:cNvSpPr>
                <a:spLocks noChangeArrowheads="1"/>
              </p:cNvSpPr>
              <p:nvPr userDrawn="1"/>
            </p:nvSpPr>
            <p:spPr bwMode="gray">
              <a:xfrm>
                <a:off x="8428450"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7"/>
              <p:cNvSpPr>
                <a:spLocks noChangeArrowheads="1"/>
              </p:cNvSpPr>
              <p:nvPr userDrawn="1"/>
            </p:nvSpPr>
            <p:spPr bwMode="gray">
              <a:xfrm>
                <a:off x="8631566"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8"/>
              <p:cNvSpPr>
                <a:spLocks noChangeArrowheads="1"/>
              </p:cNvSpPr>
              <p:nvPr userDrawn="1"/>
            </p:nvSpPr>
            <p:spPr bwMode="gray">
              <a:xfrm>
                <a:off x="8428450"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69"/>
              <p:cNvSpPr>
                <a:spLocks noChangeArrowheads="1"/>
              </p:cNvSpPr>
              <p:nvPr userDrawn="1"/>
            </p:nvSpPr>
            <p:spPr bwMode="gray">
              <a:xfrm>
                <a:off x="8631566"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0"/>
              <p:cNvSpPr>
                <a:spLocks noChangeArrowheads="1"/>
              </p:cNvSpPr>
              <p:nvPr userDrawn="1"/>
            </p:nvSpPr>
            <p:spPr bwMode="gray">
              <a:xfrm>
                <a:off x="8428450"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1"/>
              <p:cNvSpPr>
                <a:spLocks noChangeArrowheads="1"/>
              </p:cNvSpPr>
              <p:nvPr userDrawn="1"/>
            </p:nvSpPr>
            <p:spPr bwMode="gray">
              <a:xfrm>
                <a:off x="8631566"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2"/>
              <p:cNvSpPr>
                <a:spLocks noChangeArrowheads="1"/>
              </p:cNvSpPr>
              <p:nvPr userDrawn="1"/>
            </p:nvSpPr>
            <p:spPr bwMode="gray">
              <a:xfrm>
                <a:off x="8428450"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3"/>
              <p:cNvSpPr>
                <a:spLocks noChangeArrowheads="1"/>
              </p:cNvSpPr>
              <p:nvPr userDrawn="1"/>
            </p:nvSpPr>
            <p:spPr bwMode="gray">
              <a:xfrm>
                <a:off x="8631566"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4"/>
              <p:cNvSpPr>
                <a:spLocks noChangeArrowheads="1"/>
              </p:cNvSpPr>
              <p:nvPr userDrawn="1"/>
            </p:nvSpPr>
            <p:spPr bwMode="gray">
              <a:xfrm>
                <a:off x="8428450"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5"/>
              <p:cNvSpPr>
                <a:spLocks noChangeArrowheads="1"/>
              </p:cNvSpPr>
              <p:nvPr userDrawn="1"/>
            </p:nvSpPr>
            <p:spPr bwMode="gray">
              <a:xfrm>
                <a:off x="8631566"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6"/>
              <p:cNvSpPr>
                <a:spLocks noChangeArrowheads="1"/>
              </p:cNvSpPr>
              <p:nvPr userDrawn="1"/>
            </p:nvSpPr>
            <p:spPr bwMode="gray">
              <a:xfrm>
                <a:off x="8802611" y="5756230"/>
                <a:ext cx="155010" cy="1238295"/>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77"/>
              <p:cNvSpPr>
                <a:spLocks noChangeArrowheads="1"/>
              </p:cNvSpPr>
              <p:nvPr userDrawn="1"/>
            </p:nvSpPr>
            <p:spPr bwMode="gray">
              <a:xfrm>
                <a:off x="8374998" y="5813245"/>
                <a:ext cx="1099321" cy="4098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8"/>
              <p:cNvSpPr>
                <a:spLocks/>
              </p:cNvSpPr>
              <p:nvPr userDrawn="1"/>
            </p:nvSpPr>
            <p:spPr bwMode="gray">
              <a:xfrm>
                <a:off x="9157173" y="4745995"/>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9"/>
              <p:cNvSpPr>
                <a:spLocks/>
              </p:cNvSpPr>
              <p:nvPr userDrawn="1"/>
            </p:nvSpPr>
            <p:spPr bwMode="gray">
              <a:xfrm>
                <a:off x="9157173"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0"/>
              <p:cNvSpPr>
                <a:spLocks/>
              </p:cNvSpPr>
              <p:nvPr userDrawn="1"/>
            </p:nvSpPr>
            <p:spPr bwMode="gray">
              <a:xfrm>
                <a:off x="9107285"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1"/>
              <p:cNvSpPr>
                <a:spLocks/>
              </p:cNvSpPr>
              <p:nvPr userDrawn="1"/>
            </p:nvSpPr>
            <p:spPr bwMode="gray">
              <a:xfrm>
                <a:off x="9205279"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2"/>
              <p:cNvSpPr>
                <a:spLocks/>
              </p:cNvSpPr>
              <p:nvPr userDrawn="1"/>
            </p:nvSpPr>
            <p:spPr bwMode="gray">
              <a:xfrm>
                <a:off x="9059178"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3"/>
              <p:cNvSpPr>
                <a:spLocks/>
              </p:cNvSpPr>
              <p:nvPr userDrawn="1"/>
            </p:nvSpPr>
            <p:spPr bwMode="gray">
              <a:xfrm>
                <a:off x="9253386" y="5002563"/>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userDrawn="1"/>
          </p:nvGrpSpPr>
          <p:grpSpPr bwMode="gray">
            <a:xfrm>
              <a:off x="11546458" y="4621275"/>
              <a:ext cx="705561" cy="2373250"/>
              <a:chOff x="11546458" y="4621275"/>
              <a:chExt cx="705561" cy="2373250"/>
            </a:xfrm>
          </p:grpSpPr>
          <p:sp>
            <p:nvSpPr>
              <p:cNvPr id="58" name="Rectangle 84"/>
              <p:cNvSpPr>
                <a:spLocks noChangeArrowheads="1"/>
              </p:cNvSpPr>
              <p:nvPr userDrawn="1"/>
            </p:nvSpPr>
            <p:spPr bwMode="gray">
              <a:xfrm>
                <a:off x="11546458" y="4621275"/>
                <a:ext cx="456120" cy="237325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5"/>
              <p:cNvSpPr>
                <a:spLocks/>
              </p:cNvSpPr>
              <p:nvPr userDrawn="1"/>
            </p:nvSpPr>
            <p:spPr bwMode="gray">
              <a:xfrm>
                <a:off x="11546458" y="4908132"/>
                <a:ext cx="705561" cy="2086393"/>
              </a:xfrm>
              <a:custGeom>
                <a:avLst/>
                <a:gdLst>
                  <a:gd name="T0" fmla="*/ 347 w 347"/>
                  <a:gd name="T1" fmla="*/ 218 h 1017"/>
                  <a:gd name="T2" fmla="*/ 347 w 347"/>
                  <a:gd name="T3" fmla="*/ 1017 h 1017"/>
                  <a:gd name="T4" fmla="*/ 0 w 347"/>
                  <a:gd name="T5" fmla="*/ 1017 h 1017"/>
                  <a:gd name="T6" fmla="*/ 0 w 347"/>
                  <a:gd name="T7" fmla="*/ 0 h 1017"/>
                  <a:gd name="T8" fmla="*/ 20 w 347"/>
                  <a:gd name="T9" fmla="*/ 21 h 1017"/>
                  <a:gd name="T10" fmla="*/ 62 w 347"/>
                  <a:gd name="T11" fmla="*/ 61 h 1017"/>
                  <a:gd name="T12" fmla="*/ 109 w 347"/>
                  <a:gd name="T13" fmla="*/ 101 h 1017"/>
                  <a:gd name="T14" fmla="*/ 224 w 347"/>
                  <a:gd name="T15" fmla="*/ 176 h 1017"/>
                  <a:gd name="T16" fmla="*/ 347 w 347"/>
                  <a:gd name="T17" fmla="*/ 21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017">
                    <a:moveTo>
                      <a:pt x="347" y="218"/>
                    </a:moveTo>
                    <a:cubicBezTo>
                      <a:pt x="347" y="1017"/>
                      <a:pt x="347" y="1017"/>
                      <a:pt x="347" y="1017"/>
                    </a:cubicBezTo>
                    <a:cubicBezTo>
                      <a:pt x="0" y="1017"/>
                      <a:pt x="0" y="1017"/>
                      <a:pt x="0" y="1017"/>
                    </a:cubicBezTo>
                    <a:cubicBezTo>
                      <a:pt x="0" y="0"/>
                      <a:pt x="0" y="0"/>
                      <a:pt x="0" y="0"/>
                    </a:cubicBezTo>
                    <a:cubicBezTo>
                      <a:pt x="0" y="0"/>
                      <a:pt x="7" y="8"/>
                      <a:pt x="20" y="21"/>
                    </a:cubicBezTo>
                    <a:cubicBezTo>
                      <a:pt x="31" y="32"/>
                      <a:pt x="45" y="46"/>
                      <a:pt x="62" y="61"/>
                    </a:cubicBezTo>
                    <a:cubicBezTo>
                      <a:pt x="76" y="74"/>
                      <a:pt x="92" y="87"/>
                      <a:pt x="109" y="101"/>
                    </a:cubicBezTo>
                    <a:cubicBezTo>
                      <a:pt x="143" y="127"/>
                      <a:pt x="182" y="154"/>
                      <a:pt x="224" y="176"/>
                    </a:cubicBezTo>
                    <a:cubicBezTo>
                      <a:pt x="263" y="196"/>
                      <a:pt x="305" y="212"/>
                      <a:pt x="347" y="218"/>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86"/>
              <p:cNvSpPr>
                <a:spLocks noChangeArrowheads="1"/>
              </p:cNvSpPr>
              <p:nvPr userDrawn="1"/>
            </p:nvSpPr>
            <p:spPr bwMode="gray">
              <a:xfrm>
                <a:off x="11546458" y="4703234"/>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7"/>
              <p:cNvSpPr>
                <a:spLocks noChangeArrowheads="1"/>
              </p:cNvSpPr>
              <p:nvPr userDrawn="1"/>
            </p:nvSpPr>
            <p:spPr bwMode="gray">
              <a:xfrm>
                <a:off x="11546458" y="4868934"/>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8"/>
              <p:cNvSpPr>
                <a:spLocks noChangeArrowheads="1"/>
              </p:cNvSpPr>
              <p:nvPr userDrawn="1"/>
            </p:nvSpPr>
            <p:spPr bwMode="gray">
              <a:xfrm>
                <a:off x="11546458" y="5032852"/>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89"/>
              <p:cNvSpPr>
                <a:spLocks noChangeArrowheads="1"/>
              </p:cNvSpPr>
              <p:nvPr userDrawn="1"/>
            </p:nvSpPr>
            <p:spPr bwMode="gray">
              <a:xfrm>
                <a:off x="11546458" y="5196770"/>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0"/>
              <p:cNvSpPr>
                <a:spLocks noChangeArrowheads="1"/>
              </p:cNvSpPr>
              <p:nvPr userDrawn="1"/>
            </p:nvSpPr>
            <p:spPr bwMode="gray">
              <a:xfrm>
                <a:off x="11546458" y="5362470"/>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1"/>
              <p:cNvSpPr>
                <a:spLocks noChangeArrowheads="1"/>
              </p:cNvSpPr>
              <p:nvPr userDrawn="1"/>
            </p:nvSpPr>
            <p:spPr bwMode="gray">
              <a:xfrm>
                <a:off x="11546458" y="5526388"/>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2"/>
              <p:cNvSpPr>
                <a:spLocks noChangeArrowheads="1"/>
              </p:cNvSpPr>
              <p:nvPr userDrawn="1"/>
            </p:nvSpPr>
            <p:spPr bwMode="gray">
              <a:xfrm>
                <a:off x="11546458" y="5692088"/>
                <a:ext cx="297547" cy="78396"/>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93"/>
              <p:cNvSpPr>
                <a:spLocks noChangeArrowheads="1"/>
              </p:cNvSpPr>
              <p:nvPr userDrawn="1"/>
            </p:nvSpPr>
            <p:spPr bwMode="gray">
              <a:xfrm>
                <a:off x="11546458" y="5856006"/>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94"/>
              <p:cNvSpPr>
                <a:spLocks noChangeArrowheads="1"/>
              </p:cNvSpPr>
              <p:nvPr userDrawn="1"/>
            </p:nvSpPr>
            <p:spPr bwMode="gray">
              <a:xfrm>
                <a:off x="11546458" y="6019925"/>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5"/>
              <p:cNvSpPr>
                <a:spLocks noChangeArrowheads="1"/>
              </p:cNvSpPr>
              <p:nvPr userDrawn="1"/>
            </p:nvSpPr>
            <p:spPr bwMode="gray">
              <a:xfrm>
                <a:off x="11546458" y="6183843"/>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6"/>
              <p:cNvSpPr>
                <a:spLocks noChangeArrowheads="1"/>
              </p:cNvSpPr>
              <p:nvPr userDrawn="1"/>
            </p:nvSpPr>
            <p:spPr bwMode="gray">
              <a:xfrm>
                <a:off x="11546458" y="6347761"/>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7"/>
              <p:cNvSpPr>
                <a:spLocks noChangeArrowheads="1"/>
              </p:cNvSpPr>
              <p:nvPr userDrawn="1"/>
            </p:nvSpPr>
            <p:spPr bwMode="gray">
              <a:xfrm>
                <a:off x="11546458" y="6511679"/>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8"/>
              <p:cNvSpPr>
                <a:spLocks noChangeArrowheads="1"/>
              </p:cNvSpPr>
              <p:nvPr userDrawn="1"/>
            </p:nvSpPr>
            <p:spPr bwMode="gray">
              <a:xfrm>
                <a:off x="11546458" y="6675597"/>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99"/>
              <p:cNvSpPr>
                <a:spLocks noChangeArrowheads="1"/>
              </p:cNvSpPr>
              <p:nvPr userDrawn="1"/>
            </p:nvSpPr>
            <p:spPr bwMode="gray">
              <a:xfrm>
                <a:off x="11546458" y="6841297"/>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userDrawn="1"/>
          </p:nvGrpSpPr>
          <p:grpSpPr bwMode="gray">
            <a:xfrm>
              <a:off x="9741577" y="3466721"/>
              <a:ext cx="1364797" cy="3527804"/>
              <a:chOff x="9741577" y="3466721"/>
              <a:chExt cx="1364797" cy="3527804"/>
            </a:xfrm>
          </p:grpSpPr>
          <p:sp>
            <p:nvSpPr>
              <p:cNvPr id="45" name="Freeform 22"/>
              <p:cNvSpPr>
                <a:spLocks/>
              </p:cNvSpPr>
              <p:nvPr userDrawn="1"/>
            </p:nvSpPr>
            <p:spPr bwMode="gray">
              <a:xfrm>
                <a:off x="10399031" y="3466721"/>
                <a:ext cx="51670" cy="849880"/>
              </a:xfrm>
              <a:custGeom>
                <a:avLst/>
                <a:gdLst>
                  <a:gd name="T0" fmla="*/ 29 w 29"/>
                  <a:gd name="T1" fmla="*/ 477 h 477"/>
                  <a:gd name="T2" fmla="*/ 0 w 29"/>
                  <a:gd name="T3" fmla="*/ 477 h 477"/>
                  <a:gd name="T4" fmla="*/ 8 w 29"/>
                  <a:gd name="T5" fmla="*/ 0 h 477"/>
                  <a:gd name="T6" fmla="*/ 21 w 29"/>
                  <a:gd name="T7" fmla="*/ 0 h 477"/>
                  <a:gd name="T8" fmla="*/ 29 w 29"/>
                  <a:gd name="T9" fmla="*/ 477 h 477"/>
                </a:gdLst>
                <a:ahLst/>
                <a:cxnLst>
                  <a:cxn ang="0">
                    <a:pos x="T0" y="T1"/>
                  </a:cxn>
                  <a:cxn ang="0">
                    <a:pos x="T2" y="T3"/>
                  </a:cxn>
                  <a:cxn ang="0">
                    <a:pos x="T4" y="T5"/>
                  </a:cxn>
                  <a:cxn ang="0">
                    <a:pos x="T6" y="T7"/>
                  </a:cxn>
                  <a:cxn ang="0">
                    <a:pos x="T8" y="T9"/>
                  </a:cxn>
                </a:cxnLst>
                <a:rect l="0" t="0" r="r" b="b"/>
                <a:pathLst>
                  <a:path w="29" h="477">
                    <a:moveTo>
                      <a:pt x="29" y="477"/>
                    </a:moveTo>
                    <a:lnTo>
                      <a:pt x="0" y="477"/>
                    </a:lnTo>
                    <a:lnTo>
                      <a:pt x="8" y="0"/>
                    </a:lnTo>
                    <a:lnTo>
                      <a:pt x="21" y="0"/>
                    </a:lnTo>
                    <a:lnTo>
                      <a:pt x="29"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userDrawn="1"/>
            </p:nvSpPr>
            <p:spPr bwMode="gray">
              <a:xfrm>
                <a:off x="9880551" y="4145556"/>
                <a:ext cx="1086849" cy="359907"/>
              </a:xfrm>
              <a:custGeom>
                <a:avLst/>
                <a:gdLst>
                  <a:gd name="T0" fmla="*/ 610 w 610"/>
                  <a:gd name="T1" fmla="*/ 131 h 202"/>
                  <a:gd name="T2" fmla="*/ 304 w 610"/>
                  <a:gd name="T3" fmla="*/ 202 h 202"/>
                  <a:gd name="T4" fmla="*/ 0 w 610"/>
                  <a:gd name="T5" fmla="*/ 131 h 202"/>
                  <a:gd name="T6" fmla="*/ 0 w 610"/>
                  <a:gd name="T7" fmla="*/ 93 h 202"/>
                  <a:gd name="T8" fmla="*/ 302 w 610"/>
                  <a:gd name="T9" fmla="*/ 0 h 202"/>
                  <a:gd name="T10" fmla="*/ 610 w 610"/>
                  <a:gd name="T11" fmla="*/ 93 h 202"/>
                  <a:gd name="T12" fmla="*/ 610 w 610"/>
                  <a:gd name="T13" fmla="*/ 131 h 202"/>
                </a:gdLst>
                <a:ahLst/>
                <a:cxnLst>
                  <a:cxn ang="0">
                    <a:pos x="T0" y="T1"/>
                  </a:cxn>
                  <a:cxn ang="0">
                    <a:pos x="T2" y="T3"/>
                  </a:cxn>
                  <a:cxn ang="0">
                    <a:pos x="T4" y="T5"/>
                  </a:cxn>
                  <a:cxn ang="0">
                    <a:pos x="T6" y="T7"/>
                  </a:cxn>
                  <a:cxn ang="0">
                    <a:pos x="T8" y="T9"/>
                  </a:cxn>
                  <a:cxn ang="0">
                    <a:pos x="T10" y="T11"/>
                  </a:cxn>
                  <a:cxn ang="0">
                    <a:pos x="T12" y="T13"/>
                  </a:cxn>
                </a:cxnLst>
                <a:rect l="0" t="0" r="r" b="b"/>
                <a:pathLst>
                  <a:path w="610" h="202">
                    <a:moveTo>
                      <a:pt x="610" y="131"/>
                    </a:moveTo>
                    <a:lnTo>
                      <a:pt x="304" y="202"/>
                    </a:lnTo>
                    <a:lnTo>
                      <a:pt x="0" y="131"/>
                    </a:lnTo>
                    <a:lnTo>
                      <a:pt x="0" y="93"/>
                    </a:lnTo>
                    <a:lnTo>
                      <a:pt x="302" y="0"/>
                    </a:lnTo>
                    <a:lnTo>
                      <a:pt x="610" y="93"/>
                    </a:lnTo>
                    <a:lnTo>
                      <a:pt x="61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userDrawn="1"/>
            </p:nvSpPr>
            <p:spPr bwMode="gray">
              <a:xfrm>
                <a:off x="10422193" y="4145556"/>
                <a:ext cx="545206" cy="359907"/>
              </a:xfrm>
              <a:custGeom>
                <a:avLst/>
                <a:gdLst>
                  <a:gd name="T0" fmla="*/ 306 w 306"/>
                  <a:gd name="T1" fmla="*/ 131 h 202"/>
                  <a:gd name="T2" fmla="*/ 0 w 306"/>
                  <a:gd name="T3" fmla="*/ 202 h 202"/>
                  <a:gd name="T4" fmla="*/ 0 w 306"/>
                  <a:gd name="T5" fmla="*/ 0 h 202"/>
                  <a:gd name="T6" fmla="*/ 306 w 306"/>
                  <a:gd name="T7" fmla="*/ 93 h 202"/>
                  <a:gd name="T8" fmla="*/ 306 w 306"/>
                  <a:gd name="T9" fmla="*/ 131 h 202"/>
                </a:gdLst>
                <a:ahLst/>
                <a:cxnLst>
                  <a:cxn ang="0">
                    <a:pos x="T0" y="T1"/>
                  </a:cxn>
                  <a:cxn ang="0">
                    <a:pos x="T2" y="T3"/>
                  </a:cxn>
                  <a:cxn ang="0">
                    <a:pos x="T4" y="T5"/>
                  </a:cxn>
                  <a:cxn ang="0">
                    <a:pos x="T6" y="T7"/>
                  </a:cxn>
                  <a:cxn ang="0">
                    <a:pos x="T8" y="T9"/>
                  </a:cxn>
                </a:cxnLst>
                <a:rect l="0" t="0" r="r" b="b"/>
                <a:pathLst>
                  <a:path w="306" h="202">
                    <a:moveTo>
                      <a:pt x="306" y="131"/>
                    </a:moveTo>
                    <a:lnTo>
                      <a:pt x="0" y="202"/>
                    </a:lnTo>
                    <a:lnTo>
                      <a:pt x="0" y="0"/>
                    </a:lnTo>
                    <a:lnTo>
                      <a:pt x="306" y="93"/>
                    </a:lnTo>
                    <a:lnTo>
                      <a:pt x="306" y="1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userDrawn="1"/>
            </p:nvSpPr>
            <p:spPr bwMode="gray">
              <a:xfrm>
                <a:off x="9916185" y="6390522"/>
                <a:ext cx="1015580" cy="260131"/>
              </a:xfrm>
              <a:custGeom>
                <a:avLst/>
                <a:gdLst>
                  <a:gd name="T0" fmla="*/ 570 w 570"/>
                  <a:gd name="T1" fmla="*/ 90 h 146"/>
                  <a:gd name="T2" fmla="*/ 286 w 570"/>
                  <a:gd name="T3" fmla="*/ 146 h 146"/>
                  <a:gd name="T4" fmla="*/ 0 w 570"/>
                  <a:gd name="T5" fmla="*/ 90 h 146"/>
                  <a:gd name="T6" fmla="*/ 0 w 570"/>
                  <a:gd name="T7" fmla="*/ 46 h 146"/>
                  <a:gd name="T8" fmla="*/ 286 w 570"/>
                  <a:gd name="T9" fmla="*/ 0 h 146"/>
                  <a:gd name="T10" fmla="*/ 570 w 570"/>
                  <a:gd name="T11" fmla="*/ 46 h 146"/>
                  <a:gd name="T12" fmla="*/ 570 w 570"/>
                  <a:gd name="T13" fmla="*/ 90 h 146"/>
                </a:gdLst>
                <a:ahLst/>
                <a:cxnLst>
                  <a:cxn ang="0">
                    <a:pos x="T0" y="T1"/>
                  </a:cxn>
                  <a:cxn ang="0">
                    <a:pos x="T2" y="T3"/>
                  </a:cxn>
                  <a:cxn ang="0">
                    <a:pos x="T4" y="T5"/>
                  </a:cxn>
                  <a:cxn ang="0">
                    <a:pos x="T6" y="T7"/>
                  </a:cxn>
                  <a:cxn ang="0">
                    <a:pos x="T8" y="T9"/>
                  </a:cxn>
                  <a:cxn ang="0">
                    <a:pos x="T10" y="T11"/>
                  </a:cxn>
                  <a:cxn ang="0">
                    <a:pos x="T12" y="T13"/>
                  </a:cxn>
                </a:cxnLst>
                <a:rect l="0" t="0" r="r" b="b"/>
                <a:pathLst>
                  <a:path w="570" h="146">
                    <a:moveTo>
                      <a:pt x="570" y="90"/>
                    </a:moveTo>
                    <a:lnTo>
                      <a:pt x="286" y="146"/>
                    </a:lnTo>
                    <a:lnTo>
                      <a:pt x="0" y="90"/>
                    </a:lnTo>
                    <a:lnTo>
                      <a:pt x="0" y="46"/>
                    </a:lnTo>
                    <a:lnTo>
                      <a:pt x="286" y="0"/>
                    </a:lnTo>
                    <a:lnTo>
                      <a:pt x="570" y="46"/>
                    </a:lnTo>
                    <a:lnTo>
                      <a:pt x="57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userDrawn="1"/>
            </p:nvSpPr>
            <p:spPr bwMode="gray">
              <a:xfrm>
                <a:off x="9916185" y="6513461"/>
                <a:ext cx="1015580" cy="137192"/>
              </a:xfrm>
              <a:custGeom>
                <a:avLst/>
                <a:gdLst>
                  <a:gd name="T0" fmla="*/ 570 w 570"/>
                  <a:gd name="T1" fmla="*/ 21 h 77"/>
                  <a:gd name="T2" fmla="*/ 286 w 570"/>
                  <a:gd name="T3" fmla="*/ 77 h 77"/>
                  <a:gd name="T4" fmla="*/ 0 w 570"/>
                  <a:gd name="T5" fmla="*/ 21 h 77"/>
                  <a:gd name="T6" fmla="*/ 0 w 570"/>
                  <a:gd name="T7" fmla="*/ 0 h 77"/>
                  <a:gd name="T8" fmla="*/ 286 w 570"/>
                  <a:gd name="T9" fmla="*/ 4 h 77"/>
                  <a:gd name="T10" fmla="*/ 570 w 570"/>
                  <a:gd name="T11" fmla="*/ 0 h 77"/>
                  <a:gd name="T12" fmla="*/ 570 w 570"/>
                  <a:gd name="T13" fmla="*/ 21 h 77"/>
                </a:gdLst>
                <a:ahLst/>
                <a:cxnLst>
                  <a:cxn ang="0">
                    <a:pos x="T0" y="T1"/>
                  </a:cxn>
                  <a:cxn ang="0">
                    <a:pos x="T2" y="T3"/>
                  </a:cxn>
                  <a:cxn ang="0">
                    <a:pos x="T4" y="T5"/>
                  </a:cxn>
                  <a:cxn ang="0">
                    <a:pos x="T6" y="T7"/>
                  </a:cxn>
                  <a:cxn ang="0">
                    <a:pos x="T8" y="T9"/>
                  </a:cxn>
                  <a:cxn ang="0">
                    <a:pos x="T10" y="T11"/>
                  </a:cxn>
                  <a:cxn ang="0">
                    <a:pos x="T12" y="T13"/>
                  </a:cxn>
                </a:cxnLst>
                <a:rect l="0" t="0" r="r" b="b"/>
                <a:pathLst>
                  <a:path w="570" h="77">
                    <a:moveTo>
                      <a:pt x="570" y="21"/>
                    </a:moveTo>
                    <a:lnTo>
                      <a:pt x="286" y="77"/>
                    </a:lnTo>
                    <a:lnTo>
                      <a:pt x="0" y="21"/>
                    </a:lnTo>
                    <a:lnTo>
                      <a:pt x="0" y="0"/>
                    </a:lnTo>
                    <a:lnTo>
                      <a:pt x="286" y="4"/>
                    </a:lnTo>
                    <a:lnTo>
                      <a:pt x="570" y="0"/>
                    </a:lnTo>
                    <a:lnTo>
                      <a:pt x="570"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7"/>
              <p:cNvSpPr>
                <a:spLocks noChangeArrowheads="1"/>
              </p:cNvSpPr>
              <p:nvPr userDrawn="1"/>
            </p:nvSpPr>
            <p:spPr bwMode="gray">
              <a:xfrm>
                <a:off x="9907276" y="6472481"/>
                <a:ext cx="1033397" cy="783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userDrawn="1"/>
            </p:nvSpPr>
            <p:spPr bwMode="gray">
              <a:xfrm>
                <a:off x="10301036" y="4093886"/>
                <a:ext cx="245877" cy="94431"/>
              </a:xfrm>
              <a:custGeom>
                <a:avLst/>
                <a:gdLst>
                  <a:gd name="T0" fmla="*/ 68 w 138"/>
                  <a:gd name="T1" fmla="*/ 53 h 53"/>
                  <a:gd name="T2" fmla="*/ 0 w 138"/>
                  <a:gd name="T3" fmla="*/ 0 h 53"/>
                  <a:gd name="T4" fmla="*/ 138 w 138"/>
                  <a:gd name="T5" fmla="*/ 0 h 53"/>
                  <a:gd name="T6" fmla="*/ 68 w 138"/>
                  <a:gd name="T7" fmla="*/ 53 h 53"/>
                </a:gdLst>
                <a:ahLst/>
                <a:cxnLst>
                  <a:cxn ang="0">
                    <a:pos x="T0" y="T1"/>
                  </a:cxn>
                  <a:cxn ang="0">
                    <a:pos x="T2" y="T3"/>
                  </a:cxn>
                  <a:cxn ang="0">
                    <a:pos x="T4" y="T5"/>
                  </a:cxn>
                  <a:cxn ang="0">
                    <a:pos x="T6" y="T7"/>
                  </a:cxn>
                </a:cxnLst>
                <a:rect l="0" t="0" r="r" b="b"/>
                <a:pathLst>
                  <a:path w="138" h="53">
                    <a:moveTo>
                      <a:pt x="68" y="53"/>
                    </a:moveTo>
                    <a:lnTo>
                      <a:pt x="0" y="0"/>
                    </a:lnTo>
                    <a:lnTo>
                      <a:pt x="138" y="0"/>
                    </a:lnTo>
                    <a:lnTo>
                      <a:pt x="6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userDrawn="1"/>
            </p:nvSpPr>
            <p:spPr bwMode="gray">
              <a:xfrm>
                <a:off x="10422193" y="4093886"/>
                <a:ext cx="124720" cy="94431"/>
              </a:xfrm>
              <a:custGeom>
                <a:avLst/>
                <a:gdLst>
                  <a:gd name="T0" fmla="*/ 0 w 70"/>
                  <a:gd name="T1" fmla="*/ 53 h 53"/>
                  <a:gd name="T2" fmla="*/ 0 w 70"/>
                  <a:gd name="T3" fmla="*/ 0 h 53"/>
                  <a:gd name="T4" fmla="*/ 70 w 70"/>
                  <a:gd name="T5" fmla="*/ 0 h 53"/>
                  <a:gd name="T6" fmla="*/ 0 w 70"/>
                  <a:gd name="T7" fmla="*/ 53 h 53"/>
                </a:gdLst>
                <a:ahLst/>
                <a:cxnLst>
                  <a:cxn ang="0">
                    <a:pos x="T0" y="T1"/>
                  </a:cxn>
                  <a:cxn ang="0">
                    <a:pos x="T2" y="T3"/>
                  </a:cxn>
                  <a:cxn ang="0">
                    <a:pos x="T4" y="T5"/>
                  </a:cxn>
                  <a:cxn ang="0">
                    <a:pos x="T6" y="T7"/>
                  </a:cxn>
                </a:cxnLst>
                <a:rect l="0" t="0" r="r" b="b"/>
                <a:pathLst>
                  <a:path w="70" h="53">
                    <a:moveTo>
                      <a:pt x="0" y="53"/>
                    </a:moveTo>
                    <a:lnTo>
                      <a:pt x="0" y="0"/>
                    </a:lnTo>
                    <a:lnTo>
                      <a:pt x="70" y="0"/>
                    </a:lnTo>
                    <a:lnTo>
                      <a:pt x="0"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noEditPoints="1"/>
              </p:cNvSpPr>
              <p:nvPr userDrawn="1"/>
            </p:nvSpPr>
            <p:spPr bwMode="gray">
              <a:xfrm>
                <a:off x="9939347" y="4425286"/>
                <a:ext cx="960347" cy="2569239"/>
              </a:xfrm>
              <a:custGeom>
                <a:avLst/>
                <a:gdLst>
                  <a:gd name="T0" fmla="*/ 421 w 473"/>
                  <a:gd name="T1" fmla="*/ 1104 h 1252"/>
                  <a:gd name="T2" fmla="*/ 403 w 473"/>
                  <a:gd name="T3" fmla="*/ 1052 h 1252"/>
                  <a:gd name="T4" fmla="*/ 391 w 473"/>
                  <a:gd name="T5" fmla="*/ 1019 h 1252"/>
                  <a:gd name="T6" fmla="*/ 378 w 473"/>
                  <a:gd name="T7" fmla="*/ 981 h 1252"/>
                  <a:gd name="T8" fmla="*/ 354 w 473"/>
                  <a:gd name="T9" fmla="*/ 913 h 1252"/>
                  <a:gd name="T10" fmla="*/ 319 w 473"/>
                  <a:gd name="T11" fmla="*/ 792 h 1252"/>
                  <a:gd name="T12" fmla="*/ 288 w 473"/>
                  <a:gd name="T13" fmla="*/ 562 h 1252"/>
                  <a:gd name="T14" fmla="*/ 308 w 473"/>
                  <a:gd name="T15" fmla="*/ 226 h 1252"/>
                  <a:gd name="T16" fmla="*/ 324 w 473"/>
                  <a:gd name="T17" fmla="*/ 130 h 1252"/>
                  <a:gd name="T18" fmla="*/ 337 w 473"/>
                  <a:gd name="T19" fmla="*/ 60 h 1252"/>
                  <a:gd name="T20" fmla="*/ 348 w 473"/>
                  <a:gd name="T21" fmla="*/ 6 h 1252"/>
                  <a:gd name="T22" fmla="*/ 128 w 473"/>
                  <a:gd name="T23" fmla="*/ 0 h 1252"/>
                  <a:gd name="T24" fmla="*/ 131 w 473"/>
                  <a:gd name="T25" fmla="*/ 15 h 1252"/>
                  <a:gd name="T26" fmla="*/ 150 w 473"/>
                  <a:gd name="T27" fmla="*/ 111 h 1252"/>
                  <a:gd name="T28" fmla="*/ 175 w 473"/>
                  <a:gd name="T29" fmla="*/ 275 h 1252"/>
                  <a:gd name="T30" fmla="*/ 190 w 473"/>
                  <a:gd name="T31" fmla="*/ 519 h 1252"/>
                  <a:gd name="T32" fmla="*/ 161 w 473"/>
                  <a:gd name="T33" fmla="*/ 780 h 1252"/>
                  <a:gd name="T34" fmla="*/ 130 w 473"/>
                  <a:gd name="T35" fmla="*/ 893 h 1252"/>
                  <a:gd name="T36" fmla="*/ 109 w 473"/>
                  <a:gd name="T37" fmla="*/ 951 h 1252"/>
                  <a:gd name="T38" fmla="*/ 98 w 473"/>
                  <a:gd name="T39" fmla="*/ 981 h 1252"/>
                  <a:gd name="T40" fmla="*/ 84 w 473"/>
                  <a:gd name="T41" fmla="*/ 1019 h 1252"/>
                  <a:gd name="T42" fmla="*/ 72 w 473"/>
                  <a:gd name="T43" fmla="*/ 1052 h 1252"/>
                  <a:gd name="T44" fmla="*/ 53 w 473"/>
                  <a:gd name="T45" fmla="*/ 1104 h 1252"/>
                  <a:gd name="T46" fmla="*/ 0 w 473"/>
                  <a:gd name="T47" fmla="*/ 1252 h 1252"/>
                  <a:gd name="T48" fmla="*/ 86 w 473"/>
                  <a:gd name="T49" fmla="*/ 1246 h 1252"/>
                  <a:gd name="T50" fmla="*/ 131 w 473"/>
                  <a:gd name="T51" fmla="*/ 1095 h 1252"/>
                  <a:gd name="T52" fmla="*/ 149 w 473"/>
                  <a:gd name="T53" fmla="*/ 1036 h 1252"/>
                  <a:gd name="T54" fmla="*/ 160 w 473"/>
                  <a:gd name="T55" fmla="*/ 998 h 1252"/>
                  <a:gd name="T56" fmla="*/ 176 w 473"/>
                  <a:gd name="T57" fmla="*/ 946 h 1252"/>
                  <a:gd name="T58" fmla="*/ 192 w 473"/>
                  <a:gd name="T59" fmla="*/ 894 h 1252"/>
                  <a:gd name="T60" fmla="*/ 200 w 473"/>
                  <a:gd name="T61" fmla="*/ 870 h 1252"/>
                  <a:gd name="T62" fmla="*/ 222 w 473"/>
                  <a:gd name="T63" fmla="*/ 773 h 1252"/>
                  <a:gd name="T64" fmla="*/ 254 w 473"/>
                  <a:gd name="T65" fmla="*/ 771 h 1252"/>
                  <a:gd name="T66" fmla="*/ 288 w 473"/>
                  <a:gd name="T67" fmla="*/ 905 h 1252"/>
                  <a:gd name="T68" fmla="*/ 299 w 473"/>
                  <a:gd name="T69" fmla="*/ 942 h 1252"/>
                  <a:gd name="T70" fmla="*/ 307 w 473"/>
                  <a:gd name="T71" fmla="*/ 969 h 1252"/>
                  <a:gd name="T72" fmla="*/ 321 w 473"/>
                  <a:gd name="T73" fmla="*/ 1020 h 1252"/>
                  <a:gd name="T74" fmla="*/ 334 w 473"/>
                  <a:gd name="T75" fmla="*/ 1065 h 1252"/>
                  <a:gd name="T76" fmla="*/ 346 w 473"/>
                  <a:gd name="T77" fmla="*/ 1104 h 1252"/>
                  <a:gd name="T78" fmla="*/ 388 w 473"/>
                  <a:gd name="T79" fmla="*/ 1252 h 1252"/>
                  <a:gd name="T80" fmla="*/ 471 w 473"/>
                  <a:gd name="T81" fmla="*/ 1246 h 1252"/>
                  <a:gd name="T82" fmla="*/ 301 w 473"/>
                  <a:gd name="T83" fmla="*/ 39 h 1252"/>
                  <a:gd name="T84" fmla="*/ 295 w 473"/>
                  <a:gd name="T85" fmla="*/ 73 h 1252"/>
                  <a:gd name="T86" fmla="*/ 285 w 473"/>
                  <a:gd name="T87" fmla="*/ 123 h 1252"/>
                  <a:gd name="T88" fmla="*/ 265 w 473"/>
                  <a:gd name="T89" fmla="*/ 241 h 1252"/>
                  <a:gd name="T90" fmla="*/ 215 w 473"/>
                  <a:gd name="T91" fmla="*/ 259 h 1252"/>
                  <a:gd name="T92" fmla="*/ 192 w 473"/>
                  <a:gd name="T93" fmla="*/ 123 h 1252"/>
                  <a:gd name="T94" fmla="*/ 182 w 473"/>
                  <a:gd name="T95" fmla="*/ 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3" h="1252">
                    <a:moveTo>
                      <a:pt x="471" y="1246"/>
                    </a:moveTo>
                    <a:cubicBezTo>
                      <a:pt x="421" y="1104"/>
                      <a:pt x="421" y="1104"/>
                      <a:pt x="421" y="1104"/>
                    </a:cubicBezTo>
                    <a:cubicBezTo>
                      <a:pt x="418" y="1095"/>
                      <a:pt x="418" y="1095"/>
                      <a:pt x="418" y="1095"/>
                    </a:cubicBezTo>
                    <a:cubicBezTo>
                      <a:pt x="403" y="1052"/>
                      <a:pt x="403" y="1052"/>
                      <a:pt x="403" y="1052"/>
                    </a:cubicBezTo>
                    <a:cubicBezTo>
                      <a:pt x="397" y="1036"/>
                      <a:pt x="397" y="1036"/>
                      <a:pt x="397" y="1036"/>
                    </a:cubicBezTo>
                    <a:cubicBezTo>
                      <a:pt x="391" y="1019"/>
                      <a:pt x="391" y="1019"/>
                      <a:pt x="391" y="1019"/>
                    </a:cubicBezTo>
                    <a:cubicBezTo>
                      <a:pt x="384" y="998"/>
                      <a:pt x="384" y="998"/>
                      <a:pt x="384" y="998"/>
                    </a:cubicBezTo>
                    <a:cubicBezTo>
                      <a:pt x="378" y="981"/>
                      <a:pt x="378" y="981"/>
                      <a:pt x="378" y="981"/>
                    </a:cubicBezTo>
                    <a:cubicBezTo>
                      <a:pt x="365" y="943"/>
                      <a:pt x="365" y="943"/>
                      <a:pt x="365" y="943"/>
                    </a:cubicBezTo>
                    <a:cubicBezTo>
                      <a:pt x="354" y="913"/>
                      <a:pt x="354" y="913"/>
                      <a:pt x="354" y="913"/>
                    </a:cubicBezTo>
                    <a:cubicBezTo>
                      <a:pt x="347" y="893"/>
                      <a:pt x="347" y="893"/>
                      <a:pt x="347" y="893"/>
                    </a:cubicBezTo>
                    <a:cubicBezTo>
                      <a:pt x="336" y="860"/>
                      <a:pt x="327" y="826"/>
                      <a:pt x="319" y="792"/>
                    </a:cubicBezTo>
                    <a:cubicBezTo>
                      <a:pt x="317" y="785"/>
                      <a:pt x="315" y="778"/>
                      <a:pt x="314" y="771"/>
                    </a:cubicBezTo>
                    <a:cubicBezTo>
                      <a:pt x="299" y="702"/>
                      <a:pt x="291" y="632"/>
                      <a:pt x="288" y="562"/>
                    </a:cubicBezTo>
                    <a:cubicBezTo>
                      <a:pt x="288" y="548"/>
                      <a:pt x="287" y="534"/>
                      <a:pt x="287" y="519"/>
                    </a:cubicBezTo>
                    <a:cubicBezTo>
                      <a:pt x="286" y="421"/>
                      <a:pt x="294" y="323"/>
                      <a:pt x="308" y="226"/>
                    </a:cubicBezTo>
                    <a:cubicBezTo>
                      <a:pt x="312" y="200"/>
                      <a:pt x="316" y="175"/>
                      <a:pt x="321" y="149"/>
                    </a:cubicBezTo>
                    <a:cubicBezTo>
                      <a:pt x="322" y="143"/>
                      <a:pt x="323" y="137"/>
                      <a:pt x="324" y="130"/>
                    </a:cubicBezTo>
                    <a:cubicBezTo>
                      <a:pt x="325" y="124"/>
                      <a:pt x="326" y="118"/>
                      <a:pt x="327" y="111"/>
                    </a:cubicBezTo>
                    <a:cubicBezTo>
                      <a:pt x="337" y="60"/>
                      <a:pt x="337" y="60"/>
                      <a:pt x="337" y="60"/>
                    </a:cubicBezTo>
                    <a:cubicBezTo>
                      <a:pt x="346" y="15"/>
                      <a:pt x="346" y="15"/>
                      <a:pt x="346" y="15"/>
                    </a:cubicBezTo>
                    <a:cubicBezTo>
                      <a:pt x="348" y="6"/>
                      <a:pt x="348" y="6"/>
                      <a:pt x="348" y="6"/>
                    </a:cubicBezTo>
                    <a:cubicBezTo>
                      <a:pt x="349" y="0"/>
                      <a:pt x="349" y="0"/>
                      <a:pt x="349" y="0"/>
                    </a:cubicBezTo>
                    <a:cubicBezTo>
                      <a:pt x="128" y="0"/>
                      <a:pt x="128" y="0"/>
                      <a:pt x="128" y="0"/>
                    </a:cubicBezTo>
                    <a:cubicBezTo>
                      <a:pt x="129" y="6"/>
                      <a:pt x="129" y="6"/>
                      <a:pt x="129" y="6"/>
                    </a:cubicBezTo>
                    <a:cubicBezTo>
                      <a:pt x="131" y="15"/>
                      <a:pt x="131" y="15"/>
                      <a:pt x="131" y="15"/>
                    </a:cubicBezTo>
                    <a:cubicBezTo>
                      <a:pt x="140" y="60"/>
                      <a:pt x="140" y="60"/>
                      <a:pt x="140" y="60"/>
                    </a:cubicBezTo>
                    <a:cubicBezTo>
                      <a:pt x="150" y="111"/>
                      <a:pt x="150" y="111"/>
                      <a:pt x="150" y="111"/>
                    </a:cubicBezTo>
                    <a:cubicBezTo>
                      <a:pt x="151" y="118"/>
                      <a:pt x="152" y="124"/>
                      <a:pt x="153" y="130"/>
                    </a:cubicBezTo>
                    <a:cubicBezTo>
                      <a:pt x="162" y="178"/>
                      <a:pt x="169" y="226"/>
                      <a:pt x="175" y="275"/>
                    </a:cubicBezTo>
                    <a:cubicBezTo>
                      <a:pt x="176" y="281"/>
                      <a:pt x="177" y="287"/>
                      <a:pt x="177" y="293"/>
                    </a:cubicBezTo>
                    <a:cubicBezTo>
                      <a:pt x="186" y="368"/>
                      <a:pt x="191" y="444"/>
                      <a:pt x="190" y="519"/>
                    </a:cubicBezTo>
                    <a:cubicBezTo>
                      <a:pt x="190" y="534"/>
                      <a:pt x="189" y="548"/>
                      <a:pt x="189" y="562"/>
                    </a:cubicBezTo>
                    <a:cubicBezTo>
                      <a:pt x="186" y="635"/>
                      <a:pt x="177" y="708"/>
                      <a:pt x="161" y="780"/>
                    </a:cubicBezTo>
                    <a:cubicBezTo>
                      <a:pt x="158" y="794"/>
                      <a:pt x="155" y="808"/>
                      <a:pt x="151" y="822"/>
                    </a:cubicBezTo>
                    <a:cubicBezTo>
                      <a:pt x="145" y="846"/>
                      <a:pt x="138" y="869"/>
                      <a:pt x="130" y="893"/>
                    </a:cubicBezTo>
                    <a:cubicBezTo>
                      <a:pt x="117" y="928"/>
                      <a:pt x="117" y="928"/>
                      <a:pt x="117" y="928"/>
                    </a:cubicBezTo>
                    <a:cubicBezTo>
                      <a:pt x="109" y="951"/>
                      <a:pt x="109" y="951"/>
                      <a:pt x="109" y="951"/>
                    </a:cubicBezTo>
                    <a:cubicBezTo>
                      <a:pt x="106" y="959"/>
                      <a:pt x="106" y="959"/>
                      <a:pt x="106" y="959"/>
                    </a:cubicBezTo>
                    <a:cubicBezTo>
                      <a:pt x="98" y="981"/>
                      <a:pt x="98" y="981"/>
                      <a:pt x="98" y="981"/>
                    </a:cubicBezTo>
                    <a:cubicBezTo>
                      <a:pt x="92" y="998"/>
                      <a:pt x="92" y="998"/>
                      <a:pt x="92" y="998"/>
                    </a:cubicBezTo>
                    <a:cubicBezTo>
                      <a:pt x="84" y="1019"/>
                      <a:pt x="84" y="1019"/>
                      <a:pt x="84" y="1019"/>
                    </a:cubicBezTo>
                    <a:cubicBezTo>
                      <a:pt x="78" y="1036"/>
                      <a:pt x="78" y="1036"/>
                      <a:pt x="78" y="1036"/>
                    </a:cubicBezTo>
                    <a:cubicBezTo>
                      <a:pt x="72" y="1052"/>
                      <a:pt x="72" y="1052"/>
                      <a:pt x="72" y="1052"/>
                    </a:cubicBezTo>
                    <a:cubicBezTo>
                      <a:pt x="57" y="1095"/>
                      <a:pt x="57" y="1095"/>
                      <a:pt x="57" y="1095"/>
                    </a:cubicBezTo>
                    <a:cubicBezTo>
                      <a:pt x="53" y="1104"/>
                      <a:pt x="53" y="1104"/>
                      <a:pt x="53" y="1104"/>
                    </a:cubicBezTo>
                    <a:cubicBezTo>
                      <a:pt x="2" y="1246"/>
                      <a:pt x="2" y="1246"/>
                      <a:pt x="2" y="1246"/>
                    </a:cubicBezTo>
                    <a:cubicBezTo>
                      <a:pt x="0" y="1252"/>
                      <a:pt x="0" y="1252"/>
                      <a:pt x="0" y="1252"/>
                    </a:cubicBezTo>
                    <a:cubicBezTo>
                      <a:pt x="84" y="1252"/>
                      <a:pt x="84" y="1252"/>
                      <a:pt x="84" y="1252"/>
                    </a:cubicBezTo>
                    <a:cubicBezTo>
                      <a:pt x="86" y="1246"/>
                      <a:pt x="86" y="1246"/>
                      <a:pt x="86" y="1246"/>
                    </a:cubicBezTo>
                    <a:cubicBezTo>
                      <a:pt x="129" y="1104"/>
                      <a:pt x="129" y="1104"/>
                      <a:pt x="129" y="1104"/>
                    </a:cubicBezTo>
                    <a:cubicBezTo>
                      <a:pt x="131" y="1095"/>
                      <a:pt x="131" y="1095"/>
                      <a:pt x="131" y="1095"/>
                    </a:cubicBezTo>
                    <a:cubicBezTo>
                      <a:pt x="140" y="1065"/>
                      <a:pt x="140" y="1065"/>
                      <a:pt x="140" y="1065"/>
                    </a:cubicBezTo>
                    <a:cubicBezTo>
                      <a:pt x="149" y="1036"/>
                      <a:pt x="149" y="1036"/>
                      <a:pt x="149" y="1036"/>
                    </a:cubicBezTo>
                    <a:cubicBezTo>
                      <a:pt x="154" y="1020"/>
                      <a:pt x="154" y="1020"/>
                      <a:pt x="154" y="1020"/>
                    </a:cubicBezTo>
                    <a:cubicBezTo>
                      <a:pt x="160" y="998"/>
                      <a:pt x="160" y="998"/>
                      <a:pt x="160" y="998"/>
                    </a:cubicBezTo>
                    <a:cubicBezTo>
                      <a:pt x="169" y="969"/>
                      <a:pt x="169" y="969"/>
                      <a:pt x="169" y="969"/>
                    </a:cubicBezTo>
                    <a:cubicBezTo>
                      <a:pt x="176" y="946"/>
                      <a:pt x="176" y="946"/>
                      <a:pt x="176" y="946"/>
                    </a:cubicBezTo>
                    <a:cubicBezTo>
                      <a:pt x="188" y="905"/>
                      <a:pt x="188" y="905"/>
                      <a:pt x="188" y="905"/>
                    </a:cubicBezTo>
                    <a:cubicBezTo>
                      <a:pt x="190" y="902"/>
                      <a:pt x="191" y="898"/>
                      <a:pt x="192" y="894"/>
                    </a:cubicBezTo>
                    <a:cubicBezTo>
                      <a:pt x="192" y="894"/>
                      <a:pt x="192" y="894"/>
                      <a:pt x="192" y="894"/>
                    </a:cubicBezTo>
                    <a:cubicBezTo>
                      <a:pt x="195" y="886"/>
                      <a:pt x="197" y="878"/>
                      <a:pt x="200" y="870"/>
                    </a:cubicBezTo>
                    <a:cubicBezTo>
                      <a:pt x="200" y="870"/>
                      <a:pt x="200" y="870"/>
                      <a:pt x="200" y="870"/>
                    </a:cubicBezTo>
                    <a:cubicBezTo>
                      <a:pt x="209" y="838"/>
                      <a:pt x="216" y="806"/>
                      <a:pt x="222" y="773"/>
                    </a:cubicBezTo>
                    <a:cubicBezTo>
                      <a:pt x="231" y="729"/>
                      <a:pt x="236" y="683"/>
                      <a:pt x="238" y="638"/>
                    </a:cubicBezTo>
                    <a:cubicBezTo>
                      <a:pt x="241" y="683"/>
                      <a:pt x="246" y="727"/>
                      <a:pt x="254" y="771"/>
                    </a:cubicBezTo>
                    <a:cubicBezTo>
                      <a:pt x="256" y="785"/>
                      <a:pt x="259" y="799"/>
                      <a:pt x="262" y="812"/>
                    </a:cubicBezTo>
                    <a:cubicBezTo>
                      <a:pt x="269" y="843"/>
                      <a:pt x="278" y="875"/>
                      <a:pt x="288" y="905"/>
                    </a:cubicBezTo>
                    <a:cubicBezTo>
                      <a:pt x="298" y="939"/>
                      <a:pt x="298" y="939"/>
                      <a:pt x="298" y="939"/>
                    </a:cubicBezTo>
                    <a:cubicBezTo>
                      <a:pt x="299" y="942"/>
                      <a:pt x="299" y="942"/>
                      <a:pt x="299" y="942"/>
                    </a:cubicBezTo>
                    <a:cubicBezTo>
                      <a:pt x="304" y="961"/>
                      <a:pt x="304" y="961"/>
                      <a:pt x="304" y="961"/>
                    </a:cubicBezTo>
                    <a:cubicBezTo>
                      <a:pt x="307" y="969"/>
                      <a:pt x="307" y="969"/>
                      <a:pt x="307" y="969"/>
                    </a:cubicBezTo>
                    <a:cubicBezTo>
                      <a:pt x="315" y="998"/>
                      <a:pt x="315" y="998"/>
                      <a:pt x="315" y="998"/>
                    </a:cubicBezTo>
                    <a:cubicBezTo>
                      <a:pt x="321" y="1020"/>
                      <a:pt x="321" y="1020"/>
                      <a:pt x="321" y="1020"/>
                    </a:cubicBezTo>
                    <a:cubicBezTo>
                      <a:pt x="326" y="1036"/>
                      <a:pt x="326" y="1036"/>
                      <a:pt x="326" y="1036"/>
                    </a:cubicBezTo>
                    <a:cubicBezTo>
                      <a:pt x="334" y="1065"/>
                      <a:pt x="334" y="1065"/>
                      <a:pt x="334" y="1065"/>
                    </a:cubicBezTo>
                    <a:cubicBezTo>
                      <a:pt x="343" y="1095"/>
                      <a:pt x="343" y="1095"/>
                      <a:pt x="343" y="1095"/>
                    </a:cubicBezTo>
                    <a:cubicBezTo>
                      <a:pt x="346" y="1104"/>
                      <a:pt x="346" y="1104"/>
                      <a:pt x="346" y="1104"/>
                    </a:cubicBezTo>
                    <a:cubicBezTo>
                      <a:pt x="386" y="1246"/>
                      <a:pt x="386" y="1246"/>
                      <a:pt x="386" y="1246"/>
                    </a:cubicBezTo>
                    <a:cubicBezTo>
                      <a:pt x="388" y="1252"/>
                      <a:pt x="388" y="1252"/>
                      <a:pt x="388" y="1252"/>
                    </a:cubicBezTo>
                    <a:cubicBezTo>
                      <a:pt x="473" y="1252"/>
                      <a:pt x="473" y="1252"/>
                      <a:pt x="473" y="1252"/>
                    </a:cubicBezTo>
                    <a:lnTo>
                      <a:pt x="471" y="1246"/>
                    </a:lnTo>
                    <a:close/>
                    <a:moveTo>
                      <a:pt x="176" y="39"/>
                    </a:moveTo>
                    <a:cubicBezTo>
                      <a:pt x="301" y="39"/>
                      <a:pt x="301" y="39"/>
                      <a:pt x="301" y="39"/>
                    </a:cubicBezTo>
                    <a:cubicBezTo>
                      <a:pt x="295" y="73"/>
                      <a:pt x="295" y="73"/>
                      <a:pt x="295" y="73"/>
                    </a:cubicBezTo>
                    <a:cubicBezTo>
                      <a:pt x="295" y="73"/>
                      <a:pt x="295" y="73"/>
                      <a:pt x="295" y="73"/>
                    </a:cubicBezTo>
                    <a:cubicBezTo>
                      <a:pt x="289" y="104"/>
                      <a:pt x="289" y="104"/>
                      <a:pt x="289" y="104"/>
                    </a:cubicBezTo>
                    <a:cubicBezTo>
                      <a:pt x="288" y="111"/>
                      <a:pt x="286" y="117"/>
                      <a:pt x="285" y="123"/>
                    </a:cubicBezTo>
                    <a:cubicBezTo>
                      <a:pt x="281" y="148"/>
                      <a:pt x="276" y="173"/>
                      <a:pt x="272" y="198"/>
                    </a:cubicBezTo>
                    <a:cubicBezTo>
                      <a:pt x="270" y="212"/>
                      <a:pt x="268" y="227"/>
                      <a:pt x="265" y="241"/>
                    </a:cubicBezTo>
                    <a:cubicBezTo>
                      <a:pt x="253" y="322"/>
                      <a:pt x="243" y="403"/>
                      <a:pt x="238" y="484"/>
                    </a:cubicBezTo>
                    <a:cubicBezTo>
                      <a:pt x="235" y="409"/>
                      <a:pt x="226" y="334"/>
                      <a:pt x="215" y="259"/>
                    </a:cubicBezTo>
                    <a:cubicBezTo>
                      <a:pt x="215" y="258"/>
                      <a:pt x="214" y="257"/>
                      <a:pt x="214" y="256"/>
                    </a:cubicBezTo>
                    <a:cubicBezTo>
                      <a:pt x="207" y="211"/>
                      <a:pt x="200" y="167"/>
                      <a:pt x="192" y="123"/>
                    </a:cubicBezTo>
                    <a:cubicBezTo>
                      <a:pt x="191" y="117"/>
                      <a:pt x="190" y="111"/>
                      <a:pt x="188" y="104"/>
                    </a:cubicBezTo>
                    <a:cubicBezTo>
                      <a:pt x="182" y="73"/>
                      <a:pt x="182" y="73"/>
                      <a:pt x="182" y="73"/>
                    </a:cubicBezTo>
                    <a:lnTo>
                      <a:pt x="17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userDrawn="1"/>
            </p:nvSpPr>
            <p:spPr bwMode="gray">
              <a:xfrm>
                <a:off x="9880551" y="4378961"/>
                <a:ext cx="1086849" cy="233405"/>
              </a:xfrm>
              <a:custGeom>
                <a:avLst/>
                <a:gdLst>
                  <a:gd name="T0" fmla="*/ 610 w 610"/>
                  <a:gd name="T1" fmla="*/ 33 h 131"/>
                  <a:gd name="T2" fmla="*/ 304 w 610"/>
                  <a:gd name="T3" fmla="*/ 131 h 131"/>
                  <a:gd name="T4" fmla="*/ 0 w 610"/>
                  <a:gd name="T5" fmla="*/ 33 h 131"/>
                  <a:gd name="T6" fmla="*/ 0 w 610"/>
                  <a:gd name="T7" fmla="*/ 0 h 131"/>
                  <a:gd name="T8" fmla="*/ 610 w 610"/>
                  <a:gd name="T9" fmla="*/ 0 h 131"/>
                  <a:gd name="T10" fmla="*/ 610 w 610"/>
                  <a:gd name="T11" fmla="*/ 33 h 131"/>
                </a:gdLst>
                <a:ahLst/>
                <a:cxnLst>
                  <a:cxn ang="0">
                    <a:pos x="T0" y="T1"/>
                  </a:cxn>
                  <a:cxn ang="0">
                    <a:pos x="T2" y="T3"/>
                  </a:cxn>
                  <a:cxn ang="0">
                    <a:pos x="T4" y="T5"/>
                  </a:cxn>
                  <a:cxn ang="0">
                    <a:pos x="T6" y="T7"/>
                  </a:cxn>
                  <a:cxn ang="0">
                    <a:pos x="T8" y="T9"/>
                  </a:cxn>
                  <a:cxn ang="0">
                    <a:pos x="T10" y="T11"/>
                  </a:cxn>
                </a:cxnLst>
                <a:rect l="0" t="0" r="r" b="b"/>
                <a:pathLst>
                  <a:path w="610" h="131">
                    <a:moveTo>
                      <a:pt x="610" y="33"/>
                    </a:moveTo>
                    <a:lnTo>
                      <a:pt x="304" y="131"/>
                    </a:lnTo>
                    <a:lnTo>
                      <a:pt x="0" y="33"/>
                    </a:lnTo>
                    <a:lnTo>
                      <a:pt x="0" y="0"/>
                    </a:lnTo>
                    <a:lnTo>
                      <a:pt x="610" y="0"/>
                    </a:lnTo>
                    <a:lnTo>
                      <a:pt x="610" y="3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2"/>
              <p:cNvSpPr>
                <a:spLocks noChangeArrowheads="1"/>
              </p:cNvSpPr>
              <p:nvPr userDrawn="1"/>
            </p:nvSpPr>
            <p:spPr bwMode="gray">
              <a:xfrm>
                <a:off x="9741577" y="4343327"/>
                <a:ext cx="1364797" cy="587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3"/>
              <p:cNvSpPr>
                <a:spLocks noChangeArrowheads="1"/>
              </p:cNvSpPr>
              <p:nvPr userDrawn="1"/>
            </p:nvSpPr>
            <p:spPr bwMode="gray">
              <a:xfrm>
                <a:off x="10254712" y="5490754"/>
                <a:ext cx="338527" cy="87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0"/>
              <p:cNvSpPr>
                <a:spLocks noChangeArrowheads="1"/>
              </p:cNvSpPr>
              <p:nvPr userDrawn="1"/>
            </p:nvSpPr>
            <p:spPr bwMode="gray">
              <a:xfrm>
                <a:off x="9880551" y="4402123"/>
                <a:ext cx="1086849" cy="3563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35" name="Group 34"/>
          <p:cNvGrpSpPr/>
          <p:nvPr userDrawn="1"/>
        </p:nvGrpSpPr>
        <p:grpSpPr bwMode="gray">
          <a:xfrm>
            <a:off x="8280836" y="2925369"/>
            <a:ext cx="4133319" cy="4106863"/>
            <a:chOff x="8280836" y="2887662"/>
            <a:chExt cx="4133319" cy="4106863"/>
          </a:xfrm>
        </p:grpSpPr>
        <p:sp>
          <p:nvSpPr>
            <p:cNvPr id="36" name="AutoShape 3"/>
            <p:cNvSpPr>
              <a:spLocks noChangeAspect="1" noChangeArrowheads="1" noTextEdit="1"/>
            </p:cNvSpPr>
            <p:nvPr userDrawn="1"/>
          </p:nvSpPr>
          <p:spPr bwMode="gray">
            <a:xfrm>
              <a:off x="8351836" y="2887662"/>
              <a:ext cx="40605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5"/>
            <p:cNvSpPr>
              <a:spLocks noChangeArrowheads="1"/>
            </p:cNvSpPr>
            <p:nvPr userDrawn="1"/>
          </p:nvSpPr>
          <p:spPr bwMode="gray">
            <a:xfrm>
              <a:off x="8350054" y="2889444"/>
              <a:ext cx="4064101" cy="41050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userDrawn="1"/>
          </p:nvSpPr>
          <p:spPr bwMode="gray">
            <a:xfrm>
              <a:off x="8374998" y="4783411"/>
              <a:ext cx="4039157" cy="2211114"/>
            </a:xfrm>
            <a:custGeom>
              <a:avLst/>
              <a:gdLst>
                <a:gd name="T0" fmla="*/ 2281 w 2281"/>
                <a:gd name="T1" fmla="*/ 641 h 1241"/>
                <a:gd name="T2" fmla="*/ 2281 w 2281"/>
                <a:gd name="T3" fmla="*/ 1241 h 1241"/>
                <a:gd name="T4" fmla="*/ 0 w 2281"/>
                <a:gd name="T5" fmla="*/ 1241 h 1241"/>
                <a:gd name="T6" fmla="*/ 0 w 2281"/>
                <a:gd name="T7" fmla="*/ 789 h 1241"/>
                <a:gd name="T8" fmla="*/ 14 w 2281"/>
                <a:gd name="T9" fmla="*/ 783 h 1241"/>
                <a:gd name="T10" fmla="*/ 51 w 2281"/>
                <a:gd name="T11" fmla="*/ 764 h 1241"/>
                <a:gd name="T12" fmla="*/ 119 w 2281"/>
                <a:gd name="T13" fmla="*/ 730 h 1241"/>
                <a:gd name="T14" fmla="*/ 207 w 2281"/>
                <a:gd name="T15" fmla="*/ 686 h 1241"/>
                <a:gd name="T16" fmla="*/ 233 w 2281"/>
                <a:gd name="T17" fmla="*/ 673 h 1241"/>
                <a:gd name="T18" fmla="*/ 254 w 2281"/>
                <a:gd name="T19" fmla="*/ 662 h 1241"/>
                <a:gd name="T20" fmla="*/ 341 w 2281"/>
                <a:gd name="T21" fmla="*/ 619 h 1241"/>
                <a:gd name="T22" fmla="*/ 377 w 2281"/>
                <a:gd name="T23" fmla="*/ 601 h 1241"/>
                <a:gd name="T24" fmla="*/ 424 w 2281"/>
                <a:gd name="T25" fmla="*/ 578 h 1241"/>
                <a:gd name="T26" fmla="*/ 485 w 2281"/>
                <a:gd name="T27" fmla="*/ 548 h 1241"/>
                <a:gd name="T28" fmla="*/ 485 w 2281"/>
                <a:gd name="T29" fmla="*/ 546 h 1241"/>
                <a:gd name="T30" fmla="*/ 557 w 2281"/>
                <a:gd name="T31" fmla="*/ 511 h 1241"/>
                <a:gd name="T32" fmla="*/ 585 w 2281"/>
                <a:gd name="T33" fmla="*/ 497 h 1241"/>
                <a:gd name="T34" fmla="*/ 885 w 2281"/>
                <a:gd name="T35" fmla="*/ 347 h 1241"/>
                <a:gd name="T36" fmla="*/ 898 w 2281"/>
                <a:gd name="T37" fmla="*/ 341 h 1241"/>
                <a:gd name="T38" fmla="*/ 940 w 2281"/>
                <a:gd name="T39" fmla="*/ 292 h 1241"/>
                <a:gd name="T40" fmla="*/ 1092 w 2281"/>
                <a:gd name="T41" fmla="*/ 116 h 1241"/>
                <a:gd name="T42" fmla="*/ 1095 w 2281"/>
                <a:gd name="T43" fmla="*/ 112 h 1241"/>
                <a:gd name="T44" fmla="*/ 1130 w 2281"/>
                <a:gd name="T45" fmla="*/ 99 h 1241"/>
                <a:gd name="T46" fmla="*/ 1137 w 2281"/>
                <a:gd name="T47" fmla="*/ 97 h 1241"/>
                <a:gd name="T48" fmla="*/ 1194 w 2281"/>
                <a:gd name="T49" fmla="*/ 76 h 1241"/>
                <a:gd name="T50" fmla="*/ 1243 w 2281"/>
                <a:gd name="T51" fmla="*/ 59 h 1241"/>
                <a:gd name="T52" fmla="*/ 1410 w 2281"/>
                <a:gd name="T53" fmla="*/ 0 h 1241"/>
                <a:gd name="T54" fmla="*/ 1526 w 2281"/>
                <a:gd name="T55" fmla="*/ 74 h 1241"/>
                <a:gd name="T56" fmla="*/ 1711 w 2281"/>
                <a:gd name="T57" fmla="*/ 169 h 1241"/>
                <a:gd name="T58" fmla="*/ 1794 w 2281"/>
                <a:gd name="T59" fmla="*/ 271 h 1241"/>
                <a:gd name="T60" fmla="*/ 1800 w 2281"/>
                <a:gd name="T61" fmla="*/ 278 h 1241"/>
                <a:gd name="T62" fmla="*/ 1816 w 2281"/>
                <a:gd name="T63" fmla="*/ 298 h 1241"/>
                <a:gd name="T64" fmla="*/ 1852 w 2281"/>
                <a:gd name="T65" fmla="*/ 325 h 1241"/>
                <a:gd name="T66" fmla="*/ 1914 w 2281"/>
                <a:gd name="T67" fmla="*/ 370 h 1241"/>
                <a:gd name="T68" fmla="*/ 2050 w 2281"/>
                <a:gd name="T69" fmla="*/ 470 h 1241"/>
                <a:gd name="T70" fmla="*/ 2190 w 2281"/>
                <a:gd name="T71" fmla="*/ 574 h 1241"/>
                <a:gd name="T72" fmla="*/ 2281 w 2281"/>
                <a:gd name="T73" fmla="*/ 6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1" h="1241">
                  <a:moveTo>
                    <a:pt x="2281" y="641"/>
                  </a:moveTo>
                  <a:lnTo>
                    <a:pt x="2281" y="1241"/>
                  </a:lnTo>
                  <a:lnTo>
                    <a:pt x="0" y="1241"/>
                  </a:lnTo>
                  <a:lnTo>
                    <a:pt x="0" y="789"/>
                  </a:lnTo>
                  <a:lnTo>
                    <a:pt x="14" y="783"/>
                  </a:lnTo>
                  <a:lnTo>
                    <a:pt x="51" y="764"/>
                  </a:lnTo>
                  <a:lnTo>
                    <a:pt x="119" y="730"/>
                  </a:lnTo>
                  <a:lnTo>
                    <a:pt x="207" y="686"/>
                  </a:lnTo>
                  <a:lnTo>
                    <a:pt x="233" y="673"/>
                  </a:lnTo>
                  <a:lnTo>
                    <a:pt x="254" y="662"/>
                  </a:lnTo>
                  <a:lnTo>
                    <a:pt x="341" y="619"/>
                  </a:lnTo>
                  <a:lnTo>
                    <a:pt x="377" y="601"/>
                  </a:lnTo>
                  <a:lnTo>
                    <a:pt x="424" y="578"/>
                  </a:lnTo>
                  <a:lnTo>
                    <a:pt x="485" y="548"/>
                  </a:lnTo>
                  <a:lnTo>
                    <a:pt x="485" y="546"/>
                  </a:lnTo>
                  <a:lnTo>
                    <a:pt x="557" y="511"/>
                  </a:lnTo>
                  <a:lnTo>
                    <a:pt x="585" y="497"/>
                  </a:lnTo>
                  <a:lnTo>
                    <a:pt x="885" y="347"/>
                  </a:lnTo>
                  <a:lnTo>
                    <a:pt x="898" y="341"/>
                  </a:lnTo>
                  <a:lnTo>
                    <a:pt x="940" y="292"/>
                  </a:lnTo>
                  <a:lnTo>
                    <a:pt x="1092" y="116"/>
                  </a:lnTo>
                  <a:lnTo>
                    <a:pt x="1095" y="112"/>
                  </a:lnTo>
                  <a:lnTo>
                    <a:pt x="1130" y="99"/>
                  </a:lnTo>
                  <a:lnTo>
                    <a:pt x="1137" y="97"/>
                  </a:lnTo>
                  <a:lnTo>
                    <a:pt x="1194" y="76"/>
                  </a:lnTo>
                  <a:lnTo>
                    <a:pt x="1243" y="59"/>
                  </a:lnTo>
                  <a:lnTo>
                    <a:pt x="1410" y="0"/>
                  </a:lnTo>
                  <a:lnTo>
                    <a:pt x="1526" y="74"/>
                  </a:lnTo>
                  <a:lnTo>
                    <a:pt x="1711" y="169"/>
                  </a:lnTo>
                  <a:lnTo>
                    <a:pt x="1794" y="271"/>
                  </a:lnTo>
                  <a:lnTo>
                    <a:pt x="1800" y="278"/>
                  </a:lnTo>
                  <a:lnTo>
                    <a:pt x="1816" y="298"/>
                  </a:lnTo>
                  <a:lnTo>
                    <a:pt x="1852" y="325"/>
                  </a:lnTo>
                  <a:lnTo>
                    <a:pt x="1914" y="370"/>
                  </a:lnTo>
                  <a:lnTo>
                    <a:pt x="2050" y="470"/>
                  </a:lnTo>
                  <a:lnTo>
                    <a:pt x="2190" y="574"/>
                  </a:lnTo>
                  <a:lnTo>
                    <a:pt x="2281" y="64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userDrawn="1"/>
          </p:nvGrpSpPr>
          <p:grpSpPr bwMode="gray">
            <a:xfrm>
              <a:off x="9076995" y="6005671"/>
              <a:ext cx="2989725" cy="988854"/>
              <a:chOff x="9076995" y="6005671"/>
              <a:chExt cx="2989725" cy="988854"/>
            </a:xfrm>
          </p:grpSpPr>
          <p:sp>
            <p:nvSpPr>
              <p:cNvPr id="123" name="Rectangle 8"/>
              <p:cNvSpPr>
                <a:spLocks noChangeArrowheads="1"/>
              </p:cNvSpPr>
              <p:nvPr userDrawn="1"/>
            </p:nvSpPr>
            <p:spPr bwMode="gray">
              <a:xfrm>
                <a:off x="9141137" y="6691633"/>
                <a:ext cx="2925583" cy="30289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userDrawn="1"/>
            </p:nvSpPr>
            <p:spPr bwMode="gray">
              <a:xfrm>
                <a:off x="9076995" y="6358451"/>
                <a:ext cx="2934491" cy="313583"/>
              </a:xfrm>
              <a:custGeom>
                <a:avLst/>
                <a:gdLst>
                  <a:gd name="T0" fmla="*/ 1444 w 1444"/>
                  <a:gd name="T1" fmla="*/ 153 h 153"/>
                  <a:gd name="T2" fmla="*/ 722 w 1444"/>
                  <a:gd name="T3" fmla="*/ 0 h 153"/>
                  <a:gd name="T4" fmla="*/ 0 w 1444"/>
                  <a:gd name="T5" fmla="*/ 153 h 153"/>
                  <a:gd name="T6" fmla="*/ 1444 w 1444"/>
                  <a:gd name="T7" fmla="*/ 153 h 153"/>
                </a:gdLst>
                <a:ahLst/>
                <a:cxnLst>
                  <a:cxn ang="0">
                    <a:pos x="T0" y="T1"/>
                  </a:cxn>
                  <a:cxn ang="0">
                    <a:pos x="T2" y="T3"/>
                  </a:cxn>
                  <a:cxn ang="0">
                    <a:pos x="T4" y="T5"/>
                  </a:cxn>
                  <a:cxn ang="0">
                    <a:pos x="T6" y="T7"/>
                  </a:cxn>
                </a:cxnLst>
                <a:rect l="0" t="0" r="r" b="b"/>
                <a:pathLst>
                  <a:path w="1444" h="153">
                    <a:moveTo>
                      <a:pt x="1444" y="153"/>
                    </a:moveTo>
                    <a:cubicBezTo>
                      <a:pt x="1267" y="59"/>
                      <a:pt x="1009" y="0"/>
                      <a:pt x="722" y="0"/>
                    </a:cubicBezTo>
                    <a:cubicBezTo>
                      <a:pt x="435" y="0"/>
                      <a:pt x="177" y="59"/>
                      <a:pt x="0" y="153"/>
                    </a:cubicBezTo>
                    <a:lnTo>
                      <a:pt x="1444" y="15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
              <p:cNvSpPr>
                <a:spLocks/>
              </p:cNvSpPr>
              <p:nvPr userDrawn="1"/>
            </p:nvSpPr>
            <p:spPr bwMode="gray">
              <a:xfrm>
                <a:off x="9076995" y="6005671"/>
                <a:ext cx="2934491" cy="666363"/>
              </a:xfrm>
              <a:custGeom>
                <a:avLst/>
                <a:gdLst>
                  <a:gd name="T0" fmla="*/ 1444 w 1444"/>
                  <a:gd name="T1" fmla="*/ 325 h 325"/>
                  <a:gd name="T2" fmla="*/ 722 w 1444"/>
                  <a:gd name="T3" fmla="*/ 0 h 325"/>
                  <a:gd name="T4" fmla="*/ 0 w 1444"/>
                  <a:gd name="T5" fmla="*/ 325 h 325"/>
                  <a:gd name="T6" fmla="*/ 1444 w 1444"/>
                  <a:gd name="T7" fmla="*/ 325 h 325"/>
                </a:gdLst>
                <a:ahLst/>
                <a:cxnLst>
                  <a:cxn ang="0">
                    <a:pos x="T0" y="T1"/>
                  </a:cxn>
                  <a:cxn ang="0">
                    <a:pos x="T2" y="T3"/>
                  </a:cxn>
                  <a:cxn ang="0">
                    <a:pos x="T4" y="T5"/>
                  </a:cxn>
                  <a:cxn ang="0">
                    <a:pos x="T6" y="T7"/>
                  </a:cxn>
                </a:cxnLst>
                <a:rect l="0" t="0" r="r" b="b"/>
                <a:pathLst>
                  <a:path w="1444" h="325">
                    <a:moveTo>
                      <a:pt x="1444" y="325"/>
                    </a:moveTo>
                    <a:cubicBezTo>
                      <a:pt x="1267" y="126"/>
                      <a:pt x="1009" y="0"/>
                      <a:pt x="722" y="0"/>
                    </a:cubicBezTo>
                    <a:cubicBezTo>
                      <a:pt x="435" y="0"/>
                      <a:pt x="177" y="126"/>
                      <a:pt x="0" y="325"/>
                    </a:cubicBezTo>
                    <a:lnTo>
                      <a:pt x="1444" y="325"/>
                    </a:lnTo>
                    <a:close/>
                  </a:path>
                </a:pathLst>
              </a:custGeom>
              <a:noFill/>
              <a:ln w="44450" cap="flat">
                <a:solidFill>
                  <a:srgbClr val="3963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
              <p:cNvSpPr>
                <a:spLocks/>
              </p:cNvSpPr>
              <p:nvPr userDrawn="1"/>
            </p:nvSpPr>
            <p:spPr bwMode="gray">
              <a:xfrm>
                <a:off x="9501044" y="6005671"/>
                <a:ext cx="2399975" cy="538079"/>
              </a:xfrm>
              <a:custGeom>
                <a:avLst/>
                <a:gdLst>
                  <a:gd name="T0" fmla="*/ 0 w 1347"/>
                  <a:gd name="T1" fmla="*/ 170 h 302"/>
                  <a:gd name="T2" fmla="*/ 173 w 1347"/>
                  <a:gd name="T3" fmla="*/ 258 h 302"/>
                  <a:gd name="T4" fmla="*/ 379 w 1347"/>
                  <a:gd name="T5" fmla="*/ 22 h 302"/>
                  <a:gd name="T6" fmla="*/ 379 w 1347"/>
                  <a:gd name="T7" fmla="*/ 244 h 302"/>
                  <a:gd name="T8" fmla="*/ 586 w 1347"/>
                  <a:gd name="T9" fmla="*/ 0 h 302"/>
                  <a:gd name="T10" fmla="*/ 586 w 1347"/>
                  <a:gd name="T11" fmla="*/ 227 h 302"/>
                  <a:gd name="T12" fmla="*/ 792 w 1347"/>
                  <a:gd name="T13" fmla="*/ 25 h 302"/>
                  <a:gd name="T14" fmla="*/ 998 w 1347"/>
                  <a:gd name="T15" fmla="*/ 254 h 302"/>
                  <a:gd name="T16" fmla="*/ 1204 w 1347"/>
                  <a:gd name="T17" fmla="*/ 192 h 302"/>
                  <a:gd name="T18" fmla="*/ 1204 w 1347"/>
                  <a:gd name="T19" fmla="*/ 302 h 302"/>
                  <a:gd name="T20" fmla="*/ 1347 w 1347"/>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7" h="302">
                    <a:moveTo>
                      <a:pt x="0" y="170"/>
                    </a:moveTo>
                    <a:lnTo>
                      <a:pt x="173" y="258"/>
                    </a:lnTo>
                    <a:lnTo>
                      <a:pt x="379" y="22"/>
                    </a:lnTo>
                    <a:lnTo>
                      <a:pt x="379" y="244"/>
                    </a:lnTo>
                    <a:lnTo>
                      <a:pt x="586" y="0"/>
                    </a:lnTo>
                    <a:lnTo>
                      <a:pt x="586" y="227"/>
                    </a:lnTo>
                    <a:lnTo>
                      <a:pt x="792" y="25"/>
                    </a:lnTo>
                    <a:lnTo>
                      <a:pt x="998" y="254"/>
                    </a:lnTo>
                    <a:lnTo>
                      <a:pt x="1204" y="192"/>
                    </a:lnTo>
                    <a:lnTo>
                      <a:pt x="1204" y="302"/>
                    </a:lnTo>
                    <a:lnTo>
                      <a:pt x="1347" y="302"/>
                    </a:lnTo>
                  </a:path>
                </a:pathLst>
              </a:custGeom>
              <a:noFill/>
              <a:ln w="44450" cap="flat">
                <a:solidFill>
                  <a:srgbClr val="3963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
              <p:cNvSpPr>
                <a:spLocks noChangeShapeType="1"/>
              </p:cNvSpPr>
              <p:nvPr userDrawn="1"/>
            </p:nvSpPr>
            <p:spPr bwMode="gray">
              <a:xfrm>
                <a:off x="9809282" y="6141081"/>
                <a:ext cx="0" cy="402669"/>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3"/>
              <p:cNvSpPr>
                <a:spLocks noChangeShapeType="1"/>
              </p:cNvSpPr>
              <p:nvPr userDrawn="1"/>
            </p:nvSpPr>
            <p:spPr bwMode="gray">
              <a:xfrm>
                <a:off x="10912166" y="6027051"/>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4"/>
              <p:cNvSpPr>
                <a:spLocks noChangeShapeType="1"/>
              </p:cNvSpPr>
              <p:nvPr userDrawn="1"/>
            </p:nvSpPr>
            <p:spPr bwMode="gray">
              <a:xfrm>
                <a:off x="11279200" y="6146427"/>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5"/>
              <p:cNvSpPr>
                <a:spLocks noChangeShapeType="1"/>
              </p:cNvSpPr>
              <p:nvPr userDrawn="1"/>
            </p:nvSpPr>
            <p:spPr bwMode="gray">
              <a:xfrm flipH="1" flipV="1">
                <a:off x="10564731" y="6027051"/>
                <a:ext cx="347435" cy="363471"/>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6"/>
              <p:cNvSpPr>
                <a:spLocks noChangeShapeType="1"/>
              </p:cNvSpPr>
              <p:nvPr userDrawn="1"/>
            </p:nvSpPr>
            <p:spPr bwMode="gray">
              <a:xfrm flipH="1">
                <a:off x="10926420" y="6160680"/>
                <a:ext cx="352780" cy="215588"/>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7"/>
              <p:cNvSpPr>
                <a:spLocks noChangeShapeType="1"/>
              </p:cNvSpPr>
              <p:nvPr userDrawn="1"/>
            </p:nvSpPr>
            <p:spPr bwMode="gray">
              <a:xfrm>
                <a:off x="11297017" y="6174934"/>
                <a:ext cx="349217" cy="368816"/>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8"/>
              <p:cNvSpPr>
                <a:spLocks noChangeShapeType="1"/>
              </p:cNvSpPr>
              <p:nvPr userDrawn="1"/>
            </p:nvSpPr>
            <p:spPr bwMode="gray">
              <a:xfrm flipH="1" flipV="1">
                <a:off x="10176316" y="6044869"/>
                <a:ext cx="368816" cy="365252"/>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9"/>
              <p:cNvSpPr>
                <a:spLocks noChangeShapeType="1"/>
              </p:cNvSpPr>
              <p:nvPr userDrawn="1"/>
            </p:nvSpPr>
            <p:spPr bwMode="gray">
              <a:xfrm>
                <a:off x="9809282" y="6141081"/>
                <a:ext cx="367034" cy="269040"/>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20"/>
              <p:cNvSpPr>
                <a:spLocks noChangeShapeType="1"/>
              </p:cNvSpPr>
              <p:nvPr userDrawn="1"/>
            </p:nvSpPr>
            <p:spPr bwMode="gray">
              <a:xfrm flipH="1">
                <a:off x="9479664" y="6160680"/>
                <a:ext cx="311801" cy="361689"/>
              </a:xfrm>
              <a:prstGeom prst="line">
                <a:avLst/>
              </a:prstGeom>
              <a:noFill/>
              <a:ln w="44450" cap="rnd">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 name="Freeform: Shape 39"/>
            <p:cNvSpPr>
              <a:spLocks/>
            </p:cNvSpPr>
            <p:nvPr userDrawn="1"/>
          </p:nvSpPr>
          <p:spPr bwMode="gray">
            <a:xfrm>
              <a:off x="8280836" y="4660473"/>
              <a:ext cx="1603278" cy="625385"/>
            </a:xfrm>
            <a:custGeom>
              <a:avLst/>
              <a:gdLst>
                <a:gd name="connsiteX0" fmla="*/ 650332 w 1603278"/>
                <a:gd name="connsiteY0" fmla="*/ 0 h 625385"/>
                <a:gd name="connsiteX1" fmla="*/ 837264 w 1603278"/>
                <a:gd name="connsiteY1" fmla="*/ 63591 h 625385"/>
                <a:gd name="connsiteX2" fmla="*/ 875869 w 1603278"/>
                <a:gd name="connsiteY2" fmla="*/ 100515 h 625385"/>
                <a:gd name="connsiteX3" fmla="*/ 910411 w 1603278"/>
                <a:gd name="connsiteY3" fmla="*/ 143593 h 625385"/>
                <a:gd name="connsiteX4" fmla="*/ 942921 w 1603278"/>
                <a:gd name="connsiteY4" fmla="*/ 209235 h 625385"/>
                <a:gd name="connsiteX5" fmla="*/ 955112 w 1603278"/>
                <a:gd name="connsiteY5" fmla="*/ 260518 h 625385"/>
                <a:gd name="connsiteX6" fmla="*/ 959176 w 1603278"/>
                <a:gd name="connsiteY6" fmla="*/ 256416 h 625385"/>
                <a:gd name="connsiteX7" fmla="*/ 1009973 w 1603278"/>
                <a:gd name="connsiteY7" fmla="*/ 221543 h 625385"/>
                <a:gd name="connsiteX8" fmla="*/ 1101407 w 1603278"/>
                <a:gd name="connsiteY8" fmla="*/ 201030 h 625385"/>
                <a:gd name="connsiteX9" fmla="*/ 1304594 w 1603278"/>
                <a:gd name="connsiteY9" fmla="*/ 361033 h 625385"/>
                <a:gd name="connsiteX10" fmla="*/ 1438697 w 1603278"/>
                <a:gd name="connsiteY10" fmla="*/ 291288 h 625385"/>
                <a:gd name="connsiteX11" fmla="*/ 1603278 w 1603278"/>
                <a:gd name="connsiteY11" fmla="*/ 457445 h 625385"/>
                <a:gd name="connsiteX12" fmla="*/ 1438697 w 1603278"/>
                <a:gd name="connsiteY12" fmla="*/ 623602 h 625385"/>
                <a:gd name="connsiteX13" fmla="*/ 260769 w 1603278"/>
                <a:gd name="connsiteY13" fmla="*/ 623602 h 625385"/>
                <a:gd name="connsiteX14" fmla="*/ 217158 w 1603278"/>
                <a:gd name="connsiteY14" fmla="*/ 623602 h 625385"/>
                <a:gd name="connsiteX15" fmla="*/ 199471 w 1603278"/>
                <a:gd name="connsiteY15" fmla="*/ 625385 h 625385"/>
                <a:gd name="connsiteX16" fmla="*/ 121828 w 1603278"/>
                <a:gd name="connsiteY16" fmla="*/ 609710 h 625385"/>
                <a:gd name="connsiteX17" fmla="*/ 97105 w 1603278"/>
                <a:gd name="connsiteY17" fmla="*/ 593041 h 625385"/>
                <a:gd name="connsiteX18" fmla="*/ 69218 w 1603278"/>
                <a:gd name="connsiteY18" fmla="*/ 576422 h 625385"/>
                <a:gd name="connsiteX19" fmla="*/ 69218 w 1603278"/>
                <a:gd name="connsiteY19" fmla="*/ 574239 h 625385"/>
                <a:gd name="connsiteX20" fmla="*/ 58423 w 1603278"/>
                <a:gd name="connsiteY20" fmla="*/ 566962 h 625385"/>
                <a:gd name="connsiteX21" fmla="*/ 0 w 1603278"/>
                <a:gd name="connsiteY21" fmla="*/ 425914 h 625385"/>
                <a:gd name="connsiteX22" fmla="*/ 199471 w 1603278"/>
                <a:gd name="connsiteY22" fmla="*/ 226443 h 625385"/>
                <a:gd name="connsiteX23" fmla="*/ 340518 w 1603278"/>
                <a:gd name="connsiteY23" fmla="*/ 284867 h 625385"/>
                <a:gd name="connsiteX24" fmla="*/ 343835 w 1603278"/>
                <a:gd name="connsiteY24" fmla="*/ 289785 h 625385"/>
                <a:gd name="connsiteX25" fmla="*/ 369744 w 1603278"/>
                <a:gd name="connsiteY25" fmla="*/ 182600 h 625385"/>
                <a:gd name="connsiteX26" fmla="*/ 650332 w 1603278"/>
                <a:gd name="connsiteY26" fmla="*/ 0 h 6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3278" h="625385">
                  <a:moveTo>
                    <a:pt x="650332" y="0"/>
                  </a:moveTo>
                  <a:cubicBezTo>
                    <a:pt x="721448" y="0"/>
                    <a:pt x="786467" y="24616"/>
                    <a:pt x="837264" y="63591"/>
                  </a:cubicBezTo>
                  <a:cubicBezTo>
                    <a:pt x="851487" y="75899"/>
                    <a:pt x="865710" y="86156"/>
                    <a:pt x="875869" y="100515"/>
                  </a:cubicBezTo>
                  <a:cubicBezTo>
                    <a:pt x="890092" y="112823"/>
                    <a:pt x="900252" y="129234"/>
                    <a:pt x="910411" y="143593"/>
                  </a:cubicBezTo>
                  <a:cubicBezTo>
                    <a:pt x="924634" y="164106"/>
                    <a:pt x="934794" y="186671"/>
                    <a:pt x="942921" y="209235"/>
                  </a:cubicBezTo>
                  <a:cubicBezTo>
                    <a:pt x="946985" y="225646"/>
                    <a:pt x="953080" y="244108"/>
                    <a:pt x="955112" y="260518"/>
                  </a:cubicBezTo>
                  <a:cubicBezTo>
                    <a:pt x="957144" y="258467"/>
                    <a:pt x="957144" y="258467"/>
                    <a:pt x="959176" y="256416"/>
                  </a:cubicBezTo>
                  <a:cubicBezTo>
                    <a:pt x="975431" y="242056"/>
                    <a:pt x="991686" y="229748"/>
                    <a:pt x="1009973" y="221543"/>
                  </a:cubicBezTo>
                  <a:cubicBezTo>
                    <a:pt x="1038419" y="207184"/>
                    <a:pt x="1068897" y="201030"/>
                    <a:pt x="1101407" y="201030"/>
                  </a:cubicBezTo>
                  <a:cubicBezTo>
                    <a:pt x="1198936" y="201030"/>
                    <a:pt x="1282243" y="268723"/>
                    <a:pt x="1304594" y="361033"/>
                  </a:cubicBezTo>
                  <a:cubicBezTo>
                    <a:pt x="1335072" y="320007"/>
                    <a:pt x="1383836" y="291288"/>
                    <a:pt x="1438697" y="291288"/>
                  </a:cubicBezTo>
                  <a:cubicBezTo>
                    <a:pt x="1530131" y="291288"/>
                    <a:pt x="1603278" y="365136"/>
                    <a:pt x="1603278" y="457445"/>
                  </a:cubicBezTo>
                  <a:cubicBezTo>
                    <a:pt x="1603278" y="549755"/>
                    <a:pt x="1530131" y="623602"/>
                    <a:pt x="1438697" y="623602"/>
                  </a:cubicBezTo>
                  <a:cubicBezTo>
                    <a:pt x="661508" y="623602"/>
                    <a:pt x="370062" y="623602"/>
                    <a:pt x="260769" y="623602"/>
                  </a:cubicBezTo>
                  <a:lnTo>
                    <a:pt x="217158" y="623602"/>
                  </a:lnTo>
                  <a:lnTo>
                    <a:pt x="199471" y="625385"/>
                  </a:lnTo>
                  <a:cubicBezTo>
                    <a:pt x="171930" y="625385"/>
                    <a:pt x="145692" y="619804"/>
                    <a:pt x="121828" y="609710"/>
                  </a:cubicBezTo>
                  <a:lnTo>
                    <a:pt x="97105" y="593041"/>
                  </a:lnTo>
                  <a:lnTo>
                    <a:pt x="69218" y="576422"/>
                  </a:lnTo>
                  <a:lnTo>
                    <a:pt x="69218" y="574239"/>
                  </a:lnTo>
                  <a:lnTo>
                    <a:pt x="58423" y="566962"/>
                  </a:lnTo>
                  <a:cubicBezTo>
                    <a:pt x="22326" y="530864"/>
                    <a:pt x="0" y="480997"/>
                    <a:pt x="0" y="425914"/>
                  </a:cubicBezTo>
                  <a:cubicBezTo>
                    <a:pt x="0" y="315749"/>
                    <a:pt x="89306" y="226443"/>
                    <a:pt x="199471" y="226443"/>
                  </a:cubicBezTo>
                  <a:cubicBezTo>
                    <a:pt x="254554" y="226443"/>
                    <a:pt x="304421" y="248770"/>
                    <a:pt x="340518" y="284867"/>
                  </a:cubicBezTo>
                  <a:lnTo>
                    <a:pt x="343835" y="289785"/>
                  </a:lnTo>
                  <a:lnTo>
                    <a:pt x="369744" y="182600"/>
                  </a:lnTo>
                  <a:cubicBezTo>
                    <a:pt x="418699" y="75002"/>
                    <a:pt x="525372" y="0"/>
                    <a:pt x="650332" y="0"/>
                  </a:cubicBezTo>
                  <a:close/>
                </a:path>
              </a:pathLst>
            </a:custGeom>
            <a:solidFill>
              <a:srgbClr val="3393D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1" name="Freeform 34"/>
            <p:cNvSpPr>
              <a:spLocks/>
            </p:cNvSpPr>
            <p:nvPr userDrawn="1"/>
          </p:nvSpPr>
          <p:spPr bwMode="gray">
            <a:xfrm>
              <a:off x="10787446" y="3425741"/>
              <a:ext cx="1019143" cy="584404"/>
            </a:xfrm>
            <a:custGeom>
              <a:avLst/>
              <a:gdLst>
                <a:gd name="T0" fmla="*/ 447 w 502"/>
                <a:gd name="T1" fmla="*/ 175 h 285"/>
                <a:gd name="T2" fmla="*/ 420 w 502"/>
                <a:gd name="T3" fmla="*/ 183 h 285"/>
                <a:gd name="T4" fmla="*/ 425 w 502"/>
                <a:gd name="T5" fmla="*/ 142 h 285"/>
                <a:gd name="T6" fmla="*/ 283 w 502"/>
                <a:gd name="T7" fmla="*/ 0 h 285"/>
                <a:gd name="T8" fmla="*/ 143 w 502"/>
                <a:gd name="T9" fmla="*/ 119 h 285"/>
                <a:gd name="T10" fmla="*/ 91 w 502"/>
                <a:gd name="T11" fmla="*/ 102 h 285"/>
                <a:gd name="T12" fmla="*/ 0 w 502"/>
                <a:gd name="T13" fmla="*/ 193 h 285"/>
                <a:gd name="T14" fmla="*/ 91 w 502"/>
                <a:gd name="T15" fmla="*/ 285 h 285"/>
                <a:gd name="T16" fmla="*/ 447 w 502"/>
                <a:gd name="T17" fmla="*/ 285 h 285"/>
                <a:gd name="T18" fmla="*/ 502 w 502"/>
                <a:gd name="T19" fmla="*/ 230 h 285"/>
                <a:gd name="T20" fmla="*/ 447 w 502"/>
                <a:gd name="T21" fmla="*/ 17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285">
                  <a:moveTo>
                    <a:pt x="447" y="175"/>
                  </a:moveTo>
                  <a:cubicBezTo>
                    <a:pt x="437" y="175"/>
                    <a:pt x="428" y="178"/>
                    <a:pt x="420" y="183"/>
                  </a:cubicBezTo>
                  <a:cubicBezTo>
                    <a:pt x="423" y="170"/>
                    <a:pt x="425" y="156"/>
                    <a:pt x="425" y="142"/>
                  </a:cubicBezTo>
                  <a:cubicBezTo>
                    <a:pt x="425" y="64"/>
                    <a:pt x="362" y="0"/>
                    <a:pt x="283" y="0"/>
                  </a:cubicBezTo>
                  <a:cubicBezTo>
                    <a:pt x="213" y="0"/>
                    <a:pt x="154" y="52"/>
                    <a:pt x="143" y="119"/>
                  </a:cubicBezTo>
                  <a:cubicBezTo>
                    <a:pt x="128" y="109"/>
                    <a:pt x="110" y="102"/>
                    <a:pt x="91" y="102"/>
                  </a:cubicBezTo>
                  <a:cubicBezTo>
                    <a:pt x="40" y="102"/>
                    <a:pt x="0" y="143"/>
                    <a:pt x="0" y="193"/>
                  </a:cubicBezTo>
                  <a:cubicBezTo>
                    <a:pt x="0" y="244"/>
                    <a:pt x="40" y="285"/>
                    <a:pt x="91" y="285"/>
                  </a:cubicBezTo>
                  <a:cubicBezTo>
                    <a:pt x="127" y="285"/>
                    <a:pt x="418" y="285"/>
                    <a:pt x="447" y="285"/>
                  </a:cubicBezTo>
                  <a:cubicBezTo>
                    <a:pt x="477" y="285"/>
                    <a:pt x="502" y="260"/>
                    <a:pt x="502" y="230"/>
                  </a:cubicBezTo>
                  <a:cubicBezTo>
                    <a:pt x="502" y="200"/>
                    <a:pt x="477" y="175"/>
                    <a:pt x="4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2" name="Group 41"/>
            <p:cNvGrpSpPr/>
            <p:nvPr userDrawn="1"/>
          </p:nvGrpSpPr>
          <p:grpSpPr bwMode="gray">
            <a:xfrm>
              <a:off x="8374998" y="4537534"/>
              <a:ext cx="1099321" cy="2456991"/>
              <a:chOff x="8374998" y="4537534"/>
              <a:chExt cx="1099321" cy="2456991"/>
            </a:xfrm>
          </p:grpSpPr>
          <p:sp>
            <p:nvSpPr>
              <p:cNvPr id="74" name="Rectangle 35"/>
              <p:cNvSpPr>
                <a:spLocks noChangeArrowheads="1"/>
              </p:cNvSpPr>
              <p:nvPr userDrawn="1"/>
            </p:nvSpPr>
            <p:spPr bwMode="gray">
              <a:xfrm>
                <a:off x="8599495" y="5576276"/>
                <a:ext cx="406232" cy="256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6"/>
              <p:cNvSpPr>
                <a:spLocks noChangeArrowheads="1"/>
              </p:cNvSpPr>
              <p:nvPr userDrawn="1"/>
            </p:nvSpPr>
            <p:spPr bwMode="gray">
              <a:xfrm>
                <a:off x="8374998" y="5756230"/>
                <a:ext cx="1099321" cy="12382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7"/>
              <p:cNvSpPr>
                <a:spLocks/>
              </p:cNvSpPr>
              <p:nvPr userDrawn="1"/>
            </p:nvSpPr>
            <p:spPr bwMode="gray">
              <a:xfrm>
                <a:off x="8957620" y="4583859"/>
                <a:ext cx="434739" cy="2000871"/>
              </a:xfrm>
              <a:custGeom>
                <a:avLst/>
                <a:gdLst>
                  <a:gd name="T0" fmla="*/ 244 w 244"/>
                  <a:gd name="T1" fmla="*/ 314 h 1123"/>
                  <a:gd name="T2" fmla="*/ 122 w 244"/>
                  <a:gd name="T3" fmla="*/ 0 h 1123"/>
                  <a:gd name="T4" fmla="*/ 0 w 244"/>
                  <a:gd name="T5" fmla="*/ 314 h 1123"/>
                  <a:gd name="T6" fmla="*/ 0 w 244"/>
                  <a:gd name="T7" fmla="*/ 1123 h 1123"/>
                  <a:gd name="T8" fmla="*/ 244 w 244"/>
                  <a:gd name="T9" fmla="*/ 1123 h 1123"/>
                  <a:gd name="T10" fmla="*/ 244 w 244"/>
                  <a:gd name="T11" fmla="*/ 314 h 1123"/>
                </a:gdLst>
                <a:ahLst/>
                <a:cxnLst>
                  <a:cxn ang="0">
                    <a:pos x="T0" y="T1"/>
                  </a:cxn>
                  <a:cxn ang="0">
                    <a:pos x="T2" y="T3"/>
                  </a:cxn>
                  <a:cxn ang="0">
                    <a:pos x="T4" y="T5"/>
                  </a:cxn>
                  <a:cxn ang="0">
                    <a:pos x="T6" y="T7"/>
                  </a:cxn>
                  <a:cxn ang="0">
                    <a:pos x="T8" y="T9"/>
                  </a:cxn>
                  <a:cxn ang="0">
                    <a:pos x="T10" y="T11"/>
                  </a:cxn>
                </a:cxnLst>
                <a:rect l="0" t="0" r="r" b="b"/>
                <a:pathLst>
                  <a:path w="244" h="1123">
                    <a:moveTo>
                      <a:pt x="244" y="314"/>
                    </a:moveTo>
                    <a:lnTo>
                      <a:pt x="122" y="0"/>
                    </a:lnTo>
                    <a:lnTo>
                      <a:pt x="0" y="314"/>
                    </a:lnTo>
                    <a:lnTo>
                      <a:pt x="0" y="1123"/>
                    </a:lnTo>
                    <a:lnTo>
                      <a:pt x="244" y="1123"/>
                    </a:lnTo>
                    <a:lnTo>
                      <a:pt x="244"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38"/>
              <p:cNvSpPr>
                <a:spLocks noChangeArrowheads="1"/>
              </p:cNvSpPr>
              <p:nvPr userDrawn="1"/>
            </p:nvSpPr>
            <p:spPr bwMode="gray">
              <a:xfrm>
                <a:off x="9130447" y="4537534"/>
                <a:ext cx="89086" cy="90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9"/>
              <p:cNvSpPr>
                <a:spLocks noChangeArrowheads="1"/>
              </p:cNvSpPr>
              <p:nvPr userDrawn="1"/>
            </p:nvSpPr>
            <p:spPr bwMode="gray">
              <a:xfrm>
                <a:off x="8957620" y="5143319"/>
                <a:ext cx="434739" cy="6414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0"/>
              <p:cNvSpPr>
                <a:spLocks noChangeArrowheads="1"/>
              </p:cNvSpPr>
              <p:nvPr userDrawn="1"/>
            </p:nvSpPr>
            <p:spPr bwMode="gray">
              <a:xfrm>
                <a:off x="9005727" y="525556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1"/>
              <p:cNvSpPr>
                <a:spLocks noChangeArrowheads="1"/>
              </p:cNvSpPr>
              <p:nvPr userDrawn="1"/>
            </p:nvSpPr>
            <p:spPr bwMode="gray">
              <a:xfrm>
                <a:off x="9208843" y="525556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2"/>
              <p:cNvSpPr>
                <a:spLocks noChangeArrowheads="1"/>
              </p:cNvSpPr>
              <p:nvPr userDrawn="1"/>
            </p:nvSpPr>
            <p:spPr bwMode="gray">
              <a:xfrm>
                <a:off x="9005727" y="5396323"/>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3"/>
              <p:cNvSpPr>
                <a:spLocks noChangeArrowheads="1"/>
              </p:cNvSpPr>
              <p:nvPr userDrawn="1"/>
            </p:nvSpPr>
            <p:spPr bwMode="gray">
              <a:xfrm>
                <a:off x="9208843" y="5396323"/>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4"/>
              <p:cNvSpPr>
                <a:spLocks noChangeArrowheads="1"/>
              </p:cNvSpPr>
              <p:nvPr userDrawn="1"/>
            </p:nvSpPr>
            <p:spPr bwMode="gray">
              <a:xfrm>
                <a:off x="9005727" y="553529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5"/>
              <p:cNvSpPr>
                <a:spLocks noChangeArrowheads="1"/>
              </p:cNvSpPr>
              <p:nvPr userDrawn="1"/>
            </p:nvSpPr>
            <p:spPr bwMode="gray">
              <a:xfrm>
                <a:off x="9208843" y="553529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6"/>
              <p:cNvSpPr>
                <a:spLocks noChangeArrowheads="1"/>
              </p:cNvSpPr>
              <p:nvPr userDrawn="1"/>
            </p:nvSpPr>
            <p:spPr bwMode="gray">
              <a:xfrm>
                <a:off x="9005727" y="5676053"/>
                <a:ext cx="131847"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7"/>
              <p:cNvSpPr>
                <a:spLocks noChangeArrowheads="1"/>
              </p:cNvSpPr>
              <p:nvPr userDrawn="1"/>
            </p:nvSpPr>
            <p:spPr bwMode="gray">
              <a:xfrm>
                <a:off x="9208843" y="5676053"/>
                <a:ext cx="133629"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8"/>
              <p:cNvSpPr>
                <a:spLocks noChangeArrowheads="1"/>
              </p:cNvSpPr>
              <p:nvPr userDrawn="1"/>
            </p:nvSpPr>
            <p:spPr bwMode="gray">
              <a:xfrm>
                <a:off x="9005727" y="5923712"/>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9"/>
              <p:cNvSpPr>
                <a:spLocks noChangeArrowheads="1"/>
              </p:cNvSpPr>
              <p:nvPr userDrawn="1"/>
            </p:nvSpPr>
            <p:spPr bwMode="gray">
              <a:xfrm>
                <a:off x="9208843"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0"/>
              <p:cNvSpPr>
                <a:spLocks noChangeArrowheads="1"/>
              </p:cNvSpPr>
              <p:nvPr userDrawn="1"/>
            </p:nvSpPr>
            <p:spPr bwMode="gray">
              <a:xfrm>
                <a:off x="9005727" y="606268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1"/>
              <p:cNvSpPr>
                <a:spLocks noChangeArrowheads="1"/>
              </p:cNvSpPr>
              <p:nvPr userDrawn="1"/>
            </p:nvSpPr>
            <p:spPr bwMode="gray">
              <a:xfrm>
                <a:off x="9208843"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2"/>
              <p:cNvSpPr>
                <a:spLocks noChangeArrowheads="1"/>
              </p:cNvSpPr>
              <p:nvPr userDrawn="1"/>
            </p:nvSpPr>
            <p:spPr bwMode="gray">
              <a:xfrm>
                <a:off x="9005727" y="620166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53"/>
              <p:cNvSpPr>
                <a:spLocks noChangeArrowheads="1"/>
              </p:cNvSpPr>
              <p:nvPr userDrawn="1"/>
            </p:nvSpPr>
            <p:spPr bwMode="gray">
              <a:xfrm>
                <a:off x="9208843"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4"/>
              <p:cNvSpPr>
                <a:spLocks noChangeArrowheads="1"/>
              </p:cNvSpPr>
              <p:nvPr userDrawn="1"/>
            </p:nvSpPr>
            <p:spPr bwMode="gray">
              <a:xfrm>
                <a:off x="9005727" y="634241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5"/>
              <p:cNvSpPr>
                <a:spLocks noChangeArrowheads="1"/>
              </p:cNvSpPr>
              <p:nvPr userDrawn="1"/>
            </p:nvSpPr>
            <p:spPr bwMode="gray">
              <a:xfrm>
                <a:off x="9208843"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6"/>
              <p:cNvSpPr>
                <a:spLocks noChangeArrowheads="1"/>
              </p:cNvSpPr>
              <p:nvPr userDrawn="1"/>
            </p:nvSpPr>
            <p:spPr bwMode="gray">
              <a:xfrm>
                <a:off x="9005727" y="648139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57"/>
              <p:cNvSpPr>
                <a:spLocks noChangeArrowheads="1"/>
              </p:cNvSpPr>
              <p:nvPr userDrawn="1"/>
            </p:nvSpPr>
            <p:spPr bwMode="gray">
              <a:xfrm>
                <a:off x="9208843"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58"/>
              <p:cNvSpPr>
                <a:spLocks noChangeArrowheads="1"/>
              </p:cNvSpPr>
              <p:nvPr userDrawn="1"/>
            </p:nvSpPr>
            <p:spPr bwMode="gray">
              <a:xfrm>
                <a:off x="9005727" y="6620364"/>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59"/>
              <p:cNvSpPr>
                <a:spLocks noChangeArrowheads="1"/>
              </p:cNvSpPr>
              <p:nvPr userDrawn="1"/>
            </p:nvSpPr>
            <p:spPr bwMode="gray">
              <a:xfrm>
                <a:off x="9208843"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60"/>
              <p:cNvSpPr>
                <a:spLocks noChangeArrowheads="1"/>
              </p:cNvSpPr>
              <p:nvPr userDrawn="1"/>
            </p:nvSpPr>
            <p:spPr bwMode="gray">
              <a:xfrm>
                <a:off x="9005727" y="676112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1"/>
              <p:cNvSpPr>
                <a:spLocks noChangeArrowheads="1"/>
              </p:cNvSpPr>
              <p:nvPr userDrawn="1"/>
            </p:nvSpPr>
            <p:spPr bwMode="gray">
              <a:xfrm>
                <a:off x="9208843"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62"/>
              <p:cNvSpPr>
                <a:spLocks noChangeArrowheads="1"/>
              </p:cNvSpPr>
              <p:nvPr userDrawn="1"/>
            </p:nvSpPr>
            <p:spPr bwMode="gray">
              <a:xfrm>
                <a:off x="8428450"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3"/>
              <p:cNvSpPr>
                <a:spLocks noChangeArrowheads="1"/>
              </p:cNvSpPr>
              <p:nvPr userDrawn="1"/>
            </p:nvSpPr>
            <p:spPr bwMode="gray">
              <a:xfrm>
                <a:off x="8631566"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4"/>
              <p:cNvSpPr>
                <a:spLocks noChangeArrowheads="1"/>
              </p:cNvSpPr>
              <p:nvPr userDrawn="1"/>
            </p:nvSpPr>
            <p:spPr bwMode="gray">
              <a:xfrm>
                <a:off x="8428450"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5"/>
              <p:cNvSpPr>
                <a:spLocks noChangeArrowheads="1"/>
              </p:cNvSpPr>
              <p:nvPr userDrawn="1"/>
            </p:nvSpPr>
            <p:spPr bwMode="gray">
              <a:xfrm>
                <a:off x="8631566"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6"/>
              <p:cNvSpPr>
                <a:spLocks noChangeArrowheads="1"/>
              </p:cNvSpPr>
              <p:nvPr userDrawn="1"/>
            </p:nvSpPr>
            <p:spPr bwMode="gray">
              <a:xfrm>
                <a:off x="8428450"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7"/>
              <p:cNvSpPr>
                <a:spLocks noChangeArrowheads="1"/>
              </p:cNvSpPr>
              <p:nvPr userDrawn="1"/>
            </p:nvSpPr>
            <p:spPr bwMode="gray">
              <a:xfrm>
                <a:off x="8631566"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8"/>
              <p:cNvSpPr>
                <a:spLocks noChangeArrowheads="1"/>
              </p:cNvSpPr>
              <p:nvPr userDrawn="1"/>
            </p:nvSpPr>
            <p:spPr bwMode="gray">
              <a:xfrm>
                <a:off x="8428450"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69"/>
              <p:cNvSpPr>
                <a:spLocks noChangeArrowheads="1"/>
              </p:cNvSpPr>
              <p:nvPr userDrawn="1"/>
            </p:nvSpPr>
            <p:spPr bwMode="gray">
              <a:xfrm>
                <a:off x="8631566"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0"/>
              <p:cNvSpPr>
                <a:spLocks noChangeArrowheads="1"/>
              </p:cNvSpPr>
              <p:nvPr userDrawn="1"/>
            </p:nvSpPr>
            <p:spPr bwMode="gray">
              <a:xfrm>
                <a:off x="8428450"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1"/>
              <p:cNvSpPr>
                <a:spLocks noChangeArrowheads="1"/>
              </p:cNvSpPr>
              <p:nvPr userDrawn="1"/>
            </p:nvSpPr>
            <p:spPr bwMode="gray">
              <a:xfrm>
                <a:off x="8631566"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2"/>
              <p:cNvSpPr>
                <a:spLocks noChangeArrowheads="1"/>
              </p:cNvSpPr>
              <p:nvPr userDrawn="1"/>
            </p:nvSpPr>
            <p:spPr bwMode="gray">
              <a:xfrm>
                <a:off x="8428450"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3"/>
              <p:cNvSpPr>
                <a:spLocks noChangeArrowheads="1"/>
              </p:cNvSpPr>
              <p:nvPr userDrawn="1"/>
            </p:nvSpPr>
            <p:spPr bwMode="gray">
              <a:xfrm>
                <a:off x="8631566"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4"/>
              <p:cNvSpPr>
                <a:spLocks noChangeArrowheads="1"/>
              </p:cNvSpPr>
              <p:nvPr userDrawn="1"/>
            </p:nvSpPr>
            <p:spPr bwMode="gray">
              <a:xfrm>
                <a:off x="8428450"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5"/>
              <p:cNvSpPr>
                <a:spLocks noChangeArrowheads="1"/>
              </p:cNvSpPr>
              <p:nvPr userDrawn="1"/>
            </p:nvSpPr>
            <p:spPr bwMode="gray">
              <a:xfrm>
                <a:off x="8631566"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6"/>
              <p:cNvSpPr>
                <a:spLocks noChangeArrowheads="1"/>
              </p:cNvSpPr>
              <p:nvPr userDrawn="1"/>
            </p:nvSpPr>
            <p:spPr bwMode="gray">
              <a:xfrm>
                <a:off x="8802611" y="5756230"/>
                <a:ext cx="155010" cy="1238295"/>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77"/>
              <p:cNvSpPr>
                <a:spLocks noChangeArrowheads="1"/>
              </p:cNvSpPr>
              <p:nvPr userDrawn="1"/>
            </p:nvSpPr>
            <p:spPr bwMode="gray">
              <a:xfrm>
                <a:off x="8374998" y="5813245"/>
                <a:ext cx="1099321" cy="4098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8"/>
              <p:cNvSpPr>
                <a:spLocks/>
              </p:cNvSpPr>
              <p:nvPr userDrawn="1"/>
            </p:nvSpPr>
            <p:spPr bwMode="gray">
              <a:xfrm>
                <a:off x="9157173" y="4745995"/>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9"/>
              <p:cNvSpPr>
                <a:spLocks/>
              </p:cNvSpPr>
              <p:nvPr userDrawn="1"/>
            </p:nvSpPr>
            <p:spPr bwMode="gray">
              <a:xfrm>
                <a:off x="9157173"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0"/>
              <p:cNvSpPr>
                <a:spLocks/>
              </p:cNvSpPr>
              <p:nvPr userDrawn="1"/>
            </p:nvSpPr>
            <p:spPr bwMode="gray">
              <a:xfrm>
                <a:off x="9107285"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1"/>
              <p:cNvSpPr>
                <a:spLocks/>
              </p:cNvSpPr>
              <p:nvPr userDrawn="1"/>
            </p:nvSpPr>
            <p:spPr bwMode="gray">
              <a:xfrm>
                <a:off x="9205279"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2"/>
              <p:cNvSpPr>
                <a:spLocks/>
              </p:cNvSpPr>
              <p:nvPr userDrawn="1"/>
            </p:nvSpPr>
            <p:spPr bwMode="gray">
              <a:xfrm>
                <a:off x="9059178"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3"/>
              <p:cNvSpPr>
                <a:spLocks/>
              </p:cNvSpPr>
              <p:nvPr userDrawn="1"/>
            </p:nvSpPr>
            <p:spPr bwMode="gray">
              <a:xfrm>
                <a:off x="9253386" y="5002563"/>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userDrawn="1"/>
          </p:nvGrpSpPr>
          <p:grpSpPr bwMode="gray">
            <a:xfrm>
              <a:off x="11546458" y="4621275"/>
              <a:ext cx="705561" cy="2373250"/>
              <a:chOff x="11546458" y="4621275"/>
              <a:chExt cx="705561" cy="2373250"/>
            </a:xfrm>
          </p:grpSpPr>
          <p:sp>
            <p:nvSpPr>
              <p:cNvPr id="58" name="Rectangle 84"/>
              <p:cNvSpPr>
                <a:spLocks noChangeArrowheads="1"/>
              </p:cNvSpPr>
              <p:nvPr userDrawn="1"/>
            </p:nvSpPr>
            <p:spPr bwMode="gray">
              <a:xfrm>
                <a:off x="11546458" y="4621275"/>
                <a:ext cx="456120" cy="237325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5"/>
              <p:cNvSpPr>
                <a:spLocks/>
              </p:cNvSpPr>
              <p:nvPr userDrawn="1"/>
            </p:nvSpPr>
            <p:spPr bwMode="gray">
              <a:xfrm>
                <a:off x="11546458" y="4908132"/>
                <a:ext cx="705561" cy="2086393"/>
              </a:xfrm>
              <a:custGeom>
                <a:avLst/>
                <a:gdLst>
                  <a:gd name="T0" fmla="*/ 347 w 347"/>
                  <a:gd name="T1" fmla="*/ 218 h 1017"/>
                  <a:gd name="T2" fmla="*/ 347 w 347"/>
                  <a:gd name="T3" fmla="*/ 1017 h 1017"/>
                  <a:gd name="T4" fmla="*/ 0 w 347"/>
                  <a:gd name="T5" fmla="*/ 1017 h 1017"/>
                  <a:gd name="T6" fmla="*/ 0 w 347"/>
                  <a:gd name="T7" fmla="*/ 0 h 1017"/>
                  <a:gd name="T8" fmla="*/ 20 w 347"/>
                  <a:gd name="T9" fmla="*/ 21 h 1017"/>
                  <a:gd name="T10" fmla="*/ 62 w 347"/>
                  <a:gd name="T11" fmla="*/ 61 h 1017"/>
                  <a:gd name="T12" fmla="*/ 109 w 347"/>
                  <a:gd name="T13" fmla="*/ 101 h 1017"/>
                  <a:gd name="T14" fmla="*/ 224 w 347"/>
                  <a:gd name="T15" fmla="*/ 176 h 1017"/>
                  <a:gd name="T16" fmla="*/ 347 w 347"/>
                  <a:gd name="T17" fmla="*/ 21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017">
                    <a:moveTo>
                      <a:pt x="347" y="218"/>
                    </a:moveTo>
                    <a:cubicBezTo>
                      <a:pt x="347" y="1017"/>
                      <a:pt x="347" y="1017"/>
                      <a:pt x="347" y="1017"/>
                    </a:cubicBezTo>
                    <a:cubicBezTo>
                      <a:pt x="0" y="1017"/>
                      <a:pt x="0" y="1017"/>
                      <a:pt x="0" y="1017"/>
                    </a:cubicBezTo>
                    <a:cubicBezTo>
                      <a:pt x="0" y="0"/>
                      <a:pt x="0" y="0"/>
                      <a:pt x="0" y="0"/>
                    </a:cubicBezTo>
                    <a:cubicBezTo>
                      <a:pt x="0" y="0"/>
                      <a:pt x="7" y="8"/>
                      <a:pt x="20" y="21"/>
                    </a:cubicBezTo>
                    <a:cubicBezTo>
                      <a:pt x="31" y="32"/>
                      <a:pt x="45" y="46"/>
                      <a:pt x="62" y="61"/>
                    </a:cubicBezTo>
                    <a:cubicBezTo>
                      <a:pt x="76" y="74"/>
                      <a:pt x="92" y="87"/>
                      <a:pt x="109" y="101"/>
                    </a:cubicBezTo>
                    <a:cubicBezTo>
                      <a:pt x="143" y="127"/>
                      <a:pt x="182" y="154"/>
                      <a:pt x="224" y="176"/>
                    </a:cubicBezTo>
                    <a:cubicBezTo>
                      <a:pt x="263" y="196"/>
                      <a:pt x="305" y="212"/>
                      <a:pt x="347" y="218"/>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86"/>
              <p:cNvSpPr>
                <a:spLocks noChangeArrowheads="1"/>
              </p:cNvSpPr>
              <p:nvPr userDrawn="1"/>
            </p:nvSpPr>
            <p:spPr bwMode="gray">
              <a:xfrm>
                <a:off x="11546458" y="4703234"/>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7"/>
              <p:cNvSpPr>
                <a:spLocks noChangeArrowheads="1"/>
              </p:cNvSpPr>
              <p:nvPr userDrawn="1"/>
            </p:nvSpPr>
            <p:spPr bwMode="gray">
              <a:xfrm>
                <a:off x="11546458" y="4868934"/>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8"/>
              <p:cNvSpPr>
                <a:spLocks noChangeArrowheads="1"/>
              </p:cNvSpPr>
              <p:nvPr userDrawn="1"/>
            </p:nvSpPr>
            <p:spPr bwMode="gray">
              <a:xfrm>
                <a:off x="11546458" y="5032852"/>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89"/>
              <p:cNvSpPr>
                <a:spLocks noChangeArrowheads="1"/>
              </p:cNvSpPr>
              <p:nvPr userDrawn="1"/>
            </p:nvSpPr>
            <p:spPr bwMode="gray">
              <a:xfrm>
                <a:off x="11546458" y="5196770"/>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0"/>
              <p:cNvSpPr>
                <a:spLocks noChangeArrowheads="1"/>
              </p:cNvSpPr>
              <p:nvPr userDrawn="1"/>
            </p:nvSpPr>
            <p:spPr bwMode="gray">
              <a:xfrm>
                <a:off x="11546458" y="5362470"/>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1"/>
              <p:cNvSpPr>
                <a:spLocks noChangeArrowheads="1"/>
              </p:cNvSpPr>
              <p:nvPr userDrawn="1"/>
            </p:nvSpPr>
            <p:spPr bwMode="gray">
              <a:xfrm>
                <a:off x="11546458" y="5526388"/>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2"/>
              <p:cNvSpPr>
                <a:spLocks noChangeArrowheads="1"/>
              </p:cNvSpPr>
              <p:nvPr userDrawn="1"/>
            </p:nvSpPr>
            <p:spPr bwMode="gray">
              <a:xfrm>
                <a:off x="11546458" y="5692088"/>
                <a:ext cx="297547" cy="78396"/>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93"/>
              <p:cNvSpPr>
                <a:spLocks noChangeArrowheads="1"/>
              </p:cNvSpPr>
              <p:nvPr userDrawn="1"/>
            </p:nvSpPr>
            <p:spPr bwMode="gray">
              <a:xfrm>
                <a:off x="11546458" y="5856006"/>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94"/>
              <p:cNvSpPr>
                <a:spLocks noChangeArrowheads="1"/>
              </p:cNvSpPr>
              <p:nvPr userDrawn="1"/>
            </p:nvSpPr>
            <p:spPr bwMode="gray">
              <a:xfrm>
                <a:off x="11546458" y="6019925"/>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5"/>
              <p:cNvSpPr>
                <a:spLocks noChangeArrowheads="1"/>
              </p:cNvSpPr>
              <p:nvPr userDrawn="1"/>
            </p:nvSpPr>
            <p:spPr bwMode="gray">
              <a:xfrm>
                <a:off x="11546458" y="6183843"/>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6"/>
              <p:cNvSpPr>
                <a:spLocks noChangeArrowheads="1"/>
              </p:cNvSpPr>
              <p:nvPr userDrawn="1"/>
            </p:nvSpPr>
            <p:spPr bwMode="gray">
              <a:xfrm>
                <a:off x="11546458" y="6347761"/>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7"/>
              <p:cNvSpPr>
                <a:spLocks noChangeArrowheads="1"/>
              </p:cNvSpPr>
              <p:nvPr userDrawn="1"/>
            </p:nvSpPr>
            <p:spPr bwMode="gray">
              <a:xfrm>
                <a:off x="11546458" y="6511679"/>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8"/>
              <p:cNvSpPr>
                <a:spLocks noChangeArrowheads="1"/>
              </p:cNvSpPr>
              <p:nvPr userDrawn="1"/>
            </p:nvSpPr>
            <p:spPr bwMode="gray">
              <a:xfrm>
                <a:off x="11546458" y="6675597"/>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99"/>
              <p:cNvSpPr>
                <a:spLocks noChangeArrowheads="1"/>
              </p:cNvSpPr>
              <p:nvPr userDrawn="1"/>
            </p:nvSpPr>
            <p:spPr bwMode="gray">
              <a:xfrm>
                <a:off x="11546458" y="6841297"/>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userDrawn="1"/>
          </p:nvGrpSpPr>
          <p:grpSpPr bwMode="gray">
            <a:xfrm>
              <a:off x="9741577" y="3466721"/>
              <a:ext cx="1364797" cy="3527804"/>
              <a:chOff x="9741577" y="3466721"/>
              <a:chExt cx="1364797" cy="3527804"/>
            </a:xfrm>
          </p:grpSpPr>
          <p:sp>
            <p:nvSpPr>
              <p:cNvPr id="45" name="Freeform 22"/>
              <p:cNvSpPr>
                <a:spLocks/>
              </p:cNvSpPr>
              <p:nvPr userDrawn="1"/>
            </p:nvSpPr>
            <p:spPr bwMode="gray">
              <a:xfrm>
                <a:off x="10399031" y="3466721"/>
                <a:ext cx="51670" cy="849880"/>
              </a:xfrm>
              <a:custGeom>
                <a:avLst/>
                <a:gdLst>
                  <a:gd name="T0" fmla="*/ 29 w 29"/>
                  <a:gd name="T1" fmla="*/ 477 h 477"/>
                  <a:gd name="T2" fmla="*/ 0 w 29"/>
                  <a:gd name="T3" fmla="*/ 477 h 477"/>
                  <a:gd name="T4" fmla="*/ 8 w 29"/>
                  <a:gd name="T5" fmla="*/ 0 h 477"/>
                  <a:gd name="T6" fmla="*/ 21 w 29"/>
                  <a:gd name="T7" fmla="*/ 0 h 477"/>
                  <a:gd name="T8" fmla="*/ 29 w 29"/>
                  <a:gd name="T9" fmla="*/ 477 h 477"/>
                </a:gdLst>
                <a:ahLst/>
                <a:cxnLst>
                  <a:cxn ang="0">
                    <a:pos x="T0" y="T1"/>
                  </a:cxn>
                  <a:cxn ang="0">
                    <a:pos x="T2" y="T3"/>
                  </a:cxn>
                  <a:cxn ang="0">
                    <a:pos x="T4" y="T5"/>
                  </a:cxn>
                  <a:cxn ang="0">
                    <a:pos x="T6" y="T7"/>
                  </a:cxn>
                  <a:cxn ang="0">
                    <a:pos x="T8" y="T9"/>
                  </a:cxn>
                </a:cxnLst>
                <a:rect l="0" t="0" r="r" b="b"/>
                <a:pathLst>
                  <a:path w="29" h="477">
                    <a:moveTo>
                      <a:pt x="29" y="477"/>
                    </a:moveTo>
                    <a:lnTo>
                      <a:pt x="0" y="477"/>
                    </a:lnTo>
                    <a:lnTo>
                      <a:pt x="8" y="0"/>
                    </a:lnTo>
                    <a:lnTo>
                      <a:pt x="21" y="0"/>
                    </a:lnTo>
                    <a:lnTo>
                      <a:pt x="29"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userDrawn="1"/>
            </p:nvSpPr>
            <p:spPr bwMode="gray">
              <a:xfrm>
                <a:off x="9880551" y="4145556"/>
                <a:ext cx="1086849" cy="359907"/>
              </a:xfrm>
              <a:custGeom>
                <a:avLst/>
                <a:gdLst>
                  <a:gd name="T0" fmla="*/ 610 w 610"/>
                  <a:gd name="T1" fmla="*/ 131 h 202"/>
                  <a:gd name="T2" fmla="*/ 304 w 610"/>
                  <a:gd name="T3" fmla="*/ 202 h 202"/>
                  <a:gd name="T4" fmla="*/ 0 w 610"/>
                  <a:gd name="T5" fmla="*/ 131 h 202"/>
                  <a:gd name="T6" fmla="*/ 0 w 610"/>
                  <a:gd name="T7" fmla="*/ 93 h 202"/>
                  <a:gd name="T8" fmla="*/ 302 w 610"/>
                  <a:gd name="T9" fmla="*/ 0 h 202"/>
                  <a:gd name="T10" fmla="*/ 610 w 610"/>
                  <a:gd name="T11" fmla="*/ 93 h 202"/>
                  <a:gd name="T12" fmla="*/ 610 w 610"/>
                  <a:gd name="T13" fmla="*/ 131 h 202"/>
                </a:gdLst>
                <a:ahLst/>
                <a:cxnLst>
                  <a:cxn ang="0">
                    <a:pos x="T0" y="T1"/>
                  </a:cxn>
                  <a:cxn ang="0">
                    <a:pos x="T2" y="T3"/>
                  </a:cxn>
                  <a:cxn ang="0">
                    <a:pos x="T4" y="T5"/>
                  </a:cxn>
                  <a:cxn ang="0">
                    <a:pos x="T6" y="T7"/>
                  </a:cxn>
                  <a:cxn ang="0">
                    <a:pos x="T8" y="T9"/>
                  </a:cxn>
                  <a:cxn ang="0">
                    <a:pos x="T10" y="T11"/>
                  </a:cxn>
                  <a:cxn ang="0">
                    <a:pos x="T12" y="T13"/>
                  </a:cxn>
                </a:cxnLst>
                <a:rect l="0" t="0" r="r" b="b"/>
                <a:pathLst>
                  <a:path w="610" h="202">
                    <a:moveTo>
                      <a:pt x="610" y="131"/>
                    </a:moveTo>
                    <a:lnTo>
                      <a:pt x="304" y="202"/>
                    </a:lnTo>
                    <a:lnTo>
                      <a:pt x="0" y="131"/>
                    </a:lnTo>
                    <a:lnTo>
                      <a:pt x="0" y="93"/>
                    </a:lnTo>
                    <a:lnTo>
                      <a:pt x="302" y="0"/>
                    </a:lnTo>
                    <a:lnTo>
                      <a:pt x="610" y="93"/>
                    </a:lnTo>
                    <a:lnTo>
                      <a:pt x="61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userDrawn="1"/>
            </p:nvSpPr>
            <p:spPr bwMode="gray">
              <a:xfrm>
                <a:off x="10422193" y="4145556"/>
                <a:ext cx="545206" cy="359907"/>
              </a:xfrm>
              <a:custGeom>
                <a:avLst/>
                <a:gdLst>
                  <a:gd name="T0" fmla="*/ 306 w 306"/>
                  <a:gd name="T1" fmla="*/ 131 h 202"/>
                  <a:gd name="T2" fmla="*/ 0 w 306"/>
                  <a:gd name="T3" fmla="*/ 202 h 202"/>
                  <a:gd name="T4" fmla="*/ 0 w 306"/>
                  <a:gd name="T5" fmla="*/ 0 h 202"/>
                  <a:gd name="T6" fmla="*/ 306 w 306"/>
                  <a:gd name="T7" fmla="*/ 93 h 202"/>
                  <a:gd name="T8" fmla="*/ 306 w 306"/>
                  <a:gd name="T9" fmla="*/ 131 h 202"/>
                </a:gdLst>
                <a:ahLst/>
                <a:cxnLst>
                  <a:cxn ang="0">
                    <a:pos x="T0" y="T1"/>
                  </a:cxn>
                  <a:cxn ang="0">
                    <a:pos x="T2" y="T3"/>
                  </a:cxn>
                  <a:cxn ang="0">
                    <a:pos x="T4" y="T5"/>
                  </a:cxn>
                  <a:cxn ang="0">
                    <a:pos x="T6" y="T7"/>
                  </a:cxn>
                  <a:cxn ang="0">
                    <a:pos x="T8" y="T9"/>
                  </a:cxn>
                </a:cxnLst>
                <a:rect l="0" t="0" r="r" b="b"/>
                <a:pathLst>
                  <a:path w="306" h="202">
                    <a:moveTo>
                      <a:pt x="306" y="131"/>
                    </a:moveTo>
                    <a:lnTo>
                      <a:pt x="0" y="202"/>
                    </a:lnTo>
                    <a:lnTo>
                      <a:pt x="0" y="0"/>
                    </a:lnTo>
                    <a:lnTo>
                      <a:pt x="306" y="93"/>
                    </a:lnTo>
                    <a:lnTo>
                      <a:pt x="306" y="1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userDrawn="1"/>
            </p:nvSpPr>
            <p:spPr bwMode="gray">
              <a:xfrm>
                <a:off x="9916185" y="6390522"/>
                <a:ext cx="1015580" cy="260131"/>
              </a:xfrm>
              <a:custGeom>
                <a:avLst/>
                <a:gdLst>
                  <a:gd name="T0" fmla="*/ 570 w 570"/>
                  <a:gd name="T1" fmla="*/ 90 h 146"/>
                  <a:gd name="T2" fmla="*/ 286 w 570"/>
                  <a:gd name="T3" fmla="*/ 146 h 146"/>
                  <a:gd name="T4" fmla="*/ 0 w 570"/>
                  <a:gd name="T5" fmla="*/ 90 h 146"/>
                  <a:gd name="T6" fmla="*/ 0 w 570"/>
                  <a:gd name="T7" fmla="*/ 46 h 146"/>
                  <a:gd name="T8" fmla="*/ 286 w 570"/>
                  <a:gd name="T9" fmla="*/ 0 h 146"/>
                  <a:gd name="T10" fmla="*/ 570 w 570"/>
                  <a:gd name="T11" fmla="*/ 46 h 146"/>
                  <a:gd name="T12" fmla="*/ 570 w 570"/>
                  <a:gd name="T13" fmla="*/ 90 h 146"/>
                </a:gdLst>
                <a:ahLst/>
                <a:cxnLst>
                  <a:cxn ang="0">
                    <a:pos x="T0" y="T1"/>
                  </a:cxn>
                  <a:cxn ang="0">
                    <a:pos x="T2" y="T3"/>
                  </a:cxn>
                  <a:cxn ang="0">
                    <a:pos x="T4" y="T5"/>
                  </a:cxn>
                  <a:cxn ang="0">
                    <a:pos x="T6" y="T7"/>
                  </a:cxn>
                  <a:cxn ang="0">
                    <a:pos x="T8" y="T9"/>
                  </a:cxn>
                  <a:cxn ang="0">
                    <a:pos x="T10" y="T11"/>
                  </a:cxn>
                  <a:cxn ang="0">
                    <a:pos x="T12" y="T13"/>
                  </a:cxn>
                </a:cxnLst>
                <a:rect l="0" t="0" r="r" b="b"/>
                <a:pathLst>
                  <a:path w="570" h="146">
                    <a:moveTo>
                      <a:pt x="570" y="90"/>
                    </a:moveTo>
                    <a:lnTo>
                      <a:pt x="286" y="146"/>
                    </a:lnTo>
                    <a:lnTo>
                      <a:pt x="0" y="90"/>
                    </a:lnTo>
                    <a:lnTo>
                      <a:pt x="0" y="46"/>
                    </a:lnTo>
                    <a:lnTo>
                      <a:pt x="286" y="0"/>
                    </a:lnTo>
                    <a:lnTo>
                      <a:pt x="570" y="46"/>
                    </a:lnTo>
                    <a:lnTo>
                      <a:pt x="57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userDrawn="1"/>
            </p:nvSpPr>
            <p:spPr bwMode="gray">
              <a:xfrm>
                <a:off x="9916185" y="6513461"/>
                <a:ext cx="1015580" cy="137192"/>
              </a:xfrm>
              <a:custGeom>
                <a:avLst/>
                <a:gdLst>
                  <a:gd name="T0" fmla="*/ 570 w 570"/>
                  <a:gd name="T1" fmla="*/ 21 h 77"/>
                  <a:gd name="T2" fmla="*/ 286 w 570"/>
                  <a:gd name="T3" fmla="*/ 77 h 77"/>
                  <a:gd name="T4" fmla="*/ 0 w 570"/>
                  <a:gd name="T5" fmla="*/ 21 h 77"/>
                  <a:gd name="T6" fmla="*/ 0 w 570"/>
                  <a:gd name="T7" fmla="*/ 0 h 77"/>
                  <a:gd name="T8" fmla="*/ 286 w 570"/>
                  <a:gd name="T9" fmla="*/ 4 h 77"/>
                  <a:gd name="T10" fmla="*/ 570 w 570"/>
                  <a:gd name="T11" fmla="*/ 0 h 77"/>
                  <a:gd name="T12" fmla="*/ 570 w 570"/>
                  <a:gd name="T13" fmla="*/ 21 h 77"/>
                </a:gdLst>
                <a:ahLst/>
                <a:cxnLst>
                  <a:cxn ang="0">
                    <a:pos x="T0" y="T1"/>
                  </a:cxn>
                  <a:cxn ang="0">
                    <a:pos x="T2" y="T3"/>
                  </a:cxn>
                  <a:cxn ang="0">
                    <a:pos x="T4" y="T5"/>
                  </a:cxn>
                  <a:cxn ang="0">
                    <a:pos x="T6" y="T7"/>
                  </a:cxn>
                  <a:cxn ang="0">
                    <a:pos x="T8" y="T9"/>
                  </a:cxn>
                  <a:cxn ang="0">
                    <a:pos x="T10" y="T11"/>
                  </a:cxn>
                  <a:cxn ang="0">
                    <a:pos x="T12" y="T13"/>
                  </a:cxn>
                </a:cxnLst>
                <a:rect l="0" t="0" r="r" b="b"/>
                <a:pathLst>
                  <a:path w="570" h="77">
                    <a:moveTo>
                      <a:pt x="570" y="21"/>
                    </a:moveTo>
                    <a:lnTo>
                      <a:pt x="286" y="77"/>
                    </a:lnTo>
                    <a:lnTo>
                      <a:pt x="0" y="21"/>
                    </a:lnTo>
                    <a:lnTo>
                      <a:pt x="0" y="0"/>
                    </a:lnTo>
                    <a:lnTo>
                      <a:pt x="286" y="4"/>
                    </a:lnTo>
                    <a:lnTo>
                      <a:pt x="570" y="0"/>
                    </a:lnTo>
                    <a:lnTo>
                      <a:pt x="570"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7"/>
              <p:cNvSpPr>
                <a:spLocks noChangeArrowheads="1"/>
              </p:cNvSpPr>
              <p:nvPr userDrawn="1"/>
            </p:nvSpPr>
            <p:spPr bwMode="gray">
              <a:xfrm>
                <a:off x="9907276" y="6472481"/>
                <a:ext cx="1033397" cy="783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userDrawn="1"/>
            </p:nvSpPr>
            <p:spPr bwMode="gray">
              <a:xfrm>
                <a:off x="10301036" y="4093886"/>
                <a:ext cx="245877" cy="94431"/>
              </a:xfrm>
              <a:custGeom>
                <a:avLst/>
                <a:gdLst>
                  <a:gd name="T0" fmla="*/ 68 w 138"/>
                  <a:gd name="T1" fmla="*/ 53 h 53"/>
                  <a:gd name="T2" fmla="*/ 0 w 138"/>
                  <a:gd name="T3" fmla="*/ 0 h 53"/>
                  <a:gd name="T4" fmla="*/ 138 w 138"/>
                  <a:gd name="T5" fmla="*/ 0 h 53"/>
                  <a:gd name="T6" fmla="*/ 68 w 138"/>
                  <a:gd name="T7" fmla="*/ 53 h 53"/>
                </a:gdLst>
                <a:ahLst/>
                <a:cxnLst>
                  <a:cxn ang="0">
                    <a:pos x="T0" y="T1"/>
                  </a:cxn>
                  <a:cxn ang="0">
                    <a:pos x="T2" y="T3"/>
                  </a:cxn>
                  <a:cxn ang="0">
                    <a:pos x="T4" y="T5"/>
                  </a:cxn>
                  <a:cxn ang="0">
                    <a:pos x="T6" y="T7"/>
                  </a:cxn>
                </a:cxnLst>
                <a:rect l="0" t="0" r="r" b="b"/>
                <a:pathLst>
                  <a:path w="138" h="53">
                    <a:moveTo>
                      <a:pt x="68" y="53"/>
                    </a:moveTo>
                    <a:lnTo>
                      <a:pt x="0" y="0"/>
                    </a:lnTo>
                    <a:lnTo>
                      <a:pt x="138" y="0"/>
                    </a:lnTo>
                    <a:lnTo>
                      <a:pt x="6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userDrawn="1"/>
            </p:nvSpPr>
            <p:spPr bwMode="gray">
              <a:xfrm>
                <a:off x="10422193" y="4093886"/>
                <a:ext cx="124720" cy="94431"/>
              </a:xfrm>
              <a:custGeom>
                <a:avLst/>
                <a:gdLst>
                  <a:gd name="T0" fmla="*/ 0 w 70"/>
                  <a:gd name="T1" fmla="*/ 53 h 53"/>
                  <a:gd name="T2" fmla="*/ 0 w 70"/>
                  <a:gd name="T3" fmla="*/ 0 h 53"/>
                  <a:gd name="T4" fmla="*/ 70 w 70"/>
                  <a:gd name="T5" fmla="*/ 0 h 53"/>
                  <a:gd name="T6" fmla="*/ 0 w 70"/>
                  <a:gd name="T7" fmla="*/ 53 h 53"/>
                </a:gdLst>
                <a:ahLst/>
                <a:cxnLst>
                  <a:cxn ang="0">
                    <a:pos x="T0" y="T1"/>
                  </a:cxn>
                  <a:cxn ang="0">
                    <a:pos x="T2" y="T3"/>
                  </a:cxn>
                  <a:cxn ang="0">
                    <a:pos x="T4" y="T5"/>
                  </a:cxn>
                  <a:cxn ang="0">
                    <a:pos x="T6" y="T7"/>
                  </a:cxn>
                </a:cxnLst>
                <a:rect l="0" t="0" r="r" b="b"/>
                <a:pathLst>
                  <a:path w="70" h="53">
                    <a:moveTo>
                      <a:pt x="0" y="53"/>
                    </a:moveTo>
                    <a:lnTo>
                      <a:pt x="0" y="0"/>
                    </a:lnTo>
                    <a:lnTo>
                      <a:pt x="70" y="0"/>
                    </a:lnTo>
                    <a:lnTo>
                      <a:pt x="0"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noEditPoints="1"/>
              </p:cNvSpPr>
              <p:nvPr userDrawn="1"/>
            </p:nvSpPr>
            <p:spPr bwMode="gray">
              <a:xfrm>
                <a:off x="9939347" y="4425286"/>
                <a:ext cx="960347" cy="2569239"/>
              </a:xfrm>
              <a:custGeom>
                <a:avLst/>
                <a:gdLst>
                  <a:gd name="T0" fmla="*/ 421 w 473"/>
                  <a:gd name="T1" fmla="*/ 1104 h 1252"/>
                  <a:gd name="T2" fmla="*/ 403 w 473"/>
                  <a:gd name="T3" fmla="*/ 1052 h 1252"/>
                  <a:gd name="T4" fmla="*/ 391 w 473"/>
                  <a:gd name="T5" fmla="*/ 1019 h 1252"/>
                  <a:gd name="T6" fmla="*/ 378 w 473"/>
                  <a:gd name="T7" fmla="*/ 981 h 1252"/>
                  <a:gd name="T8" fmla="*/ 354 w 473"/>
                  <a:gd name="T9" fmla="*/ 913 h 1252"/>
                  <a:gd name="T10" fmla="*/ 319 w 473"/>
                  <a:gd name="T11" fmla="*/ 792 h 1252"/>
                  <a:gd name="T12" fmla="*/ 288 w 473"/>
                  <a:gd name="T13" fmla="*/ 562 h 1252"/>
                  <a:gd name="T14" fmla="*/ 308 w 473"/>
                  <a:gd name="T15" fmla="*/ 226 h 1252"/>
                  <a:gd name="T16" fmla="*/ 324 w 473"/>
                  <a:gd name="T17" fmla="*/ 130 h 1252"/>
                  <a:gd name="T18" fmla="*/ 337 w 473"/>
                  <a:gd name="T19" fmla="*/ 60 h 1252"/>
                  <a:gd name="T20" fmla="*/ 348 w 473"/>
                  <a:gd name="T21" fmla="*/ 6 h 1252"/>
                  <a:gd name="T22" fmla="*/ 128 w 473"/>
                  <a:gd name="T23" fmla="*/ 0 h 1252"/>
                  <a:gd name="T24" fmla="*/ 131 w 473"/>
                  <a:gd name="T25" fmla="*/ 15 h 1252"/>
                  <a:gd name="T26" fmla="*/ 150 w 473"/>
                  <a:gd name="T27" fmla="*/ 111 h 1252"/>
                  <a:gd name="T28" fmla="*/ 175 w 473"/>
                  <a:gd name="T29" fmla="*/ 275 h 1252"/>
                  <a:gd name="T30" fmla="*/ 190 w 473"/>
                  <a:gd name="T31" fmla="*/ 519 h 1252"/>
                  <a:gd name="T32" fmla="*/ 161 w 473"/>
                  <a:gd name="T33" fmla="*/ 780 h 1252"/>
                  <a:gd name="T34" fmla="*/ 130 w 473"/>
                  <a:gd name="T35" fmla="*/ 893 h 1252"/>
                  <a:gd name="T36" fmla="*/ 109 w 473"/>
                  <a:gd name="T37" fmla="*/ 951 h 1252"/>
                  <a:gd name="T38" fmla="*/ 98 w 473"/>
                  <a:gd name="T39" fmla="*/ 981 h 1252"/>
                  <a:gd name="T40" fmla="*/ 84 w 473"/>
                  <a:gd name="T41" fmla="*/ 1019 h 1252"/>
                  <a:gd name="T42" fmla="*/ 72 w 473"/>
                  <a:gd name="T43" fmla="*/ 1052 h 1252"/>
                  <a:gd name="T44" fmla="*/ 53 w 473"/>
                  <a:gd name="T45" fmla="*/ 1104 h 1252"/>
                  <a:gd name="T46" fmla="*/ 0 w 473"/>
                  <a:gd name="T47" fmla="*/ 1252 h 1252"/>
                  <a:gd name="T48" fmla="*/ 86 w 473"/>
                  <a:gd name="T49" fmla="*/ 1246 h 1252"/>
                  <a:gd name="T50" fmla="*/ 131 w 473"/>
                  <a:gd name="T51" fmla="*/ 1095 h 1252"/>
                  <a:gd name="T52" fmla="*/ 149 w 473"/>
                  <a:gd name="T53" fmla="*/ 1036 h 1252"/>
                  <a:gd name="T54" fmla="*/ 160 w 473"/>
                  <a:gd name="T55" fmla="*/ 998 h 1252"/>
                  <a:gd name="T56" fmla="*/ 176 w 473"/>
                  <a:gd name="T57" fmla="*/ 946 h 1252"/>
                  <a:gd name="T58" fmla="*/ 192 w 473"/>
                  <a:gd name="T59" fmla="*/ 894 h 1252"/>
                  <a:gd name="T60" fmla="*/ 200 w 473"/>
                  <a:gd name="T61" fmla="*/ 870 h 1252"/>
                  <a:gd name="T62" fmla="*/ 222 w 473"/>
                  <a:gd name="T63" fmla="*/ 773 h 1252"/>
                  <a:gd name="T64" fmla="*/ 254 w 473"/>
                  <a:gd name="T65" fmla="*/ 771 h 1252"/>
                  <a:gd name="T66" fmla="*/ 288 w 473"/>
                  <a:gd name="T67" fmla="*/ 905 h 1252"/>
                  <a:gd name="T68" fmla="*/ 299 w 473"/>
                  <a:gd name="T69" fmla="*/ 942 h 1252"/>
                  <a:gd name="T70" fmla="*/ 307 w 473"/>
                  <a:gd name="T71" fmla="*/ 969 h 1252"/>
                  <a:gd name="T72" fmla="*/ 321 w 473"/>
                  <a:gd name="T73" fmla="*/ 1020 h 1252"/>
                  <a:gd name="T74" fmla="*/ 334 w 473"/>
                  <a:gd name="T75" fmla="*/ 1065 h 1252"/>
                  <a:gd name="T76" fmla="*/ 346 w 473"/>
                  <a:gd name="T77" fmla="*/ 1104 h 1252"/>
                  <a:gd name="T78" fmla="*/ 388 w 473"/>
                  <a:gd name="T79" fmla="*/ 1252 h 1252"/>
                  <a:gd name="T80" fmla="*/ 471 w 473"/>
                  <a:gd name="T81" fmla="*/ 1246 h 1252"/>
                  <a:gd name="T82" fmla="*/ 301 w 473"/>
                  <a:gd name="T83" fmla="*/ 39 h 1252"/>
                  <a:gd name="T84" fmla="*/ 295 w 473"/>
                  <a:gd name="T85" fmla="*/ 73 h 1252"/>
                  <a:gd name="T86" fmla="*/ 285 w 473"/>
                  <a:gd name="T87" fmla="*/ 123 h 1252"/>
                  <a:gd name="T88" fmla="*/ 265 w 473"/>
                  <a:gd name="T89" fmla="*/ 241 h 1252"/>
                  <a:gd name="T90" fmla="*/ 215 w 473"/>
                  <a:gd name="T91" fmla="*/ 259 h 1252"/>
                  <a:gd name="T92" fmla="*/ 192 w 473"/>
                  <a:gd name="T93" fmla="*/ 123 h 1252"/>
                  <a:gd name="T94" fmla="*/ 182 w 473"/>
                  <a:gd name="T95" fmla="*/ 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3" h="1252">
                    <a:moveTo>
                      <a:pt x="471" y="1246"/>
                    </a:moveTo>
                    <a:cubicBezTo>
                      <a:pt x="421" y="1104"/>
                      <a:pt x="421" y="1104"/>
                      <a:pt x="421" y="1104"/>
                    </a:cubicBezTo>
                    <a:cubicBezTo>
                      <a:pt x="418" y="1095"/>
                      <a:pt x="418" y="1095"/>
                      <a:pt x="418" y="1095"/>
                    </a:cubicBezTo>
                    <a:cubicBezTo>
                      <a:pt x="403" y="1052"/>
                      <a:pt x="403" y="1052"/>
                      <a:pt x="403" y="1052"/>
                    </a:cubicBezTo>
                    <a:cubicBezTo>
                      <a:pt x="397" y="1036"/>
                      <a:pt x="397" y="1036"/>
                      <a:pt x="397" y="1036"/>
                    </a:cubicBezTo>
                    <a:cubicBezTo>
                      <a:pt x="391" y="1019"/>
                      <a:pt x="391" y="1019"/>
                      <a:pt x="391" y="1019"/>
                    </a:cubicBezTo>
                    <a:cubicBezTo>
                      <a:pt x="384" y="998"/>
                      <a:pt x="384" y="998"/>
                      <a:pt x="384" y="998"/>
                    </a:cubicBezTo>
                    <a:cubicBezTo>
                      <a:pt x="378" y="981"/>
                      <a:pt x="378" y="981"/>
                      <a:pt x="378" y="981"/>
                    </a:cubicBezTo>
                    <a:cubicBezTo>
                      <a:pt x="365" y="943"/>
                      <a:pt x="365" y="943"/>
                      <a:pt x="365" y="943"/>
                    </a:cubicBezTo>
                    <a:cubicBezTo>
                      <a:pt x="354" y="913"/>
                      <a:pt x="354" y="913"/>
                      <a:pt x="354" y="913"/>
                    </a:cubicBezTo>
                    <a:cubicBezTo>
                      <a:pt x="347" y="893"/>
                      <a:pt x="347" y="893"/>
                      <a:pt x="347" y="893"/>
                    </a:cubicBezTo>
                    <a:cubicBezTo>
                      <a:pt x="336" y="860"/>
                      <a:pt x="327" y="826"/>
                      <a:pt x="319" y="792"/>
                    </a:cubicBezTo>
                    <a:cubicBezTo>
                      <a:pt x="317" y="785"/>
                      <a:pt x="315" y="778"/>
                      <a:pt x="314" y="771"/>
                    </a:cubicBezTo>
                    <a:cubicBezTo>
                      <a:pt x="299" y="702"/>
                      <a:pt x="291" y="632"/>
                      <a:pt x="288" y="562"/>
                    </a:cubicBezTo>
                    <a:cubicBezTo>
                      <a:pt x="288" y="548"/>
                      <a:pt x="287" y="534"/>
                      <a:pt x="287" y="519"/>
                    </a:cubicBezTo>
                    <a:cubicBezTo>
                      <a:pt x="286" y="421"/>
                      <a:pt x="294" y="323"/>
                      <a:pt x="308" y="226"/>
                    </a:cubicBezTo>
                    <a:cubicBezTo>
                      <a:pt x="312" y="200"/>
                      <a:pt x="316" y="175"/>
                      <a:pt x="321" y="149"/>
                    </a:cubicBezTo>
                    <a:cubicBezTo>
                      <a:pt x="322" y="143"/>
                      <a:pt x="323" y="137"/>
                      <a:pt x="324" y="130"/>
                    </a:cubicBezTo>
                    <a:cubicBezTo>
                      <a:pt x="325" y="124"/>
                      <a:pt x="326" y="118"/>
                      <a:pt x="327" y="111"/>
                    </a:cubicBezTo>
                    <a:cubicBezTo>
                      <a:pt x="337" y="60"/>
                      <a:pt x="337" y="60"/>
                      <a:pt x="337" y="60"/>
                    </a:cubicBezTo>
                    <a:cubicBezTo>
                      <a:pt x="346" y="15"/>
                      <a:pt x="346" y="15"/>
                      <a:pt x="346" y="15"/>
                    </a:cubicBezTo>
                    <a:cubicBezTo>
                      <a:pt x="348" y="6"/>
                      <a:pt x="348" y="6"/>
                      <a:pt x="348" y="6"/>
                    </a:cubicBezTo>
                    <a:cubicBezTo>
                      <a:pt x="349" y="0"/>
                      <a:pt x="349" y="0"/>
                      <a:pt x="349" y="0"/>
                    </a:cubicBezTo>
                    <a:cubicBezTo>
                      <a:pt x="128" y="0"/>
                      <a:pt x="128" y="0"/>
                      <a:pt x="128" y="0"/>
                    </a:cubicBezTo>
                    <a:cubicBezTo>
                      <a:pt x="129" y="6"/>
                      <a:pt x="129" y="6"/>
                      <a:pt x="129" y="6"/>
                    </a:cubicBezTo>
                    <a:cubicBezTo>
                      <a:pt x="131" y="15"/>
                      <a:pt x="131" y="15"/>
                      <a:pt x="131" y="15"/>
                    </a:cubicBezTo>
                    <a:cubicBezTo>
                      <a:pt x="140" y="60"/>
                      <a:pt x="140" y="60"/>
                      <a:pt x="140" y="60"/>
                    </a:cubicBezTo>
                    <a:cubicBezTo>
                      <a:pt x="150" y="111"/>
                      <a:pt x="150" y="111"/>
                      <a:pt x="150" y="111"/>
                    </a:cubicBezTo>
                    <a:cubicBezTo>
                      <a:pt x="151" y="118"/>
                      <a:pt x="152" y="124"/>
                      <a:pt x="153" y="130"/>
                    </a:cubicBezTo>
                    <a:cubicBezTo>
                      <a:pt x="162" y="178"/>
                      <a:pt x="169" y="226"/>
                      <a:pt x="175" y="275"/>
                    </a:cubicBezTo>
                    <a:cubicBezTo>
                      <a:pt x="176" y="281"/>
                      <a:pt x="177" y="287"/>
                      <a:pt x="177" y="293"/>
                    </a:cubicBezTo>
                    <a:cubicBezTo>
                      <a:pt x="186" y="368"/>
                      <a:pt x="191" y="444"/>
                      <a:pt x="190" y="519"/>
                    </a:cubicBezTo>
                    <a:cubicBezTo>
                      <a:pt x="190" y="534"/>
                      <a:pt x="189" y="548"/>
                      <a:pt x="189" y="562"/>
                    </a:cubicBezTo>
                    <a:cubicBezTo>
                      <a:pt x="186" y="635"/>
                      <a:pt x="177" y="708"/>
                      <a:pt x="161" y="780"/>
                    </a:cubicBezTo>
                    <a:cubicBezTo>
                      <a:pt x="158" y="794"/>
                      <a:pt x="155" y="808"/>
                      <a:pt x="151" y="822"/>
                    </a:cubicBezTo>
                    <a:cubicBezTo>
                      <a:pt x="145" y="846"/>
                      <a:pt x="138" y="869"/>
                      <a:pt x="130" y="893"/>
                    </a:cubicBezTo>
                    <a:cubicBezTo>
                      <a:pt x="117" y="928"/>
                      <a:pt x="117" y="928"/>
                      <a:pt x="117" y="928"/>
                    </a:cubicBezTo>
                    <a:cubicBezTo>
                      <a:pt x="109" y="951"/>
                      <a:pt x="109" y="951"/>
                      <a:pt x="109" y="951"/>
                    </a:cubicBezTo>
                    <a:cubicBezTo>
                      <a:pt x="106" y="959"/>
                      <a:pt x="106" y="959"/>
                      <a:pt x="106" y="959"/>
                    </a:cubicBezTo>
                    <a:cubicBezTo>
                      <a:pt x="98" y="981"/>
                      <a:pt x="98" y="981"/>
                      <a:pt x="98" y="981"/>
                    </a:cubicBezTo>
                    <a:cubicBezTo>
                      <a:pt x="92" y="998"/>
                      <a:pt x="92" y="998"/>
                      <a:pt x="92" y="998"/>
                    </a:cubicBezTo>
                    <a:cubicBezTo>
                      <a:pt x="84" y="1019"/>
                      <a:pt x="84" y="1019"/>
                      <a:pt x="84" y="1019"/>
                    </a:cubicBezTo>
                    <a:cubicBezTo>
                      <a:pt x="78" y="1036"/>
                      <a:pt x="78" y="1036"/>
                      <a:pt x="78" y="1036"/>
                    </a:cubicBezTo>
                    <a:cubicBezTo>
                      <a:pt x="72" y="1052"/>
                      <a:pt x="72" y="1052"/>
                      <a:pt x="72" y="1052"/>
                    </a:cubicBezTo>
                    <a:cubicBezTo>
                      <a:pt x="57" y="1095"/>
                      <a:pt x="57" y="1095"/>
                      <a:pt x="57" y="1095"/>
                    </a:cubicBezTo>
                    <a:cubicBezTo>
                      <a:pt x="53" y="1104"/>
                      <a:pt x="53" y="1104"/>
                      <a:pt x="53" y="1104"/>
                    </a:cubicBezTo>
                    <a:cubicBezTo>
                      <a:pt x="2" y="1246"/>
                      <a:pt x="2" y="1246"/>
                      <a:pt x="2" y="1246"/>
                    </a:cubicBezTo>
                    <a:cubicBezTo>
                      <a:pt x="0" y="1252"/>
                      <a:pt x="0" y="1252"/>
                      <a:pt x="0" y="1252"/>
                    </a:cubicBezTo>
                    <a:cubicBezTo>
                      <a:pt x="84" y="1252"/>
                      <a:pt x="84" y="1252"/>
                      <a:pt x="84" y="1252"/>
                    </a:cubicBezTo>
                    <a:cubicBezTo>
                      <a:pt x="86" y="1246"/>
                      <a:pt x="86" y="1246"/>
                      <a:pt x="86" y="1246"/>
                    </a:cubicBezTo>
                    <a:cubicBezTo>
                      <a:pt x="129" y="1104"/>
                      <a:pt x="129" y="1104"/>
                      <a:pt x="129" y="1104"/>
                    </a:cubicBezTo>
                    <a:cubicBezTo>
                      <a:pt x="131" y="1095"/>
                      <a:pt x="131" y="1095"/>
                      <a:pt x="131" y="1095"/>
                    </a:cubicBezTo>
                    <a:cubicBezTo>
                      <a:pt x="140" y="1065"/>
                      <a:pt x="140" y="1065"/>
                      <a:pt x="140" y="1065"/>
                    </a:cubicBezTo>
                    <a:cubicBezTo>
                      <a:pt x="149" y="1036"/>
                      <a:pt x="149" y="1036"/>
                      <a:pt x="149" y="1036"/>
                    </a:cubicBezTo>
                    <a:cubicBezTo>
                      <a:pt x="154" y="1020"/>
                      <a:pt x="154" y="1020"/>
                      <a:pt x="154" y="1020"/>
                    </a:cubicBezTo>
                    <a:cubicBezTo>
                      <a:pt x="160" y="998"/>
                      <a:pt x="160" y="998"/>
                      <a:pt x="160" y="998"/>
                    </a:cubicBezTo>
                    <a:cubicBezTo>
                      <a:pt x="169" y="969"/>
                      <a:pt x="169" y="969"/>
                      <a:pt x="169" y="969"/>
                    </a:cubicBezTo>
                    <a:cubicBezTo>
                      <a:pt x="176" y="946"/>
                      <a:pt x="176" y="946"/>
                      <a:pt x="176" y="946"/>
                    </a:cubicBezTo>
                    <a:cubicBezTo>
                      <a:pt x="188" y="905"/>
                      <a:pt x="188" y="905"/>
                      <a:pt x="188" y="905"/>
                    </a:cubicBezTo>
                    <a:cubicBezTo>
                      <a:pt x="190" y="902"/>
                      <a:pt x="191" y="898"/>
                      <a:pt x="192" y="894"/>
                    </a:cubicBezTo>
                    <a:cubicBezTo>
                      <a:pt x="192" y="894"/>
                      <a:pt x="192" y="894"/>
                      <a:pt x="192" y="894"/>
                    </a:cubicBezTo>
                    <a:cubicBezTo>
                      <a:pt x="195" y="886"/>
                      <a:pt x="197" y="878"/>
                      <a:pt x="200" y="870"/>
                    </a:cubicBezTo>
                    <a:cubicBezTo>
                      <a:pt x="200" y="870"/>
                      <a:pt x="200" y="870"/>
                      <a:pt x="200" y="870"/>
                    </a:cubicBezTo>
                    <a:cubicBezTo>
                      <a:pt x="209" y="838"/>
                      <a:pt x="216" y="806"/>
                      <a:pt x="222" y="773"/>
                    </a:cubicBezTo>
                    <a:cubicBezTo>
                      <a:pt x="231" y="729"/>
                      <a:pt x="236" y="683"/>
                      <a:pt x="238" y="638"/>
                    </a:cubicBezTo>
                    <a:cubicBezTo>
                      <a:pt x="241" y="683"/>
                      <a:pt x="246" y="727"/>
                      <a:pt x="254" y="771"/>
                    </a:cubicBezTo>
                    <a:cubicBezTo>
                      <a:pt x="256" y="785"/>
                      <a:pt x="259" y="799"/>
                      <a:pt x="262" y="812"/>
                    </a:cubicBezTo>
                    <a:cubicBezTo>
                      <a:pt x="269" y="843"/>
                      <a:pt x="278" y="875"/>
                      <a:pt x="288" y="905"/>
                    </a:cubicBezTo>
                    <a:cubicBezTo>
                      <a:pt x="298" y="939"/>
                      <a:pt x="298" y="939"/>
                      <a:pt x="298" y="939"/>
                    </a:cubicBezTo>
                    <a:cubicBezTo>
                      <a:pt x="299" y="942"/>
                      <a:pt x="299" y="942"/>
                      <a:pt x="299" y="942"/>
                    </a:cubicBezTo>
                    <a:cubicBezTo>
                      <a:pt x="304" y="961"/>
                      <a:pt x="304" y="961"/>
                      <a:pt x="304" y="961"/>
                    </a:cubicBezTo>
                    <a:cubicBezTo>
                      <a:pt x="307" y="969"/>
                      <a:pt x="307" y="969"/>
                      <a:pt x="307" y="969"/>
                    </a:cubicBezTo>
                    <a:cubicBezTo>
                      <a:pt x="315" y="998"/>
                      <a:pt x="315" y="998"/>
                      <a:pt x="315" y="998"/>
                    </a:cubicBezTo>
                    <a:cubicBezTo>
                      <a:pt x="321" y="1020"/>
                      <a:pt x="321" y="1020"/>
                      <a:pt x="321" y="1020"/>
                    </a:cubicBezTo>
                    <a:cubicBezTo>
                      <a:pt x="326" y="1036"/>
                      <a:pt x="326" y="1036"/>
                      <a:pt x="326" y="1036"/>
                    </a:cubicBezTo>
                    <a:cubicBezTo>
                      <a:pt x="334" y="1065"/>
                      <a:pt x="334" y="1065"/>
                      <a:pt x="334" y="1065"/>
                    </a:cubicBezTo>
                    <a:cubicBezTo>
                      <a:pt x="343" y="1095"/>
                      <a:pt x="343" y="1095"/>
                      <a:pt x="343" y="1095"/>
                    </a:cubicBezTo>
                    <a:cubicBezTo>
                      <a:pt x="346" y="1104"/>
                      <a:pt x="346" y="1104"/>
                      <a:pt x="346" y="1104"/>
                    </a:cubicBezTo>
                    <a:cubicBezTo>
                      <a:pt x="386" y="1246"/>
                      <a:pt x="386" y="1246"/>
                      <a:pt x="386" y="1246"/>
                    </a:cubicBezTo>
                    <a:cubicBezTo>
                      <a:pt x="388" y="1252"/>
                      <a:pt x="388" y="1252"/>
                      <a:pt x="388" y="1252"/>
                    </a:cubicBezTo>
                    <a:cubicBezTo>
                      <a:pt x="473" y="1252"/>
                      <a:pt x="473" y="1252"/>
                      <a:pt x="473" y="1252"/>
                    </a:cubicBezTo>
                    <a:lnTo>
                      <a:pt x="471" y="1246"/>
                    </a:lnTo>
                    <a:close/>
                    <a:moveTo>
                      <a:pt x="176" y="39"/>
                    </a:moveTo>
                    <a:cubicBezTo>
                      <a:pt x="301" y="39"/>
                      <a:pt x="301" y="39"/>
                      <a:pt x="301" y="39"/>
                    </a:cubicBezTo>
                    <a:cubicBezTo>
                      <a:pt x="295" y="73"/>
                      <a:pt x="295" y="73"/>
                      <a:pt x="295" y="73"/>
                    </a:cubicBezTo>
                    <a:cubicBezTo>
                      <a:pt x="295" y="73"/>
                      <a:pt x="295" y="73"/>
                      <a:pt x="295" y="73"/>
                    </a:cubicBezTo>
                    <a:cubicBezTo>
                      <a:pt x="289" y="104"/>
                      <a:pt x="289" y="104"/>
                      <a:pt x="289" y="104"/>
                    </a:cubicBezTo>
                    <a:cubicBezTo>
                      <a:pt x="288" y="111"/>
                      <a:pt x="286" y="117"/>
                      <a:pt x="285" y="123"/>
                    </a:cubicBezTo>
                    <a:cubicBezTo>
                      <a:pt x="281" y="148"/>
                      <a:pt x="276" y="173"/>
                      <a:pt x="272" y="198"/>
                    </a:cubicBezTo>
                    <a:cubicBezTo>
                      <a:pt x="270" y="212"/>
                      <a:pt x="268" y="227"/>
                      <a:pt x="265" y="241"/>
                    </a:cubicBezTo>
                    <a:cubicBezTo>
                      <a:pt x="253" y="322"/>
                      <a:pt x="243" y="403"/>
                      <a:pt x="238" y="484"/>
                    </a:cubicBezTo>
                    <a:cubicBezTo>
                      <a:pt x="235" y="409"/>
                      <a:pt x="226" y="334"/>
                      <a:pt x="215" y="259"/>
                    </a:cubicBezTo>
                    <a:cubicBezTo>
                      <a:pt x="215" y="258"/>
                      <a:pt x="214" y="257"/>
                      <a:pt x="214" y="256"/>
                    </a:cubicBezTo>
                    <a:cubicBezTo>
                      <a:pt x="207" y="211"/>
                      <a:pt x="200" y="167"/>
                      <a:pt x="192" y="123"/>
                    </a:cubicBezTo>
                    <a:cubicBezTo>
                      <a:pt x="191" y="117"/>
                      <a:pt x="190" y="111"/>
                      <a:pt x="188" y="104"/>
                    </a:cubicBezTo>
                    <a:cubicBezTo>
                      <a:pt x="182" y="73"/>
                      <a:pt x="182" y="73"/>
                      <a:pt x="182" y="73"/>
                    </a:cubicBezTo>
                    <a:lnTo>
                      <a:pt x="17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userDrawn="1"/>
            </p:nvSpPr>
            <p:spPr bwMode="gray">
              <a:xfrm>
                <a:off x="9880551" y="4378961"/>
                <a:ext cx="1086849" cy="233405"/>
              </a:xfrm>
              <a:custGeom>
                <a:avLst/>
                <a:gdLst>
                  <a:gd name="T0" fmla="*/ 610 w 610"/>
                  <a:gd name="T1" fmla="*/ 33 h 131"/>
                  <a:gd name="T2" fmla="*/ 304 w 610"/>
                  <a:gd name="T3" fmla="*/ 131 h 131"/>
                  <a:gd name="T4" fmla="*/ 0 w 610"/>
                  <a:gd name="T5" fmla="*/ 33 h 131"/>
                  <a:gd name="T6" fmla="*/ 0 w 610"/>
                  <a:gd name="T7" fmla="*/ 0 h 131"/>
                  <a:gd name="T8" fmla="*/ 610 w 610"/>
                  <a:gd name="T9" fmla="*/ 0 h 131"/>
                  <a:gd name="T10" fmla="*/ 610 w 610"/>
                  <a:gd name="T11" fmla="*/ 33 h 131"/>
                </a:gdLst>
                <a:ahLst/>
                <a:cxnLst>
                  <a:cxn ang="0">
                    <a:pos x="T0" y="T1"/>
                  </a:cxn>
                  <a:cxn ang="0">
                    <a:pos x="T2" y="T3"/>
                  </a:cxn>
                  <a:cxn ang="0">
                    <a:pos x="T4" y="T5"/>
                  </a:cxn>
                  <a:cxn ang="0">
                    <a:pos x="T6" y="T7"/>
                  </a:cxn>
                  <a:cxn ang="0">
                    <a:pos x="T8" y="T9"/>
                  </a:cxn>
                  <a:cxn ang="0">
                    <a:pos x="T10" y="T11"/>
                  </a:cxn>
                </a:cxnLst>
                <a:rect l="0" t="0" r="r" b="b"/>
                <a:pathLst>
                  <a:path w="610" h="131">
                    <a:moveTo>
                      <a:pt x="610" y="33"/>
                    </a:moveTo>
                    <a:lnTo>
                      <a:pt x="304" y="131"/>
                    </a:lnTo>
                    <a:lnTo>
                      <a:pt x="0" y="33"/>
                    </a:lnTo>
                    <a:lnTo>
                      <a:pt x="0" y="0"/>
                    </a:lnTo>
                    <a:lnTo>
                      <a:pt x="610" y="0"/>
                    </a:lnTo>
                    <a:lnTo>
                      <a:pt x="610" y="3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2"/>
              <p:cNvSpPr>
                <a:spLocks noChangeArrowheads="1"/>
              </p:cNvSpPr>
              <p:nvPr userDrawn="1"/>
            </p:nvSpPr>
            <p:spPr bwMode="gray">
              <a:xfrm>
                <a:off x="9741577" y="4343327"/>
                <a:ext cx="1364797" cy="587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3"/>
              <p:cNvSpPr>
                <a:spLocks noChangeArrowheads="1"/>
              </p:cNvSpPr>
              <p:nvPr userDrawn="1"/>
            </p:nvSpPr>
            <p:spPr bwMode="gray">
              <a:xfrm>
                <a:off x="10254712" y="5490754"/>
                <a:ext cx="338527" cy="87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0"/>
              <p:cNvSpPr>
                <a:spLocks noChangeArrowheads="1"/>
              </p:cNvSpPr>
              <p:nvPr userDrawn="1"/>
            </p:nvSpPr>
            <p:spPr bwMode="gray">
              <a:xfrm>
                <a:off x="9880551" y="4402123"/>
                <a:ext cx="1086849" cy="3563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35" name="Group 34"/>
          <p:cNvGrpSpPr/>
          <p:nvPr userDrawn="1"/>
        </p:nvGrpSpPr>
        <p:grpSpPr bwMode="gray">
          <a:xfrm>
            <a:off x="8280836" y="2925369"/>
            <a:ext cx="4133319" cy="4106863"/>
            <a:chOff x="8280836" y="2887662"/>
            <a:chExt cx="4133319" cy="4106863"/>
          </a:xfrm>
        </p:grpSpPr>
        <p:sp>
          <p:nvSpPr>
            <p:cNvPr id="36" name="AutoShape 3"/>
            <p:cNvSpPr>
              <a:spLocks noChangeAspect="1" noChangeArrowheads="1" noTextEdit="1"/>
            </p:cNvSpPr>
            <p:nvPr userDrawn="1"/>
          </p:nvSpPr>
          <p:spPr bwMode="gray">
            <a:xfrm>
              <a:off x="8351836" y="2887662"/>
              <a:ext cx="40605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5"/>
            <p:cNvSpPr>
              <a:spLocks noChangeArrowheads="1"/>
            </p:cNvSpPr>
            <p:nvPr userDrawn="1"/>
          </p:nvSpPr>
          <p:spPr bwMode="gray">
            <a:xfrm>
              <a:off x="8350054" y="2889444"/>
              <a:ext cx="4064101" cy="41050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userDrawn="1"/>
          </p:nvSpPr>
          <p:spPr bwMode="gray">
            <a:xfrm>
              <a:off x="8374998" y="4783411"/>
              <a:ext cx="4039157" cy="2211114"/>
            </a:xfrm>
            <a:custGeom>
              <a:avLst/>
              <a:gdLst>
                <a:gd name="T0" fmla="*/ 2281 w 2281"/>
                <a:gd name="T1" fmla="*/ 641 h 1241"/>
                <a:gd name="T2" fmla="*/ 2281 w 2281"/>
                <a:gd name="T3" fmla="*/ 1241 h 1241"/>
                <a:gd name="T4" fmla="*/ 0 w 2281"/>
                <a:gd name="T5" fmla="*/ 1241 h 1241"/>
                <a:gd name="T6" fmla="*/ 0 w 2281"/>
                <a:gd name="T7" fmla="*/ 789 h 1241"/>
                <a:gd name="T8" fmla="*/ 14 w 2281"/>
                <a:gd name="T9" fmla="*/ 783 h 1241"/>
                <a:gd name="T10" fmla="*/ 51 w 2281"/>
                <a:gd name="T11" fmla="*/ 764 h 1241"/>
                <a:gd name="T12" fmla="*/ 119 w 2281"/>
                <a:gd name="T13" fmla="*/ 730 h 1241"/>
                <a:gd name="T14" fmla="*/ 207 w 2281"/>
                <a:gd name="T15" fmla="*/ 686 h 1241"/>
                <a:gd name="T16" fmla="*/ 233 w 2281"/>
                <a:gd name="T17" fmla="*/ 673 h 1241"/>
                <a:gd name="T18" fmla="*/ 254 w 2281"/>
                <a:gd name="T19" fmla="*/ 662 h 1241"/>
                <a:gd name="T20" fmla="*/ 341 w 2281"/>
                <a:gd name="T21" fmla="*/ 619 h 1241"/>
                <a:gd name="T22" fmla="*/ 377 w 2281"/>
                <a:gd name="T23" fmla="*/ 601 h 1241"/>
                <a:gd name="T24" fmla="*/ 424 w 2281"/>
                <a:gd name="T25" fmla="*/ 578 h 1241"/>
                <a:gd name="T26" fmla="*/ 485 w 2281"/>
                <a:gd name="T27" fmla="*/ 548 h 1241"/>
                <a:gd name="T28" fmla="*/ 485 w 2281"/>
                <a:gd name="T29" fmla="*/ 546 h 1241"/>
                <a:gd name="T30" fmla="*/ 557 w 2281"/>
                <a:gd name="T31" fmla="*/ 511 h 1241"/>
                <a:gd name="T32" fmla="*/ 585 w 2281"/>
                <a:gd name="T33" fmla="*/ 497 h 1241"/>
                <a:gd name="T34" fmla="*/ 885 w 2281"/>
                <a:gd name="T35" fmla="*/ 347 h 1241"/>
                <a:gd name="T36" fmla="*/ 898 w 2281"/>
                <a:gd name="T37" fmla="*/ 341 h 1241"/>
                <a:gd name="T38" fmla="*/ 940 w 2281"/>
                <a:gd name="T39" fmla="*/ 292 h 1241"/>
                <a:gd name="T40" fmla="*/ 1092 w 2281"/>
                <a:gd name="T41" fmla="*/ 116 h 1241"/>
                <a:gd name="T42" fmla="*/ 1095 w 2281"/>
                <a:gd name="T43" fmla="*/ 112 h 1241"/>
                <a:gd name="T44" fmla="*/ 1130 w 2281"/>
                <a:gd name="T45" fmla="*/ 99 h 1241"/>
                <a:gd name="T46" fmla="*/ 1137 w 2281"/>
                <a:gd name="T47" fmla="*/ 97 h 1241"/>
                <a:gd name="T48" fmla="*/ 1194 w 2281"/>
                <a:gd name="T49" fmla="*/ 76 h 1241"/>
                <a:gd name="T50" fmla="*/ 1243 w 2281"/>
                <a:gd name="T51" fmla="*/ 59 h 1241"/>
                <a:gd name="T52" fmla="*/ 1410 w 2281"/>
                <a:gd name="T53" fmla="*/ 0 h 1241"/>
                <a:gd name="T54" fmla="*/ 1526 w 2281"/>
                <a:gd name="T55" fmla="*/ 74 h 1241"/>
                <a:gd name="T56" fmla="*/ 1711 w 2281"/>
                <a:gd name="T57" fmla="*/ 169 h 1241"/>
                <a:gd name="T58" fmla="*/ 1794 w 2281"/>
                <a:gd name="T59" fmla="*/ 271 h 1241"/>
                <a:gd name="T60" fmla="*/ 1800 w 2281"/>
                <a:gd name="T61" fmla="*/ 278 h 1241"/>
                <a:gd name="T62" fmla="*/ 1816 w 2281"/>
                <a:gd name="T63" fmla="*/ 298 h 1241"/>
                <a:gd name="T64" fmla="*/ 1852 w 2281"/>
                <a:gd name="T65" fmla="*/ 325 h 1241"/>
                <a:gd name="T66" fmla="*/ 1914 w 2281"/>
                <a:gd name="T67" fmla="*/ 370 h 1241"/>
                <a:gd name="T68" fmla="*/ 2050 w 2281"/>
                <a:gd name="T69" fmla="*/ 470 h 1241"/>
                <a:gd name="T70" fmla="*/ 2190 w 2281"/>
                <a:gd name="T71" fmla="*/ 574 h 1241"/>
                <a:gd name="T72" fmla="*/ 2281 w 2281"/>
                <a:gd name="T73" fmla="*/ 6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1" h="1241">
                  <a:moveTo>
                    <a:pt x="2281" y="641"/>
                  </a:moveTo>
                  <a:lnTo>
                    <a:pt x="2281" y="1241"/>
                  </a:lnTo>
                  <a:lnTo>
                    <a:pt x="0" y="1241"/>
                  </a:lnTo>
                  <a:lnTo>
                    <a:pt x="0" y="789"/>
                  </a:lnTo>
                  <a:lnTo>
                    <a:pt x="14" y="783"/>
                  </a:lnTo>
                  <a:lnTo>
                    <a:pt x="51" y="764"/>
                  </a:lnTo>
                  <a:lnTo>
                    <a:pt x="119" y="730"/>
                  </a:lnTo>
                  <a:lnTo>
                    <a:pt x="207" y="686"/>
                  </a:lnTo>
                  <a:lnTo>
                    <a:pt x="233" y="673"/>
                  </a:lnTo>
                  <a:lnTo>
                    <a:pt x="254" y="662"/>
                  </a:lnTo>
                  <a:lnTo>
                    <a:pt x="341" y="619"/>
                  </a:lnTo>
                  <a:lnTo>
                    <a:pt x="377" y="601"/>
                  </a:lnTo>
                  <a:lnTo>
                    <a:pt x="424" y="578"/>
                  </a:lnTo>
                  <a:lnTo>
                    <a:pt x="485" y="548"/>
                  </a:lnTo>
                  <a:lnTo>
                    <a:pt x="485" y="546"/>
                  </a:lnTo>
                  <a:lnTo>
                    <a:pt x="557" y="511"/>
                  </a:lnTo>
                  <a:lnTo>
                    <a:pt x="585" y="497"/>
                  </a:lnTo>
                  <a:lnTo>
                    <a:pt x="885" y="347"/>
                  </a:lnTo>
                  <a:lnTo>
                    <a:pt x="898" y="341"/>
                  </a:lnTo>
                  <a:lnTo>
                    <a:pt x="940" y="292"/>
                  </a:lnTo>
                  <a:lnTo>
                    <a:pt x="1092" y="116"/>
                  </a:lnTo>
                  <a:lnTo>
                    <a:pt x="1095" y="112"/>
                  </a:lnTo>
                  <a:lnTo>
                    <a:pt x="1130" y="99"/>
                  </a:lnTo>
                  <a:lnTo>
                    <a:pt x="1137" y="97"/>
                  </a:lnTo>
                  <a:lnTo>
                    <a:pt x="1194" y="76"/>
                  </a:lnTo>
                  <a:lnTo>
                    <a:pt x="1243" y="59"/>
                  </a:lnTo>
                  <a:lnTo>
                    <a:pt x="1410" y="0"/>
                  </a:lnTo>
                  <a:lnTo>
                    <a:pt x="1526" y="74"/>
                  </a:lnTo>
                  <a:lnTo>
                    <a:pt x="1711" y="169"/>
                  </a:lnTo>
                  <a:lnTo>
                    <a:pt x="1794" y="271"/>
                  </a:lnTo>
                  <a:lnTo>
                    <a:pt x="1800" y="278"/>
                  </a:lnTo>
                  <a:lnTo>
                    <a:pt x="1816" y="298"/>
                  </a:lnTo>
                  <a:lnTo>
                    <a:pt x="1852" y="325"/>
                  </a:lnTo>
                  <a:lnTo>
                    <a:pt x="1914" y="370"/>
                  </a:lnTo>
                  <a:lnTo>
                    <a:pt x="2050" y="470"/>
                  </a:lnTo>
                  <a:lnTo>
                    <a:pt x="2190" y="574"/>
                  </a:lnTo>
                  <a:lnTo>
                    <a:pt x="2281" y="64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userDrawn="1"/>
          </p:nvGrpSpPr>
          <p:grpSpPr bwMode="gray">
            <a:xfrm>
              <a:off x="9076995" y="6005671"/>
              <a:ext cx="2989725" cy="988854"/>
              <a:chOff x="9076995" y="6005671"/>
              <a:chExt cx="2989725" cy="988854"/>
            </a:xfrm>
          </p:grpSpPr>
          <p:sp>
            <p:nvSpPr>
              <p:cNvPr id="123" name="Rectangle 8"/>
              <p:cNvSpPr>
                <a:spLocks noChangeArrowheads="1"/>
              </p:cNvSpPr>
              <p:nvPr userDrawn="1"/>
            </p:nvSpPr>
            <p:spPr bwMode="gray">
              <a:xfrm>
                <a:off x="9141137" y="6691633"/>
                <a:ext cx="2925583" cy="30289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userDrawn="1"/>
            </p:nvSpPr>
            <p:spPr bwMode="gray">
              <a:xfrm>
                <a:off x="9076995" y="6358451"/>
                <a:ext cx="2934491" cy="313583"/>
              </a:xfrm>
              <a:custGeom>
                <a:avLst/>
                <a:gdLst>
                  <a:gd name="T0" fmla="*/ 1444 w 1444"/>
                  <a:gd name="T1" fmla="*/ 153 h 153"/>
                  <a:gd name="T2" fmla="*/ 722 w 1444"/>
                  <a:gd name="T3" fmla="*/ 0 h 153"/>
                  <a:gd name="T4" fmla="*/ 0 w 1444"/>
                  <a:gd name="T5" fmla="*/ 153 h 153"/>
                  <a:gd name="T6" fmla="*/ 1444 w 1444"/>
                  <a:gd name="T7" fmla="*/ 153 h 153"/>
                </a:gdLst>
                <a:ahLst/>
                <a:cxnLst>
                  <a:cxn ang="0">
                    <a:pos x="T0" y="T1"/>
                  </a:cxn>
                  <a:cxn ang="0">
                    <a:pos x="T2" y="T3"/>
                  </a:cxn>
                  <a:cxn ang="0">
                    <a:pos x="T4" y="T5"/>
                  </a:cxn>
                  <a:cxn ang="0">
                    <a:pos x="T6" y="T7"/>
                  </a:cxn>
                </a:cxnLst>
                <a:rect l="0" t="0" r="r" b="b"/>
                <a:pathLst>
                  <a:path w="1444" h="153">
                    <a:moveTo>
                      <a:pt x="1444" y="153"/>
                    </a:moveTo>
                    <a:cubicBezTo>
                      <a:pt x="1267" y="59"/>
                      <a:pt x="1009" y="0"/>
                      <a:pt x="722" y="0"/>
                    </a:cubicBezTo>
                    <a:cubicBezTo>
                      <a:pt x="435" y="0"/>
                      <a:pt x="177" y="59"/>
                      <a:pt x="0" y="153"/>
                    </a:cubicBezTo>
                    <a:lnTo>
                      <a:pt x="1444" y="15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
              <p:cNvSpPr>
                <a:spLocks/>
              </p:cNvSpPr>
              <p:nvPr userDrawn="1"/>
            </p:nvSpPr>
            <p:spPr bwMode="gray">
              <a:xfrm>
                <a:off x="9076995" y="6005671"/>
                <a:ext cx="2934491" cy="666363"/>
              </a:xfrm>
              <a:custGeom>
                <a:avLst/>
                <a:gdLst>
                  <a:gd name="T0" fmla="*/ 1444 w 1444"/>
                  <a:gd name="T1" fmla="*/ 325 h 325"/>
                  <a:gd name="T2" fmla="*/ 722 w 1444"/>
                  <a:gd name="T3" fmla="*/ 0 h 325"/>
                  <a:gd name="T4" fmla="*/ 0 w 1444"/>
                  <a:gd name="T5" fmla="*/ 325 h 325"/>
                  <a:gd name="T6" fmla="*/ 1444 w 1444"/>
                  <a:gd name="T7" fmla="*/ 325 h 325"/>
                </a:gdLst>
                <a:ahLst/>
                <a:cxnLst>
                  <a:cxn ang="0">
                    <a:pos x="T0" y="T1"/>
                  </a:cxn>
                  <a:cxn ang="0">
                    <a:pos x="T2" y="T3"/>
                  </a:cxn>
                  <a:cxn ang="0">
                    <a:pos x="T4" y="T5"/>
                  </a:cxn>
                  <a:cxn ang="0">
                    <a:pos x="T6" y="T7"/>
                  </a:cxn>
                </a:cxnLst>
                <a:rect l="0" t="0" r="r" b="b"/>
                <a:pathLst>
                  <a:path w="1444" h="325">
                    <a:moveTo>
                      <a:pt x="1444" y="325"/>
                    </a:moveTo>
                    <a:cubicBezTo>
                      <a:pt x="1267" y="126"/>
                      <a:pt x="1009" y="0"/>
                      <a:pt x="722" y="0"/>
                    </a:cubicBezTo>
                    <a:cubicBezTo>
                      <a:pt x="435" y="0"/>
                      <a:pt x="177" y="126"/>
                      <a:pt x="0" y="325"/>
                    </a:cubicBezTo>
                    <a:lnTo>
                      <a:pt x="1444" y="325"/>
                    </a:lnTo>
                    <a:close/>
                  </a:path>
                </a:pathLst>
              </a:custGeom>
              <a:noFill/>
              <a:ln w="44450" cap="flat">
                <a:solidFill>
                  <a:srgbClr val="3963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
              <p:cNvSpPr>
                <a:spLocks/>
              </p:cNvSpPr>
              <p:nvPr userDrawn="1"/>
            </p:nvSpPr>
            <p:spPr bwMode="gray">
              <a:xfrm>
                <a:off x="9501044" y="6005671"/>
                <a:ext cx="2399975" cy="538079"/>
              </a:xfrm>
              <a:custGeom>
                <a:avLst/>
                <a:gdLst>
                  <a:gd name="T0" fmla="*/ 0 w 1347"/>
                  <a:gd name="T1" fmla="*/ 170 h 302"/>
                  <a:gd name="T2" fmla="*/ 173 w 1347"/>
                  <a:gd name="T3" fmla="*/ 258 h 302"/>
                  <a:gd name="T4" fmla="*/ 379 w 1347"/>
                  <a:gd name="T5" fmla="*/ 22 h 302"/>
                  <a:gd name="T6" fmla="*/ 379 w 1347"/>
                  <a:gd name="T7" fmla="*/ 244 h 302"/>
                  <a:gd name="T8" fmla="*/ 586 w 1347"/>
                  <a:gd name="T9" fmla="*/ 0 h 302"/>
                  <a:gd name="T10" fmla="*/ 586 w 1347"/>
                  <a:gd name="T11" fmla="*/ 227 h 302"/>
                  <a:gd name="T12" fmla="*/ 792 w 1347"/>
                  <a:gd name="T13" fmla="*/ 25 h 302"/>
                  <a:gd name="T14" fmla="*/ 998 w 1347"/>
                  <a:gd name="T15" fmla="*/ 254 h 302"/>
                  <a:gd name="T16" fmla="*/ 1204 w 1347"/>
                  <a:gd name="T17" fmla="*/ 192 h 302"/>
                  <a:gd name="T18" fmla="*/ 1204 w 1347"/>
                  <a:gd name="T19" fmla="*/ 302 h 302"/>
                  <a:gd name="T20" fmla="*/ 1347 w 1347"/>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7" h="302">
                    <a:moveTo>
                      <a:pt x="0" y="170"/>
                    </a:moveTo>
                    <a:lnTo>
                      <a:pt x="173" y="258"/>
                    </a:lnTo>
                    <a:lnTo>
                      <a:pt x="379" y="22"/>
                    </a:lnTo>
                    <a:lnTo>
                      <a:pt x="379" y="244"/>
                    </a:lnTo>
                    <a:lnTo>
                      <a:pt x="586" y="0"/>
                    </a:lnTo>
                    <a:lnTo>
                      <a:pt x="586" y="227"/>
                    </a:lnTo>
                    <a:lnTo>
                      <a:pt x="792" y="25"/>
                    </a:lnTo>
                    <a:lnTo>
                      <a:pt x="998" y="254"/>
                    </a:lnTo>
                    <a:lnTo>
                      <a:pt x="1204" y="192"/>
                    </a:lnTo>
                    <a:lnTo>
                      <a:pt x="1204" y="302"/>
                    </a:lnTo>
                    <a:lnTo>
                      <a:pt x="1347" y="302"/>
                    </a:lnTo>
                  </a:path>
                </a:pathLst>
              </a:custGeom>
              <a:noFill/>
              <a:ln w="44450" cap="flat">
                <a:solidFill>
                  <a:srgbClr val="3963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
              <p:cNvSpPr>
                <a:spLocks noChangeShapeType="1"/>
              </p:cNvSpPr>
              <p:nvPr userDrawn="1"/>
            </p:nvSpPr>
            <p:spPr bwMode="gray">
              <a:xfrm>
                <a:off x="9809282" y="6141081"/>
                <a:ext cx="0" cy="402669"/>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3"/>
              <p:cNvSpPr>
                <a:spLocks noChangeShapeType="1"/>
              </p:cNvSpPr>
              <p:nvPr userDrawn="1"/>
            </p:nvSpPr>
            <p:spPr bwMode="gray">
              <a:xfrm>
                <a:off x="10912166" y="6027051"/>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4"/>
              <p:cNvSpPr>
                <a:spLocks noChangeShapeType="1"/>
              </p:cNvSpPr>
              <p:nvPr userDrawn="1"/>
            </p:nvSpPr>
            <p:spPr bwMode="gray">
              <a:xfrm>
                <a:off x="11279200" y="6146427"/>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5"/>
              <p:cNvSpPr>
                <a:spLocks noChangeShapeType="1"/>
              </p:cNvSpPr>
              <p:nvPr userDrawn="1"/>
            </p:nvSpPr>
            <p:spPr bwMode="gray">
              <a:xfrm flipH="1" flipV="1">
                <a:off x="10564731" y="6027051"/>
                <a:ext cx="347435" cy="363471"/>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6"/>
              <p:cNvSpPr>
                <a:spLocks noChangeShapeType="1"/>
              </p:cNvSpPr>
              <p:nvPr userDrawn="1"/>
            </p:nvSpPr>
            <p:spPr bwMode="gray">
              <a:xfrm flipH="1">
                <a:off x="10926420" y="6160680"/>
                <a:ext cx="352780" cy="215588"/>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7"/>
              <p:cNvSpPr>
                <a:spLocks noChangeShapeType="1"/>
              </p:cNvSpPr>
              <p:nvPr userDrawn="1"/>
            </p:nvSpPr>
            <p:spPr bwMode="gray">
              <a:xfrm>
                <a:off x="11297017" y="6174934"/>
                <a:ext cx="349217" cy="368816"/>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8"/>
              <p:cNvSpPr>
                <a:spLocks noChangeShapeType="1"/>
              </p:cNvSpPr>
              <p:nvPr userDrawn="1"/>
            </p:nvSpPr>
            <p:spPr bwMode="gray">
              <a:xfrm flipH="1" flipV="1">
                <a:off x="10176316" y="6044869"/>
                <a:ext cx="368816" cy="365252"/>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9"/>
              <p:cNvSpPr>
                <a:spLocks noChangeShapeType="1"/>
              </p:cNvSpPr>
              <p:nvPr userDrawn="1"/>
            </p:nvSpPr>
            <p:spPr bwMode="gray">
              <a:xfrm>
                <a:off x="9809282" y="6141081"/>
                <a:ext cx="367034" cy="269040"/>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20"/>
              <p:cNvSpPr>
                <a:spLocks noChangeShapeType="1"/>
              </p:cNvSpPr>
              <p:nvPr userDrawn="1"/>
            </p:nvSpPr>
            <p:spPr bwMode="gray">
              <a:xfrm flipH="1">
                <a:off x="9479664" y="6160680"/>
                <a:ext cx="311801" cy="361689"/>
              </a:xfrm>
              <a:prstGeom prst="line">
                <a:avLst/>
              </a:prstGeom>
              <a:noFill/>
              <a:ln w="44450" cap="rnd">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 name="Freeform: Shape 39"/>
            <p:cNvSpPr>
              <a:spLocks/>
            </p:cNvSpPr>
            <p:nvPr userDrawn="1"/>
          </p:nvSpPr>
          <p:spPr bwMode="gray">
            <a:xfrm>
              <a:off x="8280836" y="4660473"/>
              <a:ext cx="1603278" cy="625385"/>
            </a:xfrm>
            <a:custGeom>
              <a:avLst/>
              <a:gdLst>
                <a:gd name="connsiteX0" fmla="*/ 650332 w 1603278"/>
                <a:gd name="connsiteY0" fmla="*/ 0 h 625385"/>
                <a:gd name="connsiteX1" fmla="*/ 837264 w 1603278"/>
                <a:gd name="connsiteY1" fmla="*/ 63591 h 625385"/>
                <a:gd name="connsiteX2" fmla="*/ 875869 w 1603278"/>
                <a:gd name="connsiteY2" fmla="*/ 100515 h 625385"/>
                <a:gd name="connsiteX3" fmla="*/ 910411 w 1603278"/>
                <a:gd name="connsiteY3" fmla="*/ 143593 h 625385"/>
                <a:gd name="connsiteX4" fmla="*/ 942921 w 1603278"/>
                <a:gd name="connsiteY4" fmla="*/ 209235 h 625385"/>
                <a:gd name="connsiteX5" fmla="*/ 955112 w 1603278"/>
                <a:gd name="connsiteY5" fmla="*/ 260518 h 625385"/>
                <a:gd name="connsiteX6" fmla="*/ 959176 w 1603278"/>
                <a:gd name="connsiteY6" fmla="*/ 256416 h 625385"/>
                <a:gd name="connsiteX7" fmla="*/ 1009973 w 1603278"/>
                <a:gd name="connsiteY7" fmla="*/ 221543 h 625385"/>
                <a:gd name="connsiteX8" fmla="*/ 1101407 w 1603278"/>
                <a:gd name="connsiteY8" fmla="*/ 201030 h 625385"/>
                <a:gd name="connsiteX9" fmla="*/ 1304594 w 1603278"/>
                <a:gd name="connsiteY9" fmla="*/ 361033 h 625385"/>
                <a:gd name="connsiteX10" fmla="*/ 1438697 w 1603278"/>
                <a:gd name="connsiteY10" fmla="*/ 291288 h 625385"/>
                <a:gd name="connsiteX11" fmla="*/ 1603278 w 1603278"/>
                <a:gd name="connsiteY11" fmla="*/ 457445 h 625385"/>
                <a:gd name="connsiteX12" fmla="*/ 1438697 w 1603278"/>
                <a:gd name="connsiteY12" fmla="*/ 623602 h 625385"/>
                <a:gd name="connsiteX13" fmla="*/ 260769 w 1603278"/>
                <a:gd name="connsiteY13" fmla="*/ 623602 h 625385"/>
                <a:gd name="connsiteX14" fmla="*/ 217158 w 1603278"/>
                <a:gd name="connsiteY14" fmla="*/ 623602 h 625385"/>
                <a:gd name="connsiteX15" fmla="*/ 199471 w 1603278"/>
                <a:gd name="connsiteY15" fmla="*/ 625385 h 625385"/>
                <a:gd name="connsiteX16" fmla="*/ 121828 w 1603278"/>
                <a:gd name="connsiteY16" fmla="*/ 609710 h 625385"/>
                <a:gd name="connsiteX17" fmla="*/ 97105 w 1603278"/>
                <a:gd name="connsiteY17" fmla="*/ 593041 h 625385"/>
                <a:gd name="connsiteX18" fmla="*/ 69218 w 1603278"/>
                <a:gd name="connsiteY18" fmla="*/ 576422 h 625385"/>
                <a:gd name="connsiteX19" fmla="*/ 69218 w 1603278"/>
                <a:gd name="connsiteY19" fmla="*/ 574239 h 625385"/>
                <a:gd name="connsiteX20" fmla="*/ 58423 w 1603278"/>
                <a:gd name="connsiteY20" fmla="*/ 566962 h 625385"/>
                <a:gd name="connsiteX21" fmla="*/ 0 w 1603278"/>
                <a:gd name="connsiteY21" fmla="*/ 425914 h 625385"/>
                <a:gd name="connsiteX22" fmla="*/ 199471 w 1603278"/>
                <a:gd name="connsiteY22" fmla="*/ 226443 h 625385"/>
                <a:gd name="connsiteX23" fmla="*/ 340518 w 1603278"/>
                <a:gd name="connsiteY23" fmla="*/ 284867 h 625385"/>
                <a:gd name="connsiteX24" fmla="*/ 343835 w 1603278"/>
                <a:gd name="connsiteY24" fmla="*/ 289785 h 625385"/>
                <a:gd name="connsiteX25" fmla="*/ 369744 w 1603278"/>
                <a:gd name="connsiteY25" fmla="*/ 182600 h 625385"/>
                <a:gd name="connsiteX26" fmla="*/ 650332 w 1603278"/>
                <a:gd name="connsiteY26" fmla="*/ 0 h 6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3278" h="625385">
                  <a:moveTo>
                    <a:pt x="650332" y="0"/>
                  </a:moveTo>
                  <a:cubicBezTo>
                    <a:pt x="721448" y="0"/>
                    <a:pt x="786467" y="24616"/>
                    <a:pt x="837264" y="63591"/>
                  </a:cubicBezTo>
                  <a:cubicBezTo>
                    <a:pt x="851487" y="75899"/>
                    <a:pt x="865710" y="86156"/>
                    <a:pt x="875869" y="100515"/>
                  </a:cubicBezTo>
                  <a:cubicBezTo>
                    <a:pt x="890092" y="112823"/>
                    <a:pt x="900252" y="129234"/>
                    <a:pt x="910411" y="143593"/>
                  </a:cubicBezTo>
                  <a:cubicBezTo>
                    <a:pt x="924634" y="164106"/>
                    <a:pt x="934794" y="186671"/>
                    <a:pt x="942921" y="209235"/>
                  </a:cubicBezTo>
                  <a:cubicBezTo>
                    <a:pt x="946985" y="225646"/>
                    <a:pt x="953080" y="244108"/>
                    <a:pt x="955112" y="260518"/>
                  </a:cubicBezTo>
                  <a:cubicBezTo>
                    <a:pt x="957144" y="258467"/>
                    <a:pt x="957144" y="258467"/>
                    <a:pt x="959176" y="256416"/>
                  </a:cubicBezTo>
                  <a:cubicBezTo>
                    <a:pt x="975431" y="242056"/>
                    <a:pt x="991686" y="229748"/>
                    <a:pt x="1009973" y="221543"/>
                  </a:cubicBezTo>
                  <a:cubicBezTo>
                    <a:pt x="1038419" y="207184"/>
                    <a:pt x="1068897" y="201030"/>
                    <a:pt x="1101407" y="201030"/>
                  </a:cubicBezTo>
                  <a:cubicBezTo>
                    <a:pt x="1198936" y="201030"/>
                    <a:pt x="1282243" y="268723"/>
                    <a:pt x="1304594" y="361033"/>
                  </a:cubicBezTo>
                  <a:cubicBezTo>
                    <a:pt x="1335072" y="320007"/>
                    <a:pt x="1383836" y="291288"/>
                    <a:pt x="1438697" y="291288"/>
                  </a:cubicBezTo>
                  <a:cubicBezTo>
                    <a:pt x="1530131" y="291288"/>
                    <a:pt x="1603278" y="365136"/>
                    <a:pt x="1603278" y="457445"/>
                  </a:cubicBezTo>
                  <a:cubicBezTo>
                    <a:pt x="1603278" y="549755"/>
                    <a:pt x="1530131" y="623602"/>
                    <a:pt x="1438697" y="623602"/>
                  </a:cubicBezTo>
                  <a:cubicBezTo>
                    <a:pt x="661508" y="623602"/>
                    <a:pt x="370062" y="623602"/>
                    <a:pt x="260769" y="623602"/>
                  </a:cubicBezTo>
                  <a:lnTo>
                    <a:pt x="217158" y="623602"/>
                  </a:lnTo>
                  <a:lnTo>
                    <a:pt x="199471" y="625385"/>
                  </a:lnTo>
                  <a:cubicBezTo>
                    <a:pt x="171930" y="625385"/>
                    <a:pt x="145692" y="619804"/>
                    <a:pt x="121828" y="609710"/>
                  </a:cubicBezTo>
                  <a:lnTo>
                    <a:pt x="97105" y="593041"/>
                  </a:lnTo>
                  <a:lnTo>
                    <a:pt x="69218" y="576422"/>
                  </a:lnTo>
                  <a:lnTo>
                    <a:pt x="69218" y="574239"/>
                  </a:lnTo>
                  <a:lnTo>
                    <a:pt x="58423" y="566962"/>
                  </a:lnTo>
                  <a:cubicBezTo>
                    <a:pt x="22326" y="530864"/>
                    <a:pt x="0" y="480997"/>
                    <a:pt x="0" y="425914"/>
                  </a:cubicBezTo>
                  <a:cubicBezTo>
                    <a:pt x="0" y="315749"/>
                    <a:pt x="89306" y="226443"/>
                    <a:pt x="199471" y="226443"/>
                  </a:cubicBezTo>
                  <a:cubicBezTo>
                    <a:pt x="254554" y="226443"/>
                    <a:pt x="304421" y="248770"/>
                    <a:pt x="340518" y="284867"/>
                  </a:cubicBezTo>
                  <a:lnTo>
                    <a:pt x="343835" y="289785"/>
                  </a:lnTo>
                  <a:lnTo>
                    <a:pt x="369744" y="182600"/>
                  </a:lnTo>
                  <a:cubicBezTo>
                    <a:pt x="418699" y="75002"/>
                    <a:pt x="525372" y="0"/>
                    <a:pt x="650332" y="0"/>
                  </a:cubicBezTo>
                  <a:close/>
                </a:path>
              </a:pathLst>
            </a:custGeom>
            <a:solidFill>
              <a:srgbClr val="3393D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1" name="Freeform 34"/>
            <p:cNvSpPr>
              <a:spLocks/>
            </p:cNvSpPr>
            <p:nvPr userDrawn="1"/>
          </p:nvSpPr>
          <p:spPr bwMode="gray">
            <a:xfrm>
              <a:off x="10787446" y="3425741"/>
              <a:ext cx="1019143" cy="584404"/>
            </a:xfrm>
            <a:custGeom>
              <a:avLst/>
              <a:gdLst>
                <a:gd name="T0" fmla="*/ 447 w 502"/>
                <a:gd name="T1" fmla="*/ 175 h 285"/>
                <a:gd name="T2" fmla="*/ 420 w 502"/>
                <a:gd name="T3" fmla="*/ 183 h 285"/>
                <a:gd name="T4" fmla="*/ 425 w 502"/>
                <a:gd name="T5" fmla="*/ 142 h 285"/>
                <a:gd name="T6" fmla="*/ 283 w 502"/>
                <a:gd name="T7" fmla="*/ 0 h 285"/>
                <a:gd name="T8" fmla="*/ 143 w 502"/>
                <a:gd name="T9" fmla="*/ 119 h 285"/>
                <a:gd name="T10" fmla="*/ 91 w 502"/>
                <a:gd name="T11" fmla="*/ 102 h 285"/>
                <a:gd name="T12" fmla="*/ 0 w 502"/>
                <a:gd name="T13" fmla="*/ 193 h 285"/>
                <a:gd name="T14" fmla="*/ 91 w 502"/>
                <a:gd name="T15" fmla="*/ 285 h 285"/>
                <a:gd name="T16" fmla="*/ 447 w 502"/>
                <a:gd name="T17" fmla="*/ 285 h 285"/>
                <a:gd name="T18" fmla="*/ 502 w 502"/>
                <a:gd name="T19" fmla="*/ 230 h 285"/>
                <a:gd name="T20" fmla="*/ 447 w 502"/>
                <a:gd name="T21" fmla="*/ 17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285">
                  <a:moveTo>
                    <a:pt x="447" y="175"/>
                  </a:moveTo>
                  <a:cubicBezTo>
                    <a:pt x="437" y="175"/>
                    <a:pt x="428" y="178"/>
                    <a:pt x="420" y="183"/>
                  </a:cubicBezTo>
                  <a:cubicBezTo>
                    <a:pt x="423" y="170"/>
                    <a:pt x="425" y="156"/>
                    <a:pt x="425" y="142"/>
                  </a:cubicBezTo>
                  <a:cubicBezTo>
                    <a:pt x="425" y="64"/>
                    <a:pt x="362" y="0"/>
                    <a:pt x="283" y="0"/>
                  </a:cubicBezTo>
                  <a:cubicBezTo>
                    <a:pt x="213" y="0"/>
                    <a:pt x="154" y="52"/>
                    <a:pt x="143" y="119"/>
                  </a:cubicBezTo>
                  <a:cubicBezTo>
                    <a:pt x="128" y="109"/>
                    <a:pt x="110" y="102"/>
                    <a:pt x="91" y="102"/>
                  </a:cubicBezTo>
                  <a:cubicBezTo>
                    <a:pt x="40" y="102"/>
                    <a:pt x="0" y="143"/>
                    <a:pt x="0" y="193"/>
                  </a:cubicBezTo>
                  <a:cubicBezTo>
                    <a:pt x="0" y="244"/>
                    <a:pt x="40" y="285"/>
                    <a:pt x="91" y="285"/>
                  </a:cubicBezTo>
                  <a:cubicBezTo>
                    <a:pt x="127" y="285"/>
                    <a:pt x="418" y="285"/>
                    <a:pt x="447" y="285"/>
                  </a:cubicBezTo>
                  <a:cubicBezTo>
                    <a:pt x="477" y="285"/>
                    <a:pt x="502" y="260"/>
                    <a:pt x="502" y="230"/>
                  </a:cubicBezTo>
                  <a:cubicBezTo>
                    <a:pt x="502" y="200"/>
                    <a:pt x="477" y="175"/>
                    <a:pt x="4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2" name="Group 41"/>
            <p:cNvGrpSpPr/>
            <p:nvPr userDrawn="1"/>
          </p:nvGrpSpPr>
          <p:grpSpPr bwMode="gray">
            <a:xfrm>
              <a:off x="8374998" y="4537534"/>
              <a:ext cx="1099321" cy="2456991"/>
              <a:chOff x="8374998" y="4537534"/>
              <a:chExt cx="1099321" cy="2456991"/>
            </a:xfrm>
          </p:grpSpPr>
          <p:sp>
            <p:nvSpPr>
              <p:cNvPr id="74" name="Rectangle 35"/>
              <p:cNvSpPr>
                <a:spLocks noChangeArrowheads="1"/>
              </p:cNvSpPr>
              <p:nvPr userDrawn="1"/>
            </p:nvSpPr>
            <p:spPr bwMode="gray">
              <a:xfrm>
                <a:off x="8599495" y="5576276"/>
                <a:ext cx="406232" cy="256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6"/>
              <p:cNvSpPr>
                <a:spLocks noChangeArrowheads="1"/>
              </p:cNvSpPr>
              <p:nvPr userDrawn="1"/>
            </p:nvSpPr>
            <p:spPr bwMode="gray">
              <a:xfrm>
                <a:off x="8374998" y="5756230"/>
                <a:ext cx="1099321" cy="12382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7"/>
              <p:cNvSpPr>
                <a:spLocks/>
              </p:cNvSpPr>
              <p:nvPr userDrawn="1"/>
            </p:nvSpPr>
            <p:spPr bwMode="gray">
              <a:xfrm>
                <a:off x="8957620" y="4583859"/>
                <a:ext cx="434739" cy="2000871"/>
              </a:xfrm>
              <a:custGeom>
                <a:avLst/>
                <a:gdLst>
                  <a:gd name="T0" fmla="*/ 244 w 244"/>
                  <a:gd name="T1" fmla="*/ 314 h 1123"/>
                  <a:gd name="T2" fmla="*/ 122 w 244"/>
                  <a:gd name="T3" fmla="*/ 0 h 1123"/>
                  <a:gd name="T4" fmla="*/ 0 w 244"/>
                  <a:gd name="T5" fmla="*/ 314 h 1123"/>
                  <a:gd name="T6" fmla="*/ 0 w 244"/>
                  <a:gd name="T7" fmla="*/ 1123 h 1123"/>
                  <a:gd name="T8" fmla="*/ 244 w 244"/>
                  <a:gd name="T9" fmla="*/ 1123 h 1123"/>
                  <a:gd name="T10" fmla="*/ 244 w 244"/>
                  <a:gd name="T11" fmla="*/ 314 h 1123"/>
                </a:gdLst>
                <a:ahLst/>
                <a:cxnLst>
                  <a:cxn ang="0">
                    <a:pos x="T0" y="T1"/>
                  </a:cxn>
                  <a:cxn ang="0">
                    <a:pos x="T2" y="T3"/>
                  </a:cxn>
                  <a:cxn ang="0">
                    <a:pos x="T4" y="T5"/>
                  </a:cxn>
                  <a:cxn ang="0">
                    <a:pos x="T6" y="T7"/>
                  </a:cxn>
                  <a:cxn ang="0">
                    <a:pos x="T8" y="T9"/>
                  </a:cxn>
                  <a:cxn ang="0">
                    <a:pos x="T10" y="T11"/>
                  </a:cxn>
                </a:cxnLst>
                <a:rect l="0" t="0" r="r" b="b"/>
                <a:pathLst>
                  <a:path w="244" h="1123">
                    <a:moveTo>
                      <a:pt x="244" y="314"/>
                    </a:moveTo>
                    <a:lnTo>
                      <a:pt x="122" y="0"/>
                    </a:lnTo>
                    <a:lnTo>
                      <a:pt x="0" y="314"/>
                    </a:lnTo>
                    <a:lnTo>
                      <a:pt x="0" y="1123"/>
                    </a:lnTo>
                    <a:lnTo>
                      <a:pt x="244" y="1123"/>
                    </a:lnTo>
                    <a:lnTo>
                      <a:pt x="244"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38"/>
              <p:cNvSpPr>
                <a:spLocks noChangeArrowheads="1"/>
              </p:cNvSpPr>
              <p:nvPr userDrawn="1"/>
            </p:nvSpPr>
            <p:spPr bwMode="gray">
              <a:xfrm>
                <a:off x="9130447" y="4537534"/>
                <a:ext cx="89086" cy="90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9"/>
              <p:cNvSpPr>
                <a:spLocks noChangeArrowheads="1"/>
              </p:cNvSpPr>
              <p:nvPr userDrawn="1"/>
            </p:nvSpPr>
            <p:spPr bwMode="gray">
              <a:xfrm>
                <a:off x="8957620" y="5143319"/>
                <a:ext cx="434739" cy="6414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0"/>
              <p:cNvSpPr>
                <a:spLocks noChangeArrowheads="1"/>
              </p:cNvSpPr>
              <p:nvPr userDrawn="1"/>
            </p:nvSpPr>
            <p:spPr bwMode="gray">
              <a:xfrm>
                <a:off x="9005727" y="525556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1"/>
              <p:cNvSpPr>
                <a:spLocks noChangeArrowheads="1"/>
              </p:cNvSpPr>
              <p:nvPr userDrawn="1"/>
            </p:nvSpPr>
            <p:spPr bwMode="gray">
              <a:xfrm>
                <a:off x="9208843" y="525556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2"/>
              <p:cNvSpPr>
                <a:spLocks noChangeArrowheads="1"/>
              </p:cNvSpPr>
              <p:nvPr userDrawn="1"/>
            </p:nvSpPr>
            <p:spPr bwMode="gray">
              <a:xfrm>
                <a:off x="9005727" y="5396323"/>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3"/>
              <p:cNvSpPr>
                <a:spLocks noChangeArrowheads="1"/>
              </p:cNvSpPr>
              <p:nvPr userDrawn="1"/>
            </p:nvSpPr>
            <p:spPr bwMode="gray">
              <a:xfrm>
                <a:off x="9208843" y="5396323"/>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4"/>
              <p:cNvSpPr>
                <a:spLocks noChangeArrowheads="1"/>
              </p:cNvSpPr>
              <p:nvPr userDrawn="1"/>
            </p:nvSpPr>
            <p:spPr bwMode="gray">
              <a:xfrm>
                <a:off x="9005727" y="553529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5"/>
              <p:cNvSpPr>
                <a:spLocks noChangeArrowheads="1"/>
              </p:cNvSpPr>
              <p:nvPr userDrawn="1"/>
            </p:nvSpPr>
            <p:spPr bwMode="gray">
              <a:xfrm>
                <a:off x="9208843" y="553529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6"/>
              <p:cNvSpPr>
                <a:spLocks noChangeArrowheads="1"/>
              </p:cNvSpPr>
              <p:nvPr userDrawn="1"/>
            </p:nvSpPr>
            <p:spPr bwMode="gray">
              <a:xfrm>
                <a:off x="9005727" y="5676053"/>
                <a:ext cx="131847"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7"/>
              <p:cNvSpPr>
                <a:spLocks noChangeArrowheads="1"/>
              </p:cNvSpPr>
              <p:nvPr userDrawn="1"/>
            </p:nvSpPr>
            <p:spPr bwMode="gray">
              <a:xfrm>
                <a:off x="9208843" y="5676053"/>
                <a:ext cx="133629"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8"/>
              <p:cNvSpPr>
                <a:spLocks noChangeArrowheads="1"/>
              </p:cNvSpPr>
              <p:nvPr userDrawn="1"/>
            </p:nvSpPr>
            <p:spPr bwMode="gray">
              <a:xfrm>
                <a:off x="9005727" y="5923712"/>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9"/>
              <p:cNvSpPr>
                <a:spLocks noChangeArrowheads="1"/>
              </p:cNvSpPr>
              <p:nvPr userDrawn="1"/>
            </p:nvSpPr>
            <p:spPr bwMode="gray">
              <a:xfrm>
                <a:off x="9208843"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0"/>
              <p:cNvSpPr>
                <a:spLocks noChangeArrowheads="1"/>
              </p:cNvSpPr>
              <p:nvPr userDrawn="1"/>
            </p:nvSpPr>
            <p:spPr bwMode="gray">
              <a:xfrm>
                <a:off x="9005727" y="606268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1"/>
              <p:cNvSpPr>
                <a:spLocks noChangeArrowheads="1"/>
              </p:cNvSpPr>
              <p:nvPr userDrawn="1"/>
            </p:nvSpPr>
            <p:spPr bwMode="gray">
              <a:xfrm>
                <a:off x="9208843"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2"/>
              <p:cNvSpPr>
                <a:spLocks noChangeArrowheads="1"/>
              </p:cNvSpPr>
              <p:nvPr userDrawn="1"/>
            </p:nvSpPr>
            <p:spPr bwMode="gray">
              <a:xfrm>
                <a:off x="9005727" y="620166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53"/>
              <p:cNvSpPr>
                <a:spLocks noChangeArrowheads="1"/>
              </p:cNvSpPr>
              <p:nvPr userDrawn="1"/>
            </p:nvSpPr>
            <p:spPr bwMode="gray">
              <a:xfrm>
                <a:off x="9208843"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4"/>
              <p:cNvSpPr>
                <a:spLocks noChangeArrowheads="1"/>
              </p:cNvSpPr>
              <p:nvPr userDrawn="1"/>
            </p:nvSpPr>
            <p:spPr bwMode="gray">
              <a:xfrm>
                <a:off x="9005727" y="634241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5"/>
              <p:cNvSpPr>
                <a:spLocks noChangeArrowheads="1"/>
              </p:cNvSpPr>
              <p:nvPr userDrawn="1"/>
            </p:nvSpPr>
            <p:spPr bwMode="gray">
              <a:xfrm>
                <a:off x="9208843"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6"/>
              <p:cNvSpPr>
                <a:spLocks noChangeArrowheads="1"/>
              </p:cNvSpPr>
              <p:nvPr userDrawn="1"/>
            </p:nvSpPr>
            <p:spPr bwMode="gray">
              <a:xfrm>
                <a:off x="9005727" y="648139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57"/>
              <p:cNvSpPr>
                <a:spLocks noChangeArrowheads="1"/>
              </p:cNvSpPr>
              <p:nvPr userDrawn="1"/>
            </p:nvSpPr>
            <p:spPr bwMode="gray">
              <a:xfrm>
                <a:off x="9208843"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58"/>
              <p:cNvSpPr>
                <a:spLocks noChangeArrowheads="1"/>
              </p:cNvSpPr>
              <p:nvPr userDrawn="1"/>
            </p:nvSpPr>
            <p:spPr bwMode="gray">
              <a:xfrm>
                <a:off x="9005727" y="6620364"/>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59"/>
              <p:cNvSpPr>
                <a:spLocks noChangeArrowheads="1"/>
              </p:cNvSpPr>
              <p:nvPr userDrawn="1"/>
            </p:nvSpPr>
            <p:spPr bwMode="gray">
              <a:xfrm>
                <a:off x="9208843"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60"/>
              <p:cNvSpPr>
                <a:spLocks noChangeArrowheads="1"/>
              </p:cNvSpPr>
              <p:nvPr userDrawn="1"/>
            </p:nvSpPr>
            <p:spPr bwMode="gray">
              <a:xfrm>
                <a:off x="9005727" y="676112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1"/>
              <p:cNvSpPr>
                <a:spLocks noChangeArrowheads="1"/>
              </p:cNvSpPr>
              <p:nvPr userDrawn="1"/>
            </p:nvSpPr>
            <p:spPr bwMode="gray">
              <a:xfrm>
                <a:off x="9208843"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62"/>
              <p:cNvSpPr>
                <a:spLocks noChangeArrowheads="1"/>
              </p:cNvSpPr>
              <p:nvPr userDrawn="1"/>
            </p:nvSpPr>
            <p:spPr bwMode="gray">
              <a:xfrm>
                <a:off x="8428450"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3"/>
              <p:cNvSpPr>
                <a:spLocks noChangeArrowheads="1"/>
              </p:cNvSpPr>
              <p:nvPr userDrawn="1"/>
            </p:nvSpPr>
            <p:spPr bwMode="gray">
              <a:xfrm>
                <a:off x="8631566"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4"/>
              <p:cNvSpPr>
                <a:spLocks noChangeArrowheads="1"/>
              </p:cNvSpPr>
              <p:nvPr userDrawn="1"/>
            </p:nvSpPr>
            <p:spPr bwMode="gray">
              <a:xfrm>
                <a:off x="8428450"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5"/>
              <p:cNvSpPr>
                <a:spLocks noChangeArrowheads="1"/>
              </p:cNvSpPr>
              <p:nvPr userDrawn="1"/>
            </p:nvSpPr>
            <p:spPr bwMode="gray">
              <a:xfrm>
                <a:off x="8631566"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6"/>
              <p:cNvSpPr>
                <a:spLocks noChangeArrowheads="1"/>
              </p:cNvSpPr>
              <p:nvPr userDrawn="1"/>
            </p:nvSpPr>
            <p:spPr bwMode="gray">
              <a:xfrm>
                <a:off x="8428450"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7"/>
              <p:cNvSpPr>
                <a:spLocks noChangeArrowheads="1"/>
              </p:cNvSpPr>
              <p:nvPr userDrawn="1"/>
            </p:nvSpPr>
            <p:spPr bwMode="gray">
              <a:xfrm>
                <a:off x="8631566"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8"/>
              <p:cNvSpPr>
                <a:spLocks noChangeArrowheads="1"/>
              </p:cNvSpPr>
              <p:nvPr userDrawn="1"/>
            </p:nvSpPr>
            <p:spPr bwMode="gray">
              <a:xfrm>
                <a:off x="8428450"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69"/>
              <p:cNvSpPr>
                <a:spLocks noChangeArrowheads="1"/>
              </p:cNvSpPr>
              <p:nvPr userDrawn="1"/>
            </p:nvSpPr>
            <p:spPr bwMode="gray">
              <a:xfrm>
                <a:off x="8631566"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0"/>
              <p:cNvSpPr>
                <a:spLocks noChangeArrowheads="1"/>
              </p:cNvSpPr>
              <p:nvPr userDrawn="1"/>
            </p:nvSpPr>
            <p:spPr bwMode="gray">
              <a:xfrm>
                <a:off x="8428450"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1"/>
              <p:cNvSpPr>
                <a:spLocks noChangeArrowheads="1"/>
              </p:cNvSpPr>
              <p:nvPr userDrawn="1"/>
            </p:nvSpPr>
            <p:spPr bwMode="gray">
              <a:xfrm>
                <a:off x="8631566"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2"/>
              <p:cNvSpPr>
                <a:spLocks noChangeArrowheads="1"/>
              </p:cNvSpPr>
              <p:nvPr userDrawn="1"/>
            </p:nvSpPr>
            <p:spPr bwMode="gray">
              <a:xfrm>
                <a:off x="8428450"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3"/>
              <p:cNvSpPr>
                <a:spLocks noChangeArrowheads="1"/>
              </p:cNvSpPr>
              <p:nvPr userDrawn="1"/>
            </p:nvSpPr>
            <p:spPr bwMode="gray">
              <a:xfrm>
                <a:off x="8631566"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4"/>
              <p:cNvSpPr>
                <a:spLocks noChangeArrowheads="1"/>
              </p:cNvSpPr>
              <p:nvPr userDrawn="1"/>
            </p:nvSpPr>
            <p:spPr bwMode="gray">
              <a:xfrm>
                <a:off x="8428450"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5"/>
              <p:cNvSpPr>
                <a:spLocks noChangeArrowheads="1"/>
              </p:cNvSpPr>
              <p:nvPr userDrawn="1"/>
            </p:nvSpPr>
            <p:spPr bwMode="gray">
              <a:xfrm>
                <a:off x="8631566"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6"/>
              <p:cNvSpPr>
                <a:spLocks noChangeArrowheads="1"/>
              </p:cNvSpPr>
              <p:nvPr userDrawn="1"/>
            </p:nvSpPr>
            <p:spPr bwMode="gray">
              <a:xfrm>
                <a:off x="8802611" y="5756230"/>
                <a:ext cx="155010" cy="1238295"/>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77"/>
              <p:cNvSpPr>
                <a:spLocks noChangeArrowheads="1"/>
              </p:cNvSpPr>
              <p:nvPr userDrawn="1"/>
            </p:nvSpPr>
            <p:spPr bwMode="gray">
              <a:xfrm>
                <a:off x="8374998" y="5813245"/>
                <a:ext cx="1099321" cy="4098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8"/>
              <p:cNvSpPr>
                <a:spLocks/>
              </p:cNvSpPr>
              <p:nvPr userDrawn="1"/>
            </p:nvSpPr>
            <p:spPr bwMode="gray">
              <a:xfrm>
                <a:off x="9157173" y="4745995"/>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9"/>
              <p:cNvSpPr>
                <a:spLocks/>
              </p:cNvSpPr>
              <p:nvPr userDrawn="1"/>
            </p:nvSpPr>
            <p:spPr bwMode="gray">
              <a:xfrm>
                <a:off x="9157173"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0"/>
              <p:cNvSpPr>
                <a:spLocks/>
              </p:cNvSpPr>
              <p:nvPr userDrawn="1"/>
            </p:nvSpPr>
            <p:spPr bwMode="gray">
              <a:xfrm>
                <a:off x="9107285"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1"/>
              <p:cNvSpPr>
                <a:spLocks/>
              </p:cNvSpPr>
              <p:nvPr userDrawn="1"/>
            </p:nvSpPr>
            <p:spPr bwMode="gray">
              <a:xfrm>
                <a:off x="9205279"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2"/>
              <p:cNvSpPr>
                <a:spLocks/>
              </p:cNvSpPr>
              <p:nvPr userDrawn="1"/>
            </p:nvSpPr>
            <p:spPr bwMode="gray">
              <a:xfrm>
                <a:off x="9059178"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3"/>
              <p:cNvSpPr>
                <a:spLocks/>
              </p:cNvSpPr>
              <p:nvPr userDrawn="1"/>
            </p:nvSpPr>
            <p:spPr bwMode="gray">
              <a:xfrm>
                <a:off x="9253386" y="5002563"/>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userDrawn="1"/>
          </p:nvGrpSpPr>
          <p:grpSpPr bwMode="gray">
            <a:xfrm>
              <a:off x="11546458" y="4621275"/>
              <a:ext cx="705561" cy="2373250"/>
              <a:chOff x="11546458" y="4621275"/>
              <a:chExt cx="705561" cy="2373250"/>
            </a:xfrm>
          </p:grpSpPr>
          <p:sp>
            <p:nvSpPr>
              <p:cNvPr id="58" name="Rectangle 84"/>
              <p:cNvSpPr>
                <a:spLocks noChangeArrowheads="1"/>
              </p:cNvSpPr>
              <p:nvPr userDrawn="1"/>
            </p:nvSpPr>
            <p:spPr bwMode="gray">
              <a:xfrm>
                <a:off x="11546458" y="4621275"/>
                <a:ext cx="456120" cy="237325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5"/>
              <p:cNvSpPr>
                <a:spLocks/>
              </p:cNvSpPr>
              <p:nvPr userDrawn="1"/>
            </p:nvSpPr>
            <p:spPr bwMode="gray">
              <a:xfrm>
                <a:off x="11546458" y="4908132"/>
                <a:ext cx="705561" cy="2086393"/>
              </a:xfrm>
              <a:custGeom>
                <a:avLst/>
                <a:gdLst>
                  <a:gd name="T0" fmla="*/ 347 w 347"/>
                  <a:gd name="T1" fmla="*/ 218 h 1017"/>
                  <a:gd name="T2" fmla="*/ 347 w 347"/>
                  <a:gd name="T3" fmla="*/ 1017 h 1017"/>
                  <a:gd name="T4" fmla="*/ 0 w 347"/>
                  <a:gd name="T5" fmla="*/ 1017 h 1017"/>
                  <a:gd name="T6" fmla="*/ 0 w 347"/>
                  <a:gd name="T7" fmla="*/ 0 h 1017"/>
                  <a:gd name="T8" fmla="*/ 20 w 347"/>
                  <a:gd name="T9" fmla="*/ 21 h 1017"/>
                  <a:gd name="T10" fmla="*/ 62 w 347"/>
                  <a:gd name="T11" fmla="*/ 61 h 1017"/>
                  <a:gd name="T12" fmla="*/ 109 w 347"/>
                  <a:gd name="T13" fmla="*/ 101 h 1017"/>
                  <a:gd name="T14" fmla="*/ 224 w 347"/>
                  <a:gd name="T15" fmla="*/ 176 h 1017"/>
                  <a:gd name="T16" fmla="*/ 347 w 347"/>
                  <a:gd name="T17" fmla="*/ 21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017">
                    <a:moveTo>
                      <a:pt x="347" y="218"/>
                    </a:moveTo>
                    <a:cubicBezTo>
                      <a:pt x="347" y="1017"/>
                      <a:pt x="347" y="1017"/>
                      <a:pt x="347" y="1017"/>
                    </a:cubicBezTo>
                    <a:cubicBezTo>
                      <a:pt x="0" y="1017"/>
                      <a:pt x="0" y="1017"/>
                      <a:pt x="0" y="1017"/>
                    </a:cubicBezTo>
                    <a:cubicBezTo>
                      <a:pt x="0" y="0"/>
                      <a:pt x="0" y="0"/>
                      <a:pt x="0" y="0"/>
                    </a:cubicBezTo>
                    <a:cubicBezTo>
                      <a:pt x="0" y="0"/>
                      <a:pt x="7" y="8"/>
                      <a:pt x="20" y="21"/>
                    </a:cubicBezTo>
                    <a:cubicBezTo>
                      <a:pt x="31" y="32"/>
                      <a:pt x="45" y="46"/>
                      <a:pt x="62" y="61"/>
                    </a:cubicBezTo>
                    <a:cubicBezTo>
                      <a:pt x="76" y="74"/>
                      <a:pt x="92" y="87"/>
                      <a:pt x="109" y="101"/>
                    </a:cubicBezTo>
                    <a:cubicBezTo>
                      <a:pt x="143" y="127"/>
                      <a:pt x="182" y="154"/>
                      <a:pt x="224" y="176"/>
                    </a:cubicBezTo>
                    <a:cubicBezTo>
                      <a:pt x="263" y="196"/>
                      <a:pt x="305" y="212"/>
                      <a:pt x="347" y="218"/>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86"/>
              <p:cNvSpPr>
                <a:spLocks noChangeArrowheads="1"/>
              </p:cNvSpPr>
              <p:nvPr userDrawn="1"/>
            </p:nvSpPr>
            <p:spPr bwMode="gray">
              <a:xfrm>
                <a:off x="11546458" y="4703234"/>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7"/>
              <p:cNvSpPr>
                <a:spLocks noChangeArrowheads="1"/>
              </p:cNvSpPr>
              <p:nvPr userDrawn="1"/>
            </p:nvSpPr>
            <p:spPr bwMode="gray">
              <a:xfrm>
                <a:off x="11546458" y="4868934"/>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8"/>
              <p:cNvSpPr>
                <a:spLocks noChangeArrowheads="1"/>
              </p:cNvSpPr>
              <p:nvPr userDrawn="1"/>
            </p:nvSpPr>
            <p:spPr bwMode="gray">
              <a:xfrm>
                <a:off x="11546458" y="5032852"/>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89"/>
              <p:cNvSpPr>
                <a:spLocks noChangeArrowheads="1"/>
              </p:cNvSpPr>
              <p:nvPr userDrawn="1"/>
            </p:nvSpPr>
            <p:spPr bwMode="gray">
              <a:xfrm>
                <a:off x="11546458" y="5196770"/>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0"/>
              <p:cNvSpPr>
                <a:spLocks noChangeArrowheads="1"/>
              </p:cNvSpPr>
              <p:nvPr userDrawn="1"/>
            </p:nvSpPr>
            <p:spPr bwMode="gray">
              <a:xfrm>
                <a:off x="11546458" y="5362470"/>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1"/>
              <p:cNvSpPr>
                <a:spLocks noChangeArrowheads="1"/>
              </p:cNvSpPr>
              <p:nvPr userDrawn="1"/>
            </p:nvSpPr>
            <p:spPr bwMode="gray">
              <a:xfrm>
                <a:off x="11546458" y="5526388"/>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2"/>
              <p:cNvSpPr>
                <a:spLocks noChangeArrowheads="1"/>
              </p:cNvSpPr>
              <p:nvPr userDrawn="1"/>
            </p:nvSpPr>
            <p:spPr bwMode="gray">
              <a:xfrm>
                <a:off x="11546458" y="5692088"/>
                <a:ext cx="297547" cy="78396"/>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93"/>
              <p:cNvSpPr>
                <a:spLocks noChangeArrowheads="1"/>
              </p:cNvSpPr>
              <p:nvPr userDrawn="1"/>
            </p:nvSpPr>
            <p:spPr bwMode="gray">
              <a:xfrm>
                <a:off x="11546458" y="5856006"/>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94"/>
              <p:cNvSpPr>
                <a:spLocks noChangeArrowheads="1"/>
              </p:cNvSpPr>
              <p:nvPr userDrawn="1"/>
            </p:nvSpPr>
            <p:spPr bwMode="gray">
              <a:xfrm>
                <a:off x="11546458" y="6019925"/>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5"/>
              <p:cNvSpPr>
                <a:spLocks noChangeArrowheads="1"/>
              </p:cNvSpPr>
              <p:nvPr userDrawn="1"/>
            </p:nvSpPr>
            <p:spPr bwMode="gray">
              <a:xfrm>
                <a:off x="11546458" y="6183843"/>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6"/>
              <p:cNvSpPr>
                <a:spLocks noChangeArrowheads="1"/>
              </p:cNvSpPr>
              <p:nvPr userDrawn="1"/>
            </p:nvSpPr>
            <p:spPr bwMode="gray">
              <a:xfrm>
                <a:off x="11546458" y="6347761"/>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7"/>
              <p:cNvSpPr>
                <a:spLocks noChangeArrowheads="1"/>
              </p:cNvSpPr>
              <p:nvPr userDrawn="1"/>
            </p:nvSpPr>
            <p:spPr bwMode="gray">
              <a:xfrm>
                <a:off x="11546458" y="6511679"/>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8"/>
              <p:cNvSpPr>
                <a:spLocks noChangeArrowheads="1"/>
              </p:cNvSpPr>
              <p:nvPr userDrawn="1"/>
            </p:nvSpPr>
            <p:spPr bwMode="gray">
              <a:xfrm>
                <a:off x="11546458" y="6675597"/>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99"/>
              <p:cNvSpPr>
                <a:spLocks noChangeArrowheads="1"/>
              </p:cNvSpPr>
              <p:nvPr userDrawn="1"/>
            </p:nvSpPr>
            <p:spPr bwMode="gray">
              <a:xfrm>
                <a:off x="11546458" y="6841297"/>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userDrawn="1"/>
          </p:nvGrpSpPr>
          <p:grpSpPr bwMode="gray">
            <a:xfrm>
              <a:off x="9741577" y="3466721"/>
              <a:ext cx="1364797" cy="3527804"/>
              <a:chOff x="9741577" y="3466721"/>
              <a:chExt cx="1364797" cy="3527804"/>
            </a:xfrm>
          </p:grpSpPr>
          <p:sp>
            <p:nvSpPr>
              <p:cNvPr id="45" name="Freeform 22"/>
              <p:cNvSpPr>
                <a:spLocks/>
              </p:cNvSpPr>
              <p:nvPr userDrawn="1"/>
            </p:nvSpPr>
            <p:spPr bwMode="gray">
              <a:xfrm>
                <a:off x="10399031" y="3466721"/>
                <a:ext cx="51670" cy="849880"/>
              </a:xfrm>
              <a:custGeom>
                <a:avLst/>
                <a:gdLst>
                  <a:gd name="T0" fmla="*/ 29 w 29"/>
                  <a:gd name="T1" fmla="*/ 477 h 477"/>
                  <a:gd name="T2" fmla="*/ 0 w 29"/>
                  <a:gd name="T3" fmla="*/ 477 h 477"/>
                  <a:gd name="T4" fmla="*/ 8 w 29"/>
                  <a:gd name="T5" fmla="*/ 0 h 477"/>
                  <a:gd name="T6" fmla="*/ 21 w 29"/>
                  <a:gd name="T7" fmla="*/ 0 h 477"/>
                  <a:gd name="T8" fmla="*/ 29 w 29"/>
                  <a:gd name="T9" fmla="*/ 477 h 477"/>
                </a:gdLst>
                <a:ahLst/>
                <a:cxnLst>
                  <a:cxn ang="0">
                    <a:pos x="T0" y="T1"/>
                  </a:cxn>
                  <a:cxn ang="0">
                    <a:pos x="T2" y="T3"/>
                  </a:cxn>
                  <a:cxn ang="0">
                    <a:pos x="T4" y="T5"/>
                  </a:cxn>
                  <a:cxn ang="0">
                    <a:pos x="T6" y="T7"/>
                  </a:cxn>
                  <a:cxn ang="0">
                    <a:pos x="T8" y="T9"/>
                  </a:cxn>
                </a:cxnLst>
                <a:rect l="0" t="0" r="r" b="b"/>
                <a:pathLst>
                  <a:path w="29" h="477">
                    <a:moveTo>
                      <a:pt x="29" y="477"/>
                    </a:moveTo>
                    <a:lnTo>
                      <a:pt x="0" y="477"/>
                    </a:lnTo>
                    <a:lnTo>
                      <a:pt x="8" y="0"/>
                    </a:lnTo>
                    <a:lnTo>
                      <a:pt x="21" y="0"/>
                    </a:lnTo>
                    <a:lnTo>
                      <a:pt x="29"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userDrawn="1"/>
            </p:nvSpPr>
            <p:spPr bwMode="gray">
              <a:xfrm>
                <a:off x="9880551" y="4145556"/>
                <a:ext cx="1086849" cy="359907"/>
              </a:xfrm>
              <a:custGeom>
                <a:avLst/>
                <a:gdLst>
                  <a:gd name="T0" fmla="*/ 610 w 610"/>
                  <a:gd name="T1" fmla="*/ 131 h 202"/>
                  <a:gd name="T2" fmla="*/ 304 w 610"/>
                  <a:gd name="T3" fmla="*/ 202 h 202"/>
                  <a:gd name="T4" fmla="*/ 0 w 610"/>
                  <a:gd name="T5" fmla="*/ 131 h 202"/>
                  <a:gd name="T6" fmla="*/ 0 w 610"/>
                  <a:gd name="T7" fmla="*/ 93 h 202"/>
                  <a:gd name="T8" fmla="*/ 302 w 610"/>
                  <a:gd name="T9" fmla="*/ 0 h 202"/>
                  <a:gd name="T10" fmla="*/ 610 w 610"/>
                  <a:gd name="T11" fmla="*/ 93 h 202"/>
                  <a:gd name="T12" fmla="*/ 610 w 610"/>
                  <a:gd name="T13" fmla="*/ 131 h 202"/>
                </a:gdLst>
                <a:ahLst/>
                <a:cxnLst>
                  <a:cxn ang="0">
                    <a:pos x="T0" y="T1"/>
                  </a:cxn>
                  <a:cxn ang="0">
                    <a:pos x="T2" y="T3"/>
                  </a:cxn>
                  <a:cxn ang="0">
                    <a:pos x="T4" y="T5"/>
                  </a:cxn>
                  <a:cxn ang="0">
                    <a:pos x="T6" y="T7"/>
                  </a:cxn>
                  <a:cxn ang="0">
                    <a:pos x="T8" y="T9"/>
                  </a:cxn>
                  <a:cxn ang="0">
                    <a:pos x="T10" y="T11"/>
                  </a:cxn>
                  <a:cxn ang="0">
                    <a:pos x="T12" y="T13"/>
                  </a:cxn>
                </a:cxnLst>
                <a:rect l="0" t="0" r="r" b="b"/>
                <a:pathLst>
                  <a:path w="610" h="202">
                    <a:moveTo>
                      <a:pt x="610" y="131"/>
                    </a:moveTo>
                    <a:lnTo>
                      <a:pt x="304" y="202"/>
                    </a:lnTo>
                    <a:lnTo>
                      <a:pt x="0" y="131"/>
                    </a:lnTo>
                    <a:lnTo>
                      <a:pt x="0" y="93"/>
                    </a:lnTo>
                    <a:lnTo>
                      <a:pt x="302" y="0"/>
                    </a:lnTo>
                    <a:lnTo>
                      <a:pt x="610" y="93"/>
                    </a:lnTo>
                    <a:lnTo>
                      <a:pt x="61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userDrawn="1"/>
            </p:nvSpPr>
            <p:spPr bwMode="gray">
              <a:xfrm>
                <a:off x="10422193" y="4145556"/>
                <a:ext cx="545206" cy="359907"/>
              </a:xfrm>
              <a:custGeom>
                <a:avLst/>
                <a:gdLst>
                  <a:gd name="T0" fmla="*/ 306 w 306"/>
                  <a:gd name="T1" fmla="*/ 131 h 202"/>
                  <a:gd name="T2" fmla="*/ 0 w 306"/>
                  <a:gd name="T3" fmla="*/ 202 h 202"/>
                  <a:gd name="T4" fmla="*/ 0 w 306"/>
                  <a:gd name="T5" fmla="*/ 0 h 202"/>
                  <a:gd name="T6" fmla="*/ 306 w 306"/>
                  <a:gd name="T7" fmla="*/ 93 h 202"/>
                  <a:gd name="T8" fmla="*/ 306 w 306"/>
                  <a:gd name="T9" fmla="*/ 131 h 202"/>
                </a:gdLst>
                <a:ahLst/>
                <a:cxnLst>
                  <a:cxn ang="0">
                    <a:pos x="T0" y="T1"/>
                  </a:cxn>
                  <a:cxn ang="0">
                    <a:pos x="T2" y="T3"/>
                  </a:cxn>
                  <a:cxn ang="0">
                    <a:pos x="T4" y="T5"/>
                  </a:cxn>
                  <a:cxn ang="0">
                    <a:pos x="T6" y="T7"/>
                  </a:cxn>
                  <a:cxn ang="0">
                    <a:pos x="T8" y="T9"/>
                  </a:cxn>
                </a:cxnLst>
                <a:rect l="0" t="0" r="r" b="b"/>
                <a:pathLst>
                  <a:path w="306" h="202">
                    <a:moveTo>
                      <a:pt x="306" y="131"/>
                    </a:moveTo>
                    <a:lnTo>
                      <a:pt x="0" y="202"/>
                    </a:lnTo>
                    <a:lnTo>
                      <a:pt x="0" y="0"/>
                    </a:lnTo>
                    <a:lnTo>
                      <a:pt x="306" y="93"/>
                    </a:lnTo>
                    <a:lnTo>
                      <a:pt x="306" y="1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userDrawn="1"/>
            </p:nvSpPr>
            <p:spPr bwMode="gray">
              <a:xfrm>
                <a:off x="9916185" y="6390522"/>
                <a:ext cx="1015580" cy="260131"/>
              </a:xfrm>
              <a:custGeom>
                <a:avLst/>
                <a:gdLst>
                  <a:gd name="T0" fmla="*/ 570 w 570"/>
                  <a:gd name="T1" fmla="*/ 90 h 146"/>
                  <a:gd name="T2" fmla="*/ 286 w 570"/>
                  <a:gd name="T3" fmla="*/ 146 h 146"/>
                  <a:gd name="T4" fmla="*/ 0 w 570"/>
                  <a:gd name="T5" fmla="*/ 90 h 146"/>
                  <a:gd name="T6" fmla="*/ 0 w 570"/>
                  <a:gd name="T7" fmla="*/ 46 h 146"/>
                  <a:gd name="T8" fmla="*/ 286 w 570"/>
                  <a:gd name="T9" fmla="*/ 0 h 146"/>
                  <a:gd name="T10" fmla="*/ 570 w 570"/>
                  <a:gd name="T11" fmla="*/ 46 h 146"/>
                  <a:gd name="T12" fmla="*/ 570 w 570"/>
                  <a:gd name="T13" fmla="*/ 90 h 146"/>
                </a:gdLst>
                <a:ahLst/>
                <a:cxnLst>
                  <a:cxn ang="0">
                    <a:pos x="T0" y="T1"/>
                  </a:cxn>
                  <a:cxn ang="0">
                    <a:pos x="T2" y="T3"/>
                  </a:cxn>
                  <a:cxn ang="0">
                    <a:pos x="T4" y="T5"/>
                  </a:cxn>
                  <a:cxn ang="0">
                    <a:pos x="T6" y="T7"/>
                  </a:cxn>
                  <a:cxn ang="0">
                    <a:pos x="T8" y="T9"/>
                  </a:cxn>
                  <a:cxn ang="0">
                    <a:pos x="T10" y="T11"/>
                  </a:cxn>
                  <a:cxn ang="0">
                    <a:pos x="T12" y="T13"/>
                  </a:cxn>
                </a:cxnLst>
                <a:rect l="0" t="0" r="r" b="b"/>
                <a:pathLst>
                  <a:path w="570" h="146">
                    <a:moveTo>
                      <a:pt x="570" y="90"/>
                    </a:moveTo>
                    <a:lnTo>
                      <a:pt x="286" y="146"/>
                    </a:lnTo>
                    <a:lnTo>
                      <a:pt x="0" y="90"/>
                    </a:lnTo>
                    <a:lnTo>
                      <a:pt x="0" y="46"/>
                    </a:lnTo>
                    <a:lnTo>
                      <a:pt x="286" y="0"/>
                    </a:lnTo>
                    <a:lnTo>
                      <a:pt x="570" y="46"/>
                    </a:lnTo>
                    <a:lnTo>
                      <a:pt x="57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userDrawn="1"/>
            </p:nvSpPr>
            <p:spPr bwMode="gray">
              <a:xfrm>
                <a:off x="9916185" y="6513461"/>
                <a:ext cx="1015580" cy="137192"/>
              </a:xfrm>
              <a:custGeom>
                <a:avLst/>
                <a:gdLst>
                  <a:gd name="T0" fmla="*/ 570 w 570"/>
                  <a:gd name="T1" fmla="*/ 21 h 77"/>
                  <a:gd name="T2" fmla="*/ 286 w 570"/>
                  <a:gd name="T3" fmla="*/ 77 h 77"/>
                  <a:gd name="T4" fmla="*/ 0 w 570"/>
                  <a:gd name="T5" fmla="*/ 21 h 77"/>
                  <a:gd name="T6" fmla="*/ 0 w 570"/>
                  <a:gd name="T7" fmla="*/ 0 h 77"/>
                  <a:gd name="T8" fmla="*/ 286 w 570"/>
                  <a:gd name="T9" fmla="*/ 4 h 77"/>
                  <a:gd name="T10" fmla="*/ 570 w 570"/>
                  <a:gd name="T11" fmla="*/ 0 h 77"/>
                  <a:gd name="T12" fmla="*/ 570 w 570"/>
                  <a:gd name="T13" fmla="*/ 21 h 77"/>
                </a:gdLst>
                <a:ahLst/>
                <a:cxnLst>
                  <a:cxn ang="0">
                    <a:pos x="T0" y="T1"/>
                  </a:cxn>
                  <a:cxn ang="0">
                    <a:pos x="T2" y="T3"/>
                  </a:cxn>
                  <a:cxn ang="0">
                    <a:pos x="T4" y="T5"/>
                  </a:cxn>
                  <a:cxn ang="0">
                    <a:pos x="T6" y="T7"/>
                  </a:cxn>
                  <a:cxn ang="0">
                    <a:pos x="T8" y="T9"/>
                  </a:cxn>
                  <a:cxn ang="0">
                    <a:pos x="T10" y="T11"/>
                  </a:cxn>
                  <a:cxn ang="0">
                    <a:pos x="T12" y="T13"/>
                  </a:cxn>
                </a:cxnLst>
                <a:rect l="0" t="0" r="r" b="b"/>
                <a:pathLst>
                  <a:path w="570" h="77">
                    <a:moveTo>
                      <a:pt x="570" y="21"/>
                    </a:moveTo>
                    <a:lnTo>
                      <a:pt x="286" y="77"/>
                    </a:lnTo>
                    <a:lnTo>
                      <a:pt x="0" y="21"/>
                    </a:lnTo>
                    <a:lnTo>
                      <a:pt x="0" y="0"/>
                    </a:lnTo>
                    <a:lnTo>
                      <a:pt x="286" y="4"/>
                    </a:lnTo>
                    <a:lnTo>
                      <a:pt x="570" y="0"/>
                    </a:lnTo>
                    <a:lnTo>
                      <a:pt x="570"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7"/>
              <p:cNvSpPr>
                <a:spLocks noChangeArrowheads="1"/>
              </p:cNvSpPr>
              <p:nvPr userDrawn="1"/>
            </p:nvSpPr>
            <p:spPr bwMode="gray">
              <a:xfrm>
                <a:off x="9907276" y="6472481"/>
                <a:ext cx="1033397" cy="783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userDrawn="1"/>
            </p:nvSpPr>
            <p:spPr bwMode="gray">
              <a:xfrm>
                <a:off x="10301036" y="4093886"/>
                <a:ext cx="245877" cy="94431"/>
              </a:xfrm>
              <a:custGeom>
                <a:avLst/>
                <a:gdLst>
                  <a:gd name="T0" fmla="*/ 68 w 138"/>
                  <a:gd name="T1" fmla="*/ 53 h 53"/>
                  <a:gd name="T2" fmla="*/ 0 w 138"/>
                  <a:gd name="T3" fmla="*/ 0 h 53"/>
                  <a:gd name="T4" fmla="*/ 138 w 138"/>
                  <a:gd name="T5" fmla="*/ 0 h 53"/>
                  <a:gd name="T6" fmla="*/ 68 w 138"/>
                  <a:gd name="T7" fmla="*/ 53 h 53"/>
                </a:gdLst>
                <a:ahLst/>
                <a:cxnLst>
                  <a:cxn ang="0">
                    <a:pos x="T0" y="T1"/>
                  </a:cxn>
                  <a:cxn ang="0">
                    <a:pos x="T2" y="T3"/>
                  </a:cxn>
                  <a:cxn ang="0">
                    <a:pos x="T4" y="T5"/>
                  </a:cxn>
                  <a:cxn ang="0">
                    <a:pos x="T6" y="T7"/>
                  </a:cxn>
                </a:cxnLst>
                <a:rect l="0" t="0" r="r" b="b"/>
                <a:pathLst>
                  <a:path w="138" h="53">
                    <a:moveTo>
                      <a:pt x="68" y="53"/>
                    </a:moveTo>
                    <a:lnTo>
                      <a:pt x="0" y="0"/>
                    </a:lnTo>
                    <a:lnTo>
                      <a:pt x="138" y="0"/>
                    </a:lnTo>
                    <a:lnTo>
                      <a:pt x="6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userDrawn="1"/>
            </p:nvSpPr>
            <p:spPr bwMode="gray">
              <a:xfrm>
                <a:off x="10422193" y="4093886"/>
                <a:ext cx="124720" cy="94431"/>
              </a:xfrm>
              <a:custGeom>
                <a:avLst/>
                <a:gdLst>
                  <a:gd name="T0" fmla="*/ 0 w 70"/>
                  <a:gd name="T1" fmla="*/ 53 h 53"/>
                  <a:gd name="T2" fmla="*/ 0 w 70"/>
                  <a:gd name="T3" fmla="*/ 0 h 53"/>
                  <a:gd name="T4" fmla="*/ 70 w 70"/>
                  <a:gd name="T5" fmla="*/ 0 h 53"/>
                  <a:gd name="T6" fmla="*/ 0 w 70"/>
                  <a:gd name="T7" fmla="*/ 53 h 53"/>
                </a:gdLst>
                <a:ahLst/>
                <a:cxnLst>
                  <a:cxn ang="0">
                    <a:pos x="T0" y="T1"/>
                  </a:cxn>
                  <a:cxn ang="0">
                    <a:pos x="T2" y="T3"/>
                  </a:cxn>
                  <a:cxn ang="0">
                    <a:pos x="T4" y="T5"/>
                  </a:cxn>
                  <a:cxn ang="0">
                    <a:pos x="T6" y="T7"/>
                  </a:cxn>
                </a:cxnLst>
                <a:rect l="0" t="0" r="r" b="b"/>
                <a:pathLst>
                  <a:path w="70" h="53">
                    <a:moveTo>
                      <a:pt x="0" y="53"/>
                    </a:moveTo>
                    <a:lnTo>
                      <a:pt x="0" y="0"/>
                    </a:lnTo>
                    <a:lnTo>
                      <a:pt x="70" y="0"/>
                    </a:lnTo>
                    <a:lnTo>
                      <a:pt x="0"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noEditPoints="1"/>
              </p:cNvSpPr>
              <p:nvPr userDrawn="1"/>
            </p:nvSpPr>
            <p:spPr bwMode="gray">
              <a:xfrm>
                <a:off x="9939347" y="4425286"/>
                <a:ext cx="960347" cy="2569239"/>
              </a:xfrm>
              <a:custGeom>
                <a:avLst/>
                <a:gdLst>
                  <a:gd name="T0" fmla="*/ 421 w 473"/>
                  <a:gd name="T1" fmla="*/ 1104 h 1252"/>
                  <a:gd name="T2" fmla="*/ 403 w 473"/>
                  <a:gd name="T3" fmla="*/ 1052 h 1252"/>
                  <a:gd name="T4" fmla="*/ 391 w 473"/>
                  <a:gd name="T5" fmla="*/ 1019 h 1252"/>
                  <a:gd name="T6" fmla="*/ 378 w 473"/>
                  <a:gd name="T7" fmla="*/ 981 h 1252"/>
                  <a:gd name="T8" fmla="*/ 354 w 473"/>
                  <a:gd name="T9" fmla="*/ 913 h 1252"/>
                  <a:gd name="T10" fmla="*/ 319 w 473"/>
                  <a:gd name="T11" fmla="*/ 792 h 1252"/>
                  <a:gd name="T12" fmla="*/ 288 w 473"/>
                  <a:gd name="T13" fmla="*/ 562 h 1252"/>
                  <a:gd name="T14" fmla="*/ 308 w 473"/>
                  <a:gd name="T15" fmla="*/ 226 h 1252"/>
                  <a:gd name="T16" fmla="*/ 324 w 473"/>
                  <a:gd name="T17" fmla="*/ 130 h 1252"/>
                  <a:gd name="T18" fmla="*/ 337 w 473"/>
                  <a:gd name="T19" fmla="*/ 60 h 1252"/>
                  <a:gd name="T20" fmla="*/ 348 w 473"/>
                  <a:gd name="T21" fmla="*/ 6 h 1252"/>
                  <a:gd name="T22" fmla="*/ 128 w 473"/>
                  <a:gd name="T23" fmla="*/ 0 h 1252"/>
                  <a:gd name="T24" fmla="*/ 131 w 473"/>
                  <a:gd name="T25" fmla="*/ 15 h 1252"/>
                  <a:gd name="T26" fmla="*/ 150 w 473"/>
                  <a:gd name="T27" fmla="*/ 111 h 1252"/>
                  <a:gd name="T28" fmla="*/ 175 w 473"/>
                  <a:gd name="T29" fmla="*/ 275 h 1252"/>
                  <a:gd name="T30" fmla="*/ 190 w 473"/>
                  <a:gd name="T31" fmla="*/ 519 h 1252"/>
                  <a:gd name="T32" fmla="*/ 161 w 473"/>
                  <a:gd name="T33" fmla="*/ 780 h 1252"/>
                  <a:gd name="T34" fmla="*/ 130 w 473"/>
                  <a:gd name="T35" fmla="*/ 893 h 1252"/>
                  <a:gd name="T36" fmla="*/ 109 w 473"/>
                  <a:gd name="T37" fmla="*/ 951 h 1252"/>
                  <a:gd name="T38" fmla="*/ 98 w 473"/>
                  <a:gd name="T39" fmla="*/ 981 h 1252"/>
                  <a:gd name="T40" fmla="*/ 84 w 473"/>
                  <a:gd name="T41" fmla="*/ 1019 h 1252"/>
                  <a:gd name="T42" fmla="*/ 72 w 473"/>
                  <a:gd name="T43" fmla="*/ 1052 h 1252"/>
                  <a:gd name="T44" fmla="*/ 53 w 473"/>
                  <a:gd name="T45" fmla="*/ 1104 h 1252"/>
                  <a:gd name="T46" fmla="*/ 0 w 473"/>
                  <a:gd name="T47" fmla="*/ 1252 h 1252"/>
                  <a:gd name="T48" fmla="*/ 86 w 473"/>
                  <a:gd name="T49" fmla="*/ 1246 h 1252"/>
                  <a:gd name="T50" fmla="*/ 131 w 473"/>
                  <a:gd name="T51" fmla="*/ 1095 h 1252"/>
                  <a:gd name="T52" fmla="*/ 149 w 473"/>
                  <a:gd name="T53" fmla="*/ 1036 h 1252"/>
                  <a:gd name="T54" fmla="*/ 160 w 473"/>
                  <a:gd name="T55" fmla="*/ 998 h 1252"/>
                  <a:gd name="T56" fmla="*/ 176 w 473"/>
                  <a:gd name="T57" fmla="*/ 946 h 1252"/>
                  <a:gd name="T58" fmla="*/ 192 w 473"/>
                  <a:gd name="T59" fmla="*/ 894 h 1252"/>
                  <a:gd name="T60" fmla="*/ 200 w 473"/>
                  <a:gd name="T61" fmla="*/ 870 h 1252"/>
                  <a:gd name="T62" fmla="*/ 222 w 473"/>
                  <a:gd name="T63" fmla="*/ 773 h 1252"/>
                  <a:gd name="T64" fmla="*/ 254 w 473"/>
                  <a:gd name="T65" fmla="*/ 771 h 1252"/>
                  <a:gd name="T66" fmla="*/ 288 w 473"/>
                  <a:gd name="T67" fmla="*/ 905 h 1252"/>
                  <a:gd name="T68" fmla="*/ 299 w 473"/>
                  <a:gd name="T69" fmla="*/ 942 h 1252"/>
                  <a:gd name="T70" fmla="*/ 307 w 473"/>
                  <a:gd name="T71" fmla="*/ 969 h 1252"/>
                  <a:gd name="T72" fmla="*/ 321 w 473"/>
                  <a:gd name="T73" fmla="*/ 1020 h 1252"/>
                  <a:gd name="T74" fmla="*/ 334 w 473"/>
                  <a:gd name="T75" fmla="*/ 1065 h 1252"/>
                  <a:gd name="T76" fmla="*/ 346 w 473"/>
                  <a:gd name="T77" fmla="*/ 1104 h 1252"/>
                  <a:gd name="T78" fmla="*/ 388 w 473"/>
                  <a:gd name="T79" fmla="*/ 1252 h 1252"/>
                  <a:gd name="T80" fmla="*/ 471 w 473"/>
                  <a:gd name="T81" fmla="*/ 1246 h 1252"/>
                  <a:gd name="T82" fmla="*/ 301 w 473"/>
                  <a:gd name="T83" fmla="*/ 39 h 1252"/>
                  <a:gd name="T84" fmla="*/ 295 w 473"/>
                  <a:gd name="T85" fmla="*/ 73 h 1252"/>
                  <a:gd name="T86" fmla="*/ 285 w 473"/>
                  <a:gd name="T87" fmla="*/ 123 h 1252"/>
                  <a:gd name="T88" fmla="*/ 265 w 473"/>
                  <a:gd name="T89" fmla="*/ 241 h 1252"/>
                  <a:gd name="T90" fmla="*/ 215 w 473"/>
                  <a:gd name="T91" fmla="*/ 259 h 1252"/>
                  <a:gd name="T92" fmla="*/ 192 w 473"/>
                  <a:gd name="T93" fmla="*/ 123 h 1252"/>
                  <a:gd name="T94" fmla="*/ 182 w 473"/>
                  <a:gd name="T95" fmla="*/ 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3" h="1252">
                    <a:moveTo>
                      <a:pt x="471" y="1246"/>
                    </a:moveTo>
                    <a:cubicBezTo>
                      <a:pt x="421" y="1104"/>
                      <a:pt x="421" y="1104"/>
                      <a:pt x="421" y="1104"/>
                    </a:cubicBezTo>
                    <a:cubicBezTo>
                      <a:pt x="418" y="1095"/>
                      <a:pt x="418" y="1095"/>
                      <a:pt x="418" y="1095"/>
                    </a:cubicBezTo>
                    <a:cubicBezTo>
                      <a:pt x="403" y="1052"/>
                      <a:pt x="403" y="1052"/>
                      <a:pt x="403" y="1052"/>
                    </a:cubicBezTo>
                    <a:cubicBezTo>
                      <a:pt x="397" y="1036"/>
                      <a:pt x="397" y="1036"/>
                      <a:pt x="397" y="1036"/>
                    </a:cubicBezTo>
                    <a:cubicBezTo>
                      <a:pt x="391" y="1019"/>
                      <a:pt x="391" y="1019"/>
                      <a:pt x="391" y="1019"/>
                    </a:cubicBezTo>
                    <a:cubicBezTo>
                      <a:pt x="384" y="998"/>
                      <a:pt x="384" y="998"/>
                      <a:pt x="384" y="998"/>
                    </a:cubicBezTo>
                    <a:cubicBezTo>
                      <a:pt x="378" y="981"/>
                      <a:pt x="378" y="981"/>
                      <a:pt x="378" y="981"/>
                    </a:cubicBezTo>
                    <a:cubicBezTo>
                      <a:pt x="365" y="943"/>
                      <a:pt x="365" y="943"/>
                      <a:pt x="365" y="943"/>
                    </a:cubicBezTo>
                    <a:cubicBezTo>
                      <a:pt x="354" y="913"/>
                      <a:pt x="354" y="913"/>
                      <a:pt x="354" y="913"/>
                    </a:cubicBezTo>
                    <a:cubicBezTo>
                      <a:pt x="347" y="893"/>
                      <a:pt x="347" y="893"/>
                      <a:pt x="347" y="893"/>
                    </a:cubicBezTo>
                    <a:cubicBezTo>
                      <a:pt x="336" y="860"/>
                      <a:pt x="327" y="826"/>
                      <a:pt x="319" y="792"/>
                    </a:cubicBezTo>
                    <a:cubicBezTo>
                      <a:pt x="317" y="785"/>
                      <a:pt x="315" y="778"/>
                      <a:pt x="314" y="771"/>
                    </a:cubicBezTo>
                    <a:cubicBezTo>
                      <a:pt x="299" y="702"/>
                      <a:pt x="291" y="632"/>
                      <a:pt x="288" y="562"/>
                    </a:cubicBezTo>
                    <a:cubicBezTo>
                      <a:pt x="288" y="548"/>
                      <a:pt x="287" y="534"/>
                      <a:pt x="287" y="519"/>
                    </a:cubicBezTo>
                    <a:cubicBezTo>
                      <a:pt x="286" y="421"/>
                      <a:pt x="294" y="323"/>
                      <a:pt x="308" y="226"/>
                    </a:cubicBezTo>
                    <a:cubicBezTo>
                      <a:pt x="312" y="200"/>
                      <a:pt x="316" y="175"/>
                      <a:pt x="321" y="149"/>
                    </a:cubicBezTo>
                    <a:cubicBezTo>
                      <a:pt x="322" y="143"/>
                      <a:pt x="323" y="137"/>
                      <a:pt x="324" y="130"/>
                    </a:cubicBezTo>
                    <a:cubicBezTo>
                      <a:pt x="325" y="124"/>
                      <a:pt x="326" y="118"/>
                      <a:pt x="327" y="111"/>
                    </a:cubicBezTo>
                    <a:cubicBezTo>
                      <a:pt x="337" y="60"/>
                      <a:pt x="337" y="60"/>
                      <a:pt x="337" y="60"/>
                    </a:cubicBezTo>
                    <a:cubicBezTo>
                      <a:pt x="346" y="15"/>
                      <a:pt x="346" y="15"/>
                      <a:pt x="346" y="15"/>
                    </a:cubicBezTo>
                    <a:cubicBezTo>
                      <a:pt x="348" y="6"/>
                      <a:pt x="348" y="6"/>
                      <a:pt x="348" y="6"/>
                    </a:cubicBezTo>
                    <a:cubicBezTo>
                      <a:pt x="349" y="0"/>
                      <a:pt x="349" y="0"/>
                      <a:pt x="349" y="0"/>
                    </a:cubicBezTo>
                    <a:cubicBezTo>
                      <a:pt x="128" y="0"/>
                      <a:pt x="128" y="0"/>
                      <a:pt x="128" y="0"/>
                    </a:cubicBezTo>
                    <a:cubicBezTo>
                      <a:pt x="129" y="6"/>
                      <a:pt x="129" y="6"/>
                      <a:pt x="129" y="6"/>
                    </a:cubicBezTo>
                    <a:cubicBezTo>
                      <a:pt x="131" y="15"/>
                      <a:pt x="131" y="15"/>
                      <a:pt x="131" y="15"/>
                    </a:cubicBezTo>
                    <a:cubicBezTo>
                      <a:pt x="140" y="60"/>
                      <a:pt x="140" y="60"/>
                      <a:pt x="140" y="60"/>
                    </a:cubicBezTo>
                    <a:cubicBezTo>
                      <a:pt x="150" y="111"/>
                      <a:pt x="150" y="111"/>
                      <a:pt x="150" y="111"/>
                    </a:cubicBezTo>
                    <a:cubicBezTo>
                      <a:pt x="151" y="118"/>
                      <a:pt x="152" y="124"/>
                      <a:pt x="153" y="130"/>
                    </a:cubicBezTo>
                    <a:cubicBezTo>
                      <a:pt x="162" y="178"/>
                      <a:pt x="169" y="226"/>
                      <a:pt x="175" y="275"/>
                    </a:cubicBezTo>
                    <a:cubicBezTo>
                      <a:pt x="176" y="281"/>
                      <a:pt x="177" y="287"/>
                      <a:pt x="177" y="293"/>
                    </a:cubicBezTo>
                    <a:cubicBezTo>
                      <a:pt x="186" y="368"/>
                      <a:pt x="191" y="444"/>
                      <a:pt x="190" y="519"/>
                    </a:cubicBezTo>
                    <a:cubicBezTo>
                      <a:pt x="190" y="534"/>
                      <a:pt x="189" y="548"/>
                      <a:pt x="189" y="562"/>
                    </a:cubicBezTo>
                    <a:cubicBezTo>
                      <a:pt x="186" y="635"/>
                      <a:pt x="177" y="708"/>
                      <a:pt x="161" y="780"/>
                    </a:cubicBezTo>
                    <a:cubicBezTo>
                      <a:pt x="158" y="794"/>
                      <a:pt x="155" y="808"/>
                      <a:pt x="151" y="822"/>
                    </a:cubicBezTo>
                    <a:cubicBezTo>
                      <a:pt x="145" y="846"/>
                      <a:pt x="138" y="869"/>
                      <a:pt x="130" y="893"/>
                    </a:cubicBezTo>
                    <a:cubicBezTo>
                      <a:pt x="117" y="928"/>
                      <a:pt x="117" y="928"/>
                      <a:pt x="117" y="928"/>
                    </a:cubicBezTo>
                    <a:cubicBezTo>
                      <a:pt x="109" y="951"/>
                      <a:pt x="109" y="951"/>
                      <a:pt x="109" y="951"/>
                    </a:cubicBezTo>
                    <a:cubicBezTo>
                      <a:pt x="106" y="959"/>
                      <a:pt x="106" y="959"/>
                      <a:pt x="106" y="959"/>
                    </a:cubicBezTo>
                    <a:cubicBezTo>
                      <a:pt x="98" y="981"/>
                      <a:pt x="98" y="981"/>
                      <a:pt x="98" y="981"/>
                    </a:cubicBezTo>
                    <a:cubicBezTo>
                      <a:pt x="92" y="998"/>
                      <a:pt x="92" y="998"/>
                      <a:pt x="92" y="998"/>
                    </a:cubicBezTo>
                    <a:cubicBezTo>
                      <a:pt x="84" y="1019"/>
                      <a:pt x="84" y="1019"/>
                      <a:pt x="84" y="1019"/>
                    </a:cubicBezTo>
                    <a:cubicBezTo>
                      <a:pt x="78" y="1036"/>
                      <a:pt x="78" y="1036"/>
                      <a:pt x="78" y="1036"/>
                    </a:cubicBezTo>
                    <a:cubicBezTo>
                      <a:pt x="72" y="1052"/>
                      <a:pt x="72" y="1052"/>
                      <a:pt x="72" y="1052"/>
                    </a:cubicBezTo>
                    <a:cubicBezTo>
                      <a:pt x="57" y="1095"/>
                      <a:pt x="57" y="1095"/>
                      <a:pt x="57" y="1095"/>
                    </a:cubicBezTo>
                    <a:cubicBezTo>
                      <a:pt x="53" y="1104"/>
                      <a:pt x="53" y="1104"/>
                      <a:pt x="53" y="1104"/>
                    </a:cubicBezTo>
                    <a:cubicBezTo>
                      <a:pt x="2" y="1246"/>
                      <a:pt x="2" y="1246"/>
                      <a:pt x="2" y="1246"/>
                    </a:cubicBezTo>
                    <a:cubicBezTo>
                      <a:pt x="0" y="1252"/>
                      <a:pt x="0" y="1252"/>
                      <a:pt x="0" y="1252"/>
                    </a:cubicBezTo>
                    <a:cubicBezTo>
                      <a:pt x="84" y="1252"/>
                      <a:pt x="84" y="1252"/>
                      <a:pt x="84" y="1252"/>
                    </a:cubicBezTo>
                    <a:cubicBezTo>
                      <a:pt x="86" y="1246"/>
                      <a:pt x="86" y="1246"/>
                      <a:pt x="86" y="1246"/>
                    </a:cubicBezTo>
                    <a:cubicBezTo>
                      <a:pt x="129" y="1104"/>
                      <a:pt x="129" y="1104"/>
                      <a:pt x="129" y="1104"/>
                    </a:cubicBezTo>
                    <a:cubicBezTo>
                      <a:pt x="131" y="1095"/>
                      <a:pt x="131" y="1095"/>
                      <a:pt x="131" y="1095"/>
                    </a:cubicBezTo>
                    <a:cubicBezTo>
                      <a:pt x="140" y="1065"/>
                      <a:pt x="140" y="1065"/>
                      <a:pt x="140" y="1065"/>
                    </a:cubicBezTo>
                    <a:cubicBezTo>
                      <a:pt x="149" y="1036"/>
                      <a:pt x="149" y="1036"/>
                      <a:pt x="149" y="1036"/>
                    </a:cubicBezTo>
                    <a:cubicBezTo>
                      <a:pt x="154" y="1020"/>
                      <a:pt x="154" y="1020"/>
                      <a:pt x="154" y="1020"/>
                    </a:cubicBezTo>
                    <a:cubicBezTo>
                      <a:pt x="160" y="998"/>
                      <a:pt x="160" y="998"/>
                      <a:pt x="160" y="998"/>
                    </a:cubicBezTo>
                    <a:cubicBezTo>
                      <a:pt x="169" y="969"/>
                      <a:pt x="169" y="969"/>
                      <a:pt x="169" y="969"/>
                    </a:cubicBezTo>
                    <a:cubicBezTo>
                      <a:pt x="176" y="946"/>
                      <a:pt x="176" y="946"/>
                      <a:pt x="176" y="946"/>
                    </a:cubicBezTo>
                    <a:cubicBezTo>
                      <a:pt x="188" y="905"/>
                      <a:pt x="188" y="905"/>
                      <a:pt x="188" y="905"/>
                    </a:cubicBezTo>
                    <a:cubicBezTo>
                      <a:pt x="190" y="902"/>
                      <a:pt x="191" y="898"/>
                      <a:pt x="192" y="894"/>
                    </a:cubicBezTo>
                    <a:cubicBezTo>
                      <a:pt x="192" y="894"/>
                      <a:pt x="192" y="894"/>
                      <a:pt x="192" y="894"/>
                    </a:cubicBezTo>
                    <a:cubicBezTo>
                      <a:pt x="195" y="886"/>
                      <a:pt x="197" y="878"/>
                      <a:pt x="200" y="870"/>
                    </a:cubicBezTo>
                    <a:cubicBezTo>
                      <a:pt x="200" y="870"/>
                      <a:pt x="200" y="870"/>
                      <a:pt x="200" y="870"/>
                    </a:cubicBezTo>
                    <a:cubicBezTo>
                      <a:pt x="209" y="838"/>
                      <a:pt x="216" y="806"/>
                      <a:pt x="222" y="773"/>
                    </a:cubicBezTo>
                    <a:cubicBezTo>
                      <a:pt x="231" y="729"/>
                      <a:pt x="236" y="683"/>
                      <a:pt x="238" y="638"/>
                    </a:cubicBezTo>
                    <a:cubicBezTo>
                      <a:pt x="241" y="683"/>
                      <a:pt x="246" y="727"/>
                      <a:pt x="254" y="771"/>
                    </a:cubicBezTo>
                    <a:cubicBezTo>
                      <a:pt x="256" y="785"/>
                      <a:pt x="259" y="799"/>
                      <a:pt x="262" y="812"/>
                    </a:cubicBezTo>
                    <a:cubicBezTo>
                      <a:pt x="269" y="843"/>
                      <a:pt x="278" y="875"/>
                      <a:pt x="288" y="905"/>
                    </a:cubicBezTo>
                    <a:cubicBezTo>
                      <a:pt x="298" y="939"/>
                      <a:pt x="298" y="939"/>
                      <a:pt x="298" y="939"/>
                    </a:cubicBezTo>
                    <a:cubicBezTo>
                      <a:pt x="299" y="942"/>
                      <a:pt x="299" y="942"/>
                      <a:pt x="299" y="942"/>
                    </a:cubicBezTo>
                    <a:cubicBezTo>
                      <a:pt x="304" y="961"/>
                      <a:pt x="304" y="961"/>
                      <a:pt x="304" y="961"/>
                    </a:cubicBezTo>
                    <a:cubicBezTo>
                      <a:pt x="307" y="969"/>
                      <a:pt x="307" y="969"/>
                      <a:pt x="307" y="969"/>
                    </a:cubicBezTo>
                    <a:cubicBezTo>
                      <a:pt x="315" y="998"/>
                      <a:pt x="315" y="998"/>
                      <a:pt x="315" y="998"/>
                    </a:cubicBezTo>
                    <a:cubicBezTo>
                      <a:pt x="321" y="1020"/>
                      <a:pt x="321" y="1020"/>
                      <a:pt x="321" y="1020"/>
                    </a:cubicBezTo>
                    <a:cubicBezTo>
                      <a:pt x="326" y="1036"/>
                      <a:pt x="326" y="1036"/>
                      <a:pt x="326" y="1036"/>
                    </a:cubicBezTo>
                    <a:cubicBezTo>
                      <a:pt x="334" y="1065"/>
                      <a:pt x="334" y="1065"/>
                      <a:pt x="334" y="1065"/>
                    </a:cubicBezTo>
                    <a:cubicBezTo>
                      <a:pt x="343" y="1095"/>
                      <a:pt x="343" y="1095"/>
                      <a:pt x="343" y="1095"/>
                    </a:cubicBezTo>
                    <a:cubicBezTo>
                      <a:pt x="346" y="1104"/>
                      <a:pt x="346" y="1104"/>
                      <a:pt x="346" y="1104"/>
                    </a:cubicBezTo>
                    <a:cubicBezTo>
                      <a:pt x="386" y="1246"/>
                      <a:pt x="386" y="1246"/>
                      <a:pt x="386" y="1246"/>
                    </a:cubicBezTo>
                    <a:cubicBezTo>
                      <a:pt x="388" y="1252"/>
                      <a:pt x="388" y="1252"/>
                      <a:pt x="388" y="1252"/>
                    </a:cubicBezTo>
                    <a:cubicBezTo>
                      <a:pt x="473" y="1252"/>
                      <a:pt x="473" y="1252"/>
                      <a:pt x="473" y="1252"/>
                    </a:cubicBezTo>
                    <a:lnTo>
                      <a:pt x="471" y="1246"/>
                    </a:lnTo>
                    <a:close/>
                    <a:moveTo>
                      <a:pt x="176" y="39"/>
                    </a:moveTo>
                    <a:cubicBezTo>
                      <a:pt x="301" y="39"/>
                      <a:pt x="301" y="39"/>
                      <a:pt x="301" y="39"/>
                    </a:cubicBezTo>
                    <a:cubicBezTo>
                      <a:pt x="295" y="73"/>
                      <a:pt x="295" y="73"/>
                      <a:pt x="295" y="73"/>
                    </a:cubicBezTo>
                    <a:cubicBezTo>
                      <a:pt x="295" y="73"/>
                      <a:pt x="295" y="73"/>
                      <a:pt x="295" y="73"/>
                    </a:cubicBezTo>
                    <a:cubicBezTo>
                      <a:pt x="289" y="104"/>
                      <a:pt x="289" y="104"/>
                      <a:pt x="289" y="104"/>
                    </a:cubicBezTo>
                    <a:cubicBezTo>
                      <a:pt x="288" y="111"/>
                      <a:pt x="286" y="117"/>
                      <a:pt x="285" y="123"/>
                    </a:cubicBezTo>
                    <a:cubicBezTo>
                      <a:pt x="281" y="148"/>
                      <a:pt x="276" y="173"/>
                      <a:pt x="272" y="198"/>
                    </a:cubicBezTo>
                    <a:cubicBezTo>
                      <a:pt x="270" y="212"/>
                      <a:pt x="268" y="227"/>
                      <a:pt x="265" y="241"/>
                    </a:cubicBezTo>
                    <a:cubicBezTo>
                      <a:pt x="253" y="322"/>
                      <a:pt x="243" y="403"/>
                      <a:pt x="238" y="484"/>
                    </a:cubicBezTo>
                    <a:cubicBezTo>
                      <a:pt x="235" y="409"/>
                      <a:pt x="226" y="334"/>
                      <a:pt x="215" y="259"/>
                    </a:cubicBezTo>
                    <a:cubicBezTo>
                      <a:pt x="215" y="258"/>
                      <a:pt x="214" y="257"/>
                      <a:pt x="214" y="256"/>
                    </a:cubicBezTo>
                    <a:cubicBezTo>
                      <a:pt x="207" y="211"/>
                      <a:pt x="200" y="167"/>
                      <a:pt x="192" y="123"/>
                    </a:cubicBezTo>
                    <a:cubicBezTo>
                      <a:pt x="191" y="117"/>
                      <a:pt x="190" y="111"/>
                      <a:pt x="188" y="104"/>
                    </a:cubicBezTo>
                    <a:cubicBezTo>
                      <a:pt x="182" y="73"/>
                      <a:pt x="182" y="73"/>
                      <a:pt x="182" y="73"/>
                    </a:cubicBezTo>
                    <a:lnTo>
                      <a:pt x="17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userDrawn="1"/>
            </p:nvSpPr>
            <p:spPr bwMode="gray">
              <a:xfrm>
                <a:off x="9880551" y="4378961"/>
                <a:ext cx="1086849" cy="233405"/>
              </a:xfrm>
              <a:custGeom>
                <a:avLst/>
                <a:gdLst>
                  <a:gd name="T0" fmla="*/ 610 w 610"/>
                  <a:gd name="T1" fmla="*/ 33 h 131"/>
                  <a:gd name="T2" fmla="*/ 304 w 610"/>
                  <a:gd name="T3" fmla="*/ 131 h 131"/>
                  <a:gd name="T4" fmla="*/ 0 w 610"/>
                  <a:gd name="T5" fmla="*/ 33 h 131"/>
                  <a:gd name="T6" fmla="*/ 0 w 610"/>
                  <a:gd name="T7" fmla="*/ 0 h 131"/>
                  <a:gd name="T8" fmla="*/ 610 w 610"/>
                  <a:gd name="T9" fmla="*/ 0 h 131"/>
                  <a:gd name="T10" fmla="*/ 610 w 610"/>
                  <a:gd name="T11" fmla="*/ 33 h 131"/>
                </a:gdLst>
                <a:ahLst/>
                <a:cxnLst>
                  <a:cxn ang="0">
                    <a:pos x="T0" y="T1"/>
                  </a:cxn>
                  <a:cxn ang="0">
                    <a:pos x="T2" y="T3"/>
                  </a:cxn>
                  <a:cxn ang="0">
                    <a:pos x="T4" y="T5"/>
                  </a:cxn>
                  <a:cxn ang="0">
                    <a:pos x="T6" y="T7"/>
                  </a:cxn>
                  <a:cxn ang="0">
                    <a:pos x="T8" y="T9"/>
                  </a:cxn>
                  <a:cxn ang="0">
                    <a:pos x="T10" y="T11"/>
                  </a:cxn>
                </a:cxnLst>
                <a:rect l="0" t="0" r="r" b="b"/>
                <a:pathLst>
                  <a:path w="610" h="131">
                    <a:moveTo>
                      <a:pt x="610" y="33"/>
                    </a:moveTo>
                    <a:lnTo>
                      <a:pt x="304" y="131"/>
                    </a:lnTo>
                    <a:lnTo>
                      <a:pt x="0" y="33"/>
                    </a:lnTo>
                    <a:lnTo>
                      <a:pt x="0" y="0"/>
                    </a:lnTo>
                    <a:lnTo>
                      <a:pt x="610" y="0"/>
                    </a:lnTo>
                    <a:lnTo>
                      <a:pt x="610" y="3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2"/>
              <p:cNvSpPr>
                <a:spLocks noChangeArrowheads="1"/>
              </p:cNvSpPr>
              <p:nvPr userDrawn="1"/>
            </p:nvSpPr>
            <p:spPr bwMode="gray">
              <a:xfrm>
                <a:off x="9741577" y="4343327"/>
                <a:ext cx="1364797" cy="587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3"/>
              <p:cNvSpPr>
                <a:spLocks noChangeArrowheads="1"/>
              </p:cNvSpPr>
              <p:nvPr userDrawn="1"/>
            </p:nvSpPr>
            <p:spPr bwMode="gray">
              <a:xfrm>
                <a:off x="10254712" y="5490754"/>
                <a:ext cx="338527" cy="87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0"/>
              <p:cNvSpPr>
                <a:spLocks noChangeArrowheads="1"/>
              </p:cNvSpPr>
              <p:nvPr userDrawn="1"/>
            </p:nvSpPr>
            <p:spPr bwMode="gray">
              <a:xfrm>
                <a:off x="9880551" y="4402123"/>
                <a:ext cx="1086849" cy="3563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34" name="Group 33"/>
          <p:cNvGrpSpPr/>
          <p:nvPr userDrawn="1"/>
        </p:nvGrpSpPr>
        <p:grpSpPr bwMode="gray">
          <a:xfrm>
            <a:off x="8280836" y="2925369"/>
            <a:ext cx="4133319" cy="4106863"/>
            <a:chOff x="8280836" y="2887662"/>
            <a:chExt cx="4133319" cy="4106863"/>
          </a:xfrm>
        </p:grpSpPr>
        <p:sp>
          <p:nvSpPr>
            <p:cNvPr id="35" name="AutoShape 3"/>
            <p:cNvSpPr>
              <a:spLocks noChangeAspect="1" noChangeArrowheads="1" noTextEdit="1"/>
            </p:cNvSpPr>
            <p:nvPr userDrawn="1"/>
          </p:nvSpPr>
          <p:spPr bwMode="gray">
            <a:xfrm>
              <a:off x="8351836" y="2887662"/>
              <a:ext cx="40605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5"/>
            <p:cNvSpPr>
              <a:spLocks noChangeArrowheads="1"/>
            </p:cNvSpPr>
            <p:nvPr userDrawn="1"/>
          </p:nvSpPr>
          <p:spPr bwMode="gray">
            <a:xfrm>
              <a:off x="8350054" y="2889444"/>
              <a:ext cx="4064101" cy="41050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p:cNvSpPr>
            <p:nvPr userDrawn="1"/>
          </p:nvSpPr>
          <p:spPr bwMode="gray">
            <a:xfrm>
              <a:off x="8374998" y="4783411"/>
              <a:ext cx="4039157" cy="2211114"/>
            </a:xfrm>
            <a:custGeom>
              <a:avLst/>
              <a:gdLst>
                <a:gd name="T0" fmla="*/ 2281 w 2281"/>
                <a:gd name="T1" fmla="*/ 641 h 1241"/>
                <a:gd name="T2" fmla="*/ 2281 w 2281"/>
                <a:gd name="T3" fmla="*/ 1241 h 1241"/>
                <a:gd name="T4" fmla="*/ 0 w 2281"/>
                <a:gd name="T5" fmla="*/ 1241 h 1241"/>
                <a:gd name="T6" fmla="*/ 0 w 2281"/>
                <a:gd name="T7" fmla="*/ 789 h 1241"/>
                <a:gd name="T8" fmla="*/ 14 w 2281"/>
                <a:gd name="T9" fmla="*/ 783 h 1241"/>
                <a:gd name="T10" fmla="*/ 51 w 2281"/>
                <a:gd name="T11" fmla="*/ 764 h 1241"/>
                <a:gd name="T12" fmla="*/ 119 w 2281"/>
                <a:gd name="T13" fmla="*/ 730 h 1241"/>
                <a:gd name="T14" fmla="*/ 207 w 2281"/>
                <a:gd name="T15" fmla="*/ 686 h 1241"/>
                <a:gd name="T16" fmla="*/ 233 w 2281"/>
                <a:gd name="T17" fmla="*/ 673 h 1241"/>
                <a:gd name="T18" fmla="*/ 254 w 2281"/>
                <a:gd name="T19" fmla="*/ 662 h 1241"/>
                <a:gd name="T20" fmla="*/ 341 w 2281"/>
                <a:gd name="T21" fmla="*/ 619 h 1241"/>
                <a:gd name="T22" fmla="*/ 377 w 2281"/>
                <a:gd name="T23" fmla="*/ 601 h 1241"/>
                <a:gd name="T24" fmla="*/ 424 w 2281"/>
                <a:gd name="T25" fmla="*/ 578 h 1241"/>
                <a:gd name="T26" fmla="*/ 485 w 2281"/>
                <a:gd name="T27" fmla="*/ 548 h 1241"/>
                <a:gd name="T28" fmla="*/ 485 w 2281"/>
                <a:gd name="T29" fmla="*/ 546 h 1241"/>
                <a:gd name="T30" fmla="*/ 557 w 2281"/>
                <a:gd name="T31" fmla="*/ 511 h 1241"/>
                <a:gd name="T32" fmla="*/ 585 w 2281"/>
                <a:gd name="T33" fmla="*/ 497 h 1241"/>
                <a:gd name="T34" fmla="*/ 885 w 2281"/>
                <a:gd name="T35" fmla="*/ 347 h 1241"/>
                <a:gd name="T36" fmla="*/ 898 w 2281"/>
                <a:gd name="T37" fmla="*/ 341 h 1241"/>
                <a:gd name="T38" fmla="*/ 940 w 2281"/>
                <a:gd name="T39" fmla="*/ 292 h 1241"/>
                <a:gd name="T40" fmla="*/ 1092 w 2281"/>
                <a:gd name="T41" fmla="*/ 116 h 1241"/>
                <a:gd name="T42" fmla="*/ 1095 w 2281"/>
                <a:gd name="T43" fmla="*/ 112 h 1241"/>
                <a:gd name="T44" fmla="*/ 1130 w 2281"/>
                <a:gd name="T45" fmla="*/ 99 h 1241"/>
                <a:gd name="T46" fmla="*/ 1137 w 2281"/>
                <a:gd name="T47" fmla="*/ 97 h 1241"/>
                <a:gd name="T48" fmla="*/ 1194 w 2281"/>
                <a:gd name="T49" fmla="*/ 76 h 1241"/>
                <a:gd name="T50" fmla="*/ 1243 w 2281"/>
                <a:gd name="T51" fmla="*/ 59 h 1241"/>
                <a:gd name="T52" fmla="*/ 1410 w 2281"/>
                <a:gd name="T53" fmla="*/ 0 h 1241"/>
                <a:gd name="T54" fmla="*/ 1526 w 2281"/>
                <a:gd name="T55" fmla="*/ 74 h 1241"/>
                <a:gd name="T56" fmla="*/ 1711 w 2281"/>
                <a:gd name="T57" fmla="*/ 169 h 1241"/>
                <a:gd name="T58" fmla="*/ 1794 w 2281"/>
                <a:gd name="T59" fmla="*/ 271 h 1241"/>
                <a:gd name="T60" fmla="*/ 1800 w 2281"/>
                <a:gd name="T61" fmla="*/ 278 h 1241"/>
                <a:gd name="T62" fmla="*/ 1816 w 2281"/>
                <a:gd name="T63" fmla="*/ 298 h 1241"/>
                <a:gd name="T64" fmla="*/ 1852 w 2281"/>
                <a:gd name="T65" fmla="*/ 325 h 1241"/>
                <a:gd name="T66" fmla="*/ 1914 w 2281"/>
                <a:gd name="T67" fmla="*/ 370 h 1241"/>
                <a:gd name="T68" fmla="*/ 2050 w 2281"/>
                <a:gd name="T69" fmla="*/ 470 h 1241"/>
                <a:gd name="T70" fmla="*/ 2190 w 2281"/>
                <a:gd name="T71" fmla="*/ 574 h 1241"/>
                <a:gd name="T72" fmla="*/ 2281 w 2281"/>
                <a:gd name="T73" fmla="*/ 6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1" h="1241">
                  <a:moveTo>
                    <a:pt x="2281" y="641"/>
                  </a:moveTo>
                  <a:lnTo>
                    <a:pt x="2281" y="1241"/>
                  </a:lnTo>
                  <a:lnTo>
                    <a:pt x="0" y="1241"/>
                  </a:lnTo>
                  <a:lnTo>
                    <a:pt x="0" y="789"/>
                  </a:lnTo>
                  <a:lnTo>
                    <a:pt x="14" y="783"/>
                  </a:lnTo>
                  <a:lnTo>
                    <a:pt x="51" y="764"/>
                  </a:lnTo>
                  <a:lnTo>
                    <a:pt x="119" y="730"/>
                  </a:lnTo>
                  <a:lnTo>
                    <a:pt x="207" y="686"/>
                  </a:lnTo>
                  <a:lnTo>
                    <a:pt x="233" y="673"/>
                  </a:lnTo>
                  <a:lnTo>
                    <a:pt x="254" y="662"/>
                  </a:lnTo>
                  <a:lnTo>
                    <a:pt x="341" y="619"/>
                  </a:lnTo>
                  <a:lnTo>
                    <a:pt x="377" y="601"/>
                  </a:lnTo>
                  <a:lnTo>
                    <a:pt x="424" y="578"/>
                  </a:lnTo>
                  <a:lnTo>
                    <a:pt x="485" y="548"/>
                  </a:lnTo>
                  <a:lnTo>
                    <a:pt x="485" y="546"/>
                  </a:lnTo>
                  <a:lnTo>
                    <a:pt x="557" y="511"/>
                  </a:lnTo>
                  <a:lnTo>
                    <a:pt x="585" y="497"/>
                  </a:lnTo>
                  <a:lnTo>
                    <a:pt x="885" y="347"/>
                  </a:lnTo>
                  <a:lnTo>
                    <a:pt x="898" y="341"/>
                  </a:lnTo>
                  <a:lnTo>
                    <a:pt x="940" y="292"/>
                  </a:lnTo>
                  <a:lnTo>
                    <a:pt x="1092" y="116"/>
                  </a:lnTo>
                  <a:lnTo>
                    <a:pt x="1095" y="112"/>
                  </a:lnTo>
                  <a:lnTo>
                    <a:pt x="1130" y="99"/>
                  </a:lnTo>
                  <a:lnTo>
                    <a:pt x="1137" y="97"/>
                  </a:lnTo>
                  <a:lnTo>
                    <a:pt x="1194" y="76"/>
                  </a:lnTo>
                  <a:lnTo>
                    <a:pt x="1243" y="59"/>
                  </a:lnTo>
                  <a:lnTo>
                    <a:pt x="1410" y="0"/>
                  </a:lnTo>
                  <a:lnTo>
                    <a:pt x="1526" y="74"/>
                  </a:lnTo>
                  <a:lnTo>
                    <a:pt x="1711" y="169"/>
                  </a:lnTo>
                  <a:lnTo>
                    <a:pt x="1794" y="271"/>
                  </a:lnTo>
                  <a:lnTo>
                    <a:pt x="1800" y="278"/>
                  </a:lnTo>
                  <a:lnTo>
                    <a:pt x="1816" y="298"/>
                  </a:lnTo>
                  <a:lnTo>
                    <a:pt x="1852" y="325"/>
                  </a:lnTo>
                  <a:lnTo>
                    <a:pt x="1914" y="370"/>
                  </a:lnTo>
                  <a:lnTo>
                    <a:pt x="2050" y="470"/>
                  </a:lnTo>
                  <a:lnTo>
                    <a:pt x="2190" y="574"/>
                  </a:lnTo>
                  <a:lnTo>
                    <a:pt x="2281" y="64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userDrawn="1"/>
          </p:nvGrpSpPr>
          <p:grpSpPr bwMode="gray">
            <a:xfrm>
              <a:off x="9076995" y="6005671"/>
              <a:ext cx="2989725" cy="988854"/>
              <a:chOff x="9076995" y="6005671"/>
              <a:chExt cx="2989725" cy="988854"/>
            </a:xfrm>
          </p:grpSpPr>
          <p:sp>
            <p:nvSpPr>
              <p:cNvPr id="122" name="Rectangle 8"/>
              <p:cNvSpPr>
                <a:spLocks noChangeArrowheads="1"/>
              </p:cNvSpPr>
              <p:nvPr userDrawn="1"/>
            </p:nvSpPr>
            <p:spPr bwMode="gray">
              <a:xfrm>
                <a:off x="9141137" y="6691633"/>
                <a:ext cx="2925583" cy="30289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
              <p:cNvSpPr>
                <a:spLocks/>
              </p:cNvSpPr>
              <p:nvPr userDrawn="1"/>
            </p:nvSpPr>
            <p:spPr bwMode="gray">
              <a:xfrm>
                <a:off x="9076995" y="6358451"/>
                <a:ext cx="2934491" cy="313583"/>
              </a:xfrm>
              <a:custGeom>
                <a:avLst/>
                <a:gdLst>
                  <a:gd name="T0" fmla="*/ 1444 w 1444"/>
                  <a:gd name="T1" fmla="*/ 153 h 153"/>
                  <a:gd name="T2" fmla="*/ 722 w 1444"/>
                  <a:gd name="T3" fmla="*/ 0 h 153"/>
                  <a:gd name="T4" fmla="*/ 0 w 1444"/>
                  <a:gd name="T5" fmla="*/ 153 h 153"/>
                  <a:gd name="T6" fmla="*/ 1444 w 1444"/>
                  <a:gd name="T7" fmla="*/ 153 h 153"/>
                </a:gdLst>
                <a:ahLst/>
                <a:cxnLst>
                  <a:cxn ang="0">
                    <a:pos x="T0" y="T1"/>
                  </a:cxn>
                  <a:cxn ang="0">
                    <a:pos x="T2" y="T3"/>
                  </a:cxn>
                  <a:cxn ang="0">
                    <a:pos x="T4" y="T5"/>
                  </a:cxn>
                  <a:cxn ang="0">
                    <a:pos x="T6" y="T7"/>
                  </a:cxn>
                </a:cxnLst>
                <a:rect l="0" t="0" r="r" b="b"/>
                <a:pathLst>
                  <a:path w="1444" h="153">
                    <a:moveTo>
                      <a:pt x="1444" y="153"/>
                    </a:moveTo>
                    <a:cubicBezTo>
                      <a:pt x="1267" y="59"/>
                      <a:pt x="1009" y="0"/>
                      <a:pt x="722" y="0"/>
                    </a:cubicBezTo>
                    <a:cubicBezTo>
                      <a:pt x="435" y="0"/>
                      <a:pt x="177" y="59"/>
                      <a:pt x="0" y="153"/>
                    </a:cubicBezTo>
                    <a:lnTo>
                      <a:pt x="1444" y="15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
              <p:cNvSpPr>
                <a:spLocks/>
              </p:cNvSpPr>
              <p:nvPr userDrawn="1"/>
            </p:nvSpPr>
            <p:spPr bwMode="gray">
              <a:xfrm>
                <a:off x="9076995" y="6005671"/>
                <a:ext cx="2934491" cy="666363"/>
              </a:xfrm>
              <a:custGeom>
                <a:avLst/>
                <a:gdLst>
                  <a:gd name="T0" fmla="*/ 1444 w 1444"/>
                  <a:gd name="T1" fmla="*/ 325 h 325"/>
                  <a:gd name="T2" fmla="*/ 722 w 1444"/>
                  <a:gd name="T3" fmla="*/ 0 h 325"/>
                  <a:gd name="T4" fmla="*/ 0 w 1444"/>
                  <a:gd name="T5" fmla="*/ 325 h 325"/>
                  <a:gd name="T6" fmla="*/ 1444 w 1444"/>
                  <a:gd name="T7" fmla="*/ 325 h 325"/>
                </a:gdLst>
                <a:ahLst/>
                <a:cxnLst>
                  <a:cxn ang="0">
                    <a:pos x="T0" y="T1"/>
                  </a:cxn>
                  <a:cxn ang="0">
                    <a:pos x="T2" y="T3"/>
                  </a:cxn>
                  <a:cxn ang="0">
                    <a:pos x="T4" y="T5"/>
                  </a:cxn>
                  <a:cxn ang="0">
                    <a:pos x="T6" y="T7"/>
                  </a:cxn>
                </a:cxnLst>
                <a:rect l="0" t="0" r="r" b="b"/>
                <a:pathLst>
                  <a:path w="1444" h="325">
                    <a:moveTo>
                      <a:pt x="1444" y="325"/>
                    </a:moveTo>
                    <a:cubicBezTo>
                      <a:pt x="1267" y="126"/>
                      <a:pt x="1009" y="0"/>
                      <a:pt x="722" y="0"/>
                    </a:cubicBezTo>
                    <a:cubicBezTo>
                      <a:pt x="435" y="0"/>
                      <a:pt x="177" y="126"/>
                      <a:pt x="0" y="325"/>
                    </a:cubicBezTo>
                    <a:lnTo>
                      <a:pt x="1444" y="325"/>
                    </a:lnTo>
                    <a:close/>
                  </a:path>
                </a:pathLst>
              </a:custGeom>
              <a:noFill/>
              <a:ln w="44450" cap="flat">
                <a:solidFill>
                  <a:srgbClr val="3963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
              <p:cNvSpPr>
                <a:spLocks/>
              </p:cNvSpPr>
              <p:nvPr userDrawn="1"/>
            </p:nvSpPr>
            <p:spPr bwMode="gray">
              <a:xfrm>
                <a:off x="9501044" y="6005671"/>
                <a:ext cx="2399975" cy="538079"/>
              </a:xfrm>
              <a:custGeom>
                <a:avLst/>
                <a:gdLst>
                  <a:gd name="T0" fmla="*/ 0 w 1347"/>
                  <a:gd name="T1" fmla="*/ 170 h 302"/>
                  <a:gd name="T2" fmla="*/ 173 w 1347"/>
                  <a:gd name="T3" fmla="*/ 258 h 302"/>
                  <a:gd name="T4" fmla="*/ 379 w 1347"/>
                  <a:gd name="T5" fmla="*/ 22 h 302"/>
                  <a:gd name="T6" fmla="*/ 379 w 1347"/>
                  <a:gd name="T7" fmla="*/ 244 h 302"/>
                  <a:gd name="T8" fmla="*/ 586 w 1347"/>
                  <a:gd name="T9" fmla="*/ 0 h 302"/>
                  <a:gd name="T10" fmla="*/ 586 w 1347"/>
                  <a:gd name="T11" fmla="*/ 227 h 302"/>
                  <a:gd name="T12" fmla="*/ 792 w 1347"/>
                  <a:gd name="T13" fmla="*/ 25 h 302"/>
                  <a:gd name="T14" fmla="*/ 998 w 1347"/>
                  <a:gd name="T15" fmla="*/ 254 h 302"/>
                  <a:gd name="T16" fmla="*/ 1204 w 1347"/>
                  <a:gd name="T17" fmla="*/ 192 h 302"/>
                  <a:gd name="T18" fmla="*/ 1204 w 1347"/>
                  <a:gd name="T19" fmla="*/ 302 h 302"/>
                  <a:gd name="T20" fmla="*/ 1347 w 1347"/>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7" h="302">
                    <a:moveTo>
                      <a:pt x="0" y="170"/>
                    </a:moveTo>
                    <a:lnTo>
                      <a:pt x="173" y="258"/>
                    </a:lnTo>
                    <a:lnTo>
                      <a:pt x="379" y="22"/>
                    </a:lnTo>
                    <a:lnTo>
                      <a:pt x="379" y="244"/>
                    </a:lnTo>
                    <a:lnTo>
                      <a:pt x="586" y="0"/>
                    </a:lnTo>
                    <a:lnTo>
                      <a:pt x="586" y="227"/>
                    </a:lnTo>
                    <a:lnTo>
                      <a:pt x="792" y="25"/>
                    </a:lnTo>
                    <a:lnTo>
                      <a:pt x="998" y="254"/>
                    </a:lnTo>
                    <a:lnTo>
                      <a:pt x="1204" y="192"/>
                    </a:lnTo>
                    <a:lnTo>
                      <a:pt x="1204" y="302"/>
                    </a:lnTo>
                    <a:lnTo>
                      <a:pt x="1347" y="302"/>
                    </a:lnTo>
                  </a:path>
                </a:pathLst>
              </a:custGeom>
              <a:noFill/>
              <a:ln w="44450" cap="flat">
                <a:solidFill>
                  <a:srgbClr val="3963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2"/>
              <p:cNvSpPr>
                <a:spLocks noChangeShapeType="1"/>
              </p:cNvSpPr>
              <p:nvPr userDrawn="1"/>
            </p:nvSpPr>
            <p:spPr bwMode="gray">
              <a:xfrm>
                <a:off x="9809282" y="6141081"/>
                <a:ext cx="0" cy="402669"/>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3"/>
              <p:cNvSpPr>
                <a:spLocks noChangeShapeType="1"/>
              </p:cNvSpPr>
              <p:nvPr userDrawn="1"/>
            </p:nvSpPr>
            <p:spPr bwMode="gray">
              <a:xfrm>
                <a:off x="10912166" y="6027051"/>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4"/>
              <p:cNvSpPr>
                <a:spLocks noChangeShapeType="1"/>
              </p:cNvSpPr>
              <p:nvPr userDrawn="1"/>
            </p:nvSpPr>
            <p:spPr bwMode="gray">
              <a:xfrm>
                <a:off x="11279200" y="6146427"/>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5"/>
              <p:cNvSpPr>
                <a:spLocks noChangeShapeType="1"/>
              </p:cNvSpPr>
              <p:nvPr userDrawn="1"/>
            </p:nvSpPr>
            <p:spPr bwMode="gray">
              <a:xfrm flipH="1" flipV="1">
                <a:off x="10564731" y="6027051"/>
                <a:ext cx="347435" cy="363471"/>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6"/>
              <p:cNvSpPr>
                <a:spLocks noChangeShapeType="1"/>
              </p:cNvSpPr>
              <p:nvPr userDrawn="1"/>
            </p:nvSpPr>
            <p:spPr bwMode="gray">
              <a:xfrm flipH="1">
                <a:off x="10926420" y="6160680"/>
                <a:ext cx="352780" cy="215588"/>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7"/>
              <p:cNvSpPr>
                <a:spLocks noChangeShapeType="1"/>
              </p:cNvSpPr>
              <p:nvPr userDrawn="1"/>
            </p:nvSpPr>
            <p:spPr bwMode="gray">
              <a:xfrm>
                <a:off x="11297017" y="6174934"/>
                <a:ext cx="349217" cy="368816"/>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8"/>
              <p:cNvSpPr>
                <a:spLocks noChangeShapeType="1"/>
              </p:cNvSpPr>
              <p:nvPr userDrawn="1"/>
            </p:nvSpPr>
            <p:spPr bwMode="gray">
              <a:xfrm flipH="1" flipV="1">
                <a:off x="10176316" y="6044869"/>
                <a:ext cx="368816" cy="365252"/>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9"/>
              <p:cNvSpPr>
                <a:spLocks noChangeShapeType="1"/>
              </p:cNvSpPr>
              <p:nvPr userDrawn="1"/>
            </p:nvSpPr>
            <p:spPr bwMode="gray">
              <a:xfrm>
                <a:off x="9809282" y="6141081"/>
                <a:ext cx="367034" cy="269040"/>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20"/>
              <p:cNvSpPr>
                <a:spLocks noChangeShapeType="1"/>
              </p:cNvSpPr>
              <p:nvPr userDrawn="1"/>
            </p:nvSpPr>
            <p:spPr bwMode="gray">
              <a:xfrm flipH="1">
                <a:off x="9479664" y="6160680"/>
                <a:ext cx="311801" cy="361689"/>
              </a:xfrm>
              <a:prstGeom prst="line">
                <a:avLst/>
              </a:prstGeom>
              <a:noFill/>
              <a:ln w="44450" cap="rnd">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Shape 38"/>
            <p:cNvSpPr>
              <a:spLocks/>
            </p:cNvSpPr>
            <p:nvPr userDrawn="1"/>
          </p:nvSpPr>
          <p:spPr bwMode="gray">
            <a:xfrm>
              <a:off x="8280836" y="4660473"/>
              <a:ext cx="1603278" cy="625385"/>
            </a:xfrm>
            <a:custGeom>
              <a:avLst/>
              <a:gdLst>
                <a:gd name="connsiteX0" fmla="*/ 650332 w 1603278"/>
                <a:gd name="connsiteY0" fmla="*/ 0 h 625385"/>
                <a:gd name="connsiteX1" fmla="*/ 837264 w 1603278"/>
                <a:gd name="connsiteY1" fmla="*/ 63591 h 625385"/>
                <a:gd name="connsiteX2" fmla="*/ 875869 w 1603278"/>
                <a:gd name="connsiteY2" fmla="*/ 100515 h 625385"/>
                <a:gd name="connsiteX3" fmla="*/ 910411 w 1603278"/>
                <a:gd name="connsiteY3" fmla="*/ 143593 h 625385"/>
                <a:gd name="connsiteX4" fmla="*/ 942921 w 1603278"/>
                <a:gd name="connsiteY4" fmla="*/ 209235 h 625385"/>
                <a:gd name="connsiteX5" fmla="*/ 955112 w 1603278"/>
                <a:gd name="connsiteY5" fmla="*/ 260518 h 625385"/>
                <a:gd name="connsiteX6" fmla="*/ 959176 w 1603278"/>
                <a:gd name="connsiteY6" fmla="*/ 256416 h 625385"/>
                <a:gd name="connsiteX7" fmla="*/ 1009973 w 1603278"/>
                <a:gd name="connsiteY7" fmla="*/ 221543 h 625385"/>
                <a:gd name="connsiteX8" fmla="*/ 1101407 w 1603278"/>
                <a:gd name="connsiteY8" fmla="*/ 201030 h 625385"/>
                <a:gd name="connsiteX9" fmla="*/ 1304594 w 1603278"/>
                <a:gd name="connsiteY9" fmla="*/ 361033 h 625385"/>
                <a:gd name="connsiteX10" fmla="*/ 1438697 w 1603278"/>
                <a:gd name="connsiteY10" fmla="*/ 291288 h 625385"/>
                <a:gd name="connsiteX11" fmla="*/ 1603278 w 1603278"/>
                <a:gd name="connsiteY11" fmla="*/ 457445 h 625385"/>
                <a:gd name="connsiteX12" fmla="*/ 1438697 w 1603278"/>
                <a:gd name="connsiteY12" fmla="*/ 623602 h 625385"/>
                <a:gd name="connsiteX13" fmla="*/ 260769 w 1603278"/>
                <a:gd name="connsiteY13" fmla="*/ 623602 h 625385"/>
                <a:gd name="connsiteX14" fmla="*/ 217158 w 1603278"/>
                <a:gd name="connsiteY14" fmla="*/ 623602 h 625385"/>
                <a:gd name="connsiteX15" fmla="*/ 199471 w 1603278"/>
                <a:gd name="connsiteY15" fmla="*/ 625385 h 625385"/>
                <a:gd name="connsiteX16" fmla="*/ 121828 w 1603278"/>
                <a:gd name="connsiteY16" fmla="*/ 609710 h 625385"/>
                <a:gd name="connsiteX17" fmla="*/ 97105 w 1603278"/>
                <a:gd name="connsiteY17" fmla="*/ 593041 h 625385"/>
                <a:gd name="connsiteX18" fmla="*/ 69218 w 1603278"/>
                <a:gd name="connsiteY18" fmla="*/ 576422 h 625385"/>
                <a:gd name="connsiteX19" fmla="*/ 69218 w 1603278"/>
                <a:gd name="connsiteY19" fmla="*/ 574239 h 625385"/>
                <a:gd name="connsiteX20" fmla="*/ 58423 w 1603278"/>
                <a:gd name="connsiteY20" fmla="*/ 566962 h 625385"/>
                <a:gd name="connsiteX21" fmla="*/ 0 w 1603278"/>
                <a:gd name="connsiteY21" fmla="*/ 425914 h 625385"/>
                <a:gd name="connsiteX22" fmla="*/ 199471 w 1603278"/>
                <a:gd name="connsiteY22" fmla="*/ 226443 h 625385"/>
                <a:gd name="connsiteX23" fmla="*/ 340518 w 1603278"/>
                <a:gd name="connsiteY23" fmla="*/ 284867 h 625385"/>
                <a:gd name="connsiteX24" fmla="*/ 343835 w 1603278"/>
                <a:gd name="connsiteY24" fmla="*/ 289785 h 625385"/>
                <a:gd name="connsiteX25" fmla="*/ 369744 w 1603278"/>
                <a:gd name="connsiteY25" fmla="*/ 182600 h 625385"/>
                <a:gd name="connsiteX26" fmla="*/ 650332 w 1603278"/>
                <a:gd name="connsiteY26" fmla="*/ 0 h 6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3278" h="625385">
                  <a:moveTo>
                    <a:pt x="650332" y="0"/>
                  </a:moveTo>
                  <a:cubicBezTo>
                    <a:pt x="721448" y="0"/>
                    <a:pt x="786467" y="24616"/>
                    <a:pt x="837264" y="63591"/>
                  </a:cubicBezTo>
                  <a:cubicBezTo>
                    <a:pt x="851487" y="75899"/>
                    <a:pt x="865710" y="86156"/>
                    <a:pt x="875869" y="100515"/>
                  </a:cubicBezTo>
                  <a:cubicBezTo>
                    <a:pt x="890092" y="112823"/>
                    <a:pt x="900252" y="129234"/>
                    <a:pt x="910411" y="143593"/>
                  </a:cubicBezTo>
                  <a:cubicBezTo>
                    <a:pt x="924634" y="164106"/>
                    <a:pt x="934794" y="186671"/>
                    <a:pt x="942921" y="209235"/>
                  </a:cubicBezTo>
                  <a:cubicBezTo>
                    <a:pt x="946985" y="225646"/>
                    <a:pt x="953080" y="244108"/>
                    <a:pt x="955112" y="260518"/>
                  </a:cubicBezTo>
                  <a:cubicBezTo>
                    <a:pt x="957144" y="258467"/>
                    <a:pt x="957144" y="258467"/>
                    <a:pt x="959176" y="256416"/>
                  </a:cubicBezTo>
                  <a:cubicBezTo>
                    <a:pt x="975431" y="242056"/>
                    <a:pt x="991686" y="229748"/>
                    <a:pt x="1009973" y="221543"/>
                  </a:cubicBezTo>
                  <a:cubicBezTo>
                    <a:pt x="1038419" y="207184"/>
                    <a:pt x="1068897" y="201030"/>
                    <a:pt x="1101407" y="201030"/>
                  </a:cubicBezTo>
                  <a:cubicBezTo>
                    <a:pt x="1198936" y="201030"/>
                    <a:pt x="1282243" y="268723"/>
                    <a:pt x="1304594" y="361033"/>
                  </a:cubicBezTo>
                  <a:cubicBezTo>
                    <a:pt x="1335072" y="320007"/>
                    <a:pt x="1383836" y="291288"/>
                    <a:pt x="1438697" y="291288"/>
                  </a:cubicBezTo>
                  <a:cubicBezTo>
                    <a:pt x="1530131" y="291288"/>
                    <a:pt x="1603278" y="365136"/>
                    <a:pt x="1603278" y="457445"/>
                  </a:cubicBezTo>
                  <a:cubicBezTo>
                    <a:pt x="1603278" y="549755"/>
                    <a:pt x="1530131" y="623602"/>
                    <a:pt x="1438697" y="623602"/>
                  </a:cubicBezTo>
                  <a:cubicBezTo>
                    <a:pt x="661508" y="623602"/>
                    <a:pt x="370062" y="623602"/>
                    <a:pt x="260769" y="623602"/>
                  </a:cubicBezTo>
                  <a:lnTo>
                    <a:pt x="217158" y="623602"/>
                  </a:lnTo>
                  <a:lnTo>
                    <a:pt x="199471" y="625385"/>
                  </a:lnTo>
                  <a:cubicBezTo>
                    <a:pt x="171930" y="625385"/>
                    <a:pt x="145692" y="619804"/>
                    <a:pt x="121828" y="609710"/>
                  </a:cubicBezTo>
                  <a:lnTo>
                    <a:pt x="97105" y="593041"/>
                  </a:lnTo>
                  <a:lnTo>
                    <a:pt x="69218" y="576422"/>
                  </a:lnTo>
                  <a:lnTo>
                    <a:pt x="69218" y="574239"/>
                  </a:lnTo>
                  <a:lnTo>
                    <a:pt x="58423" y="566962"/>
                  </a:lnTo>
                  <a:cubicBezTo>
                    <a:pt x="22326" y="530864"/>
                    <a:pt x="0" y="480997"/>
                    <a:pt x="0" y="425914"/>
                  </a:cubicBezTo>
                  <a:cubicBezTo>
                    <a:pt x="0" y="315749"/>
                    <a:pt x="89306" y="226443"/>
                    <a:pt x="199471" y="226443"/>
                  </a:cubicBezTo>
                  <a:cubicBezTo>
                    <a:pt x="254554" y="226443"/>
                    <a:pt x="304421" y="248770"/>
                    <a:pt x="340518" y="284867"/>
                  </a:cubicBezTo>
                  <a:lnTo>
                    <a:pt x="343835" y="289785"/>
                  </a:lnTo>
                  <a:lnTo>
                    <a:pt x="369744" y="182600"/>
                  </a:lnTo>
                  <a:cubicBezTo>
                    <a:pt x="418699" y="75002"/>
                    <a:pt x="525372" y="0"/>
                    <a:pt x="650332" y="0"/>
                  </a:cubicBezTo>
                  <a:close/>
                </a:path>
              </a:pathLst>
            </a:custGeom>
            <a:solidFill>
              <a:srgbClr val="3393D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0" name="Freeform 34"/>
            <p:cNvSpPr>
              <a:spLocks/>
            </p:cNvSpPr>
            <p:nvPr userDrawn="1"/>
          </p:nvSpPr>
          <p:spPr bwMode="gray">
            <a:xfrm>
              <a:off x="10787446" y="3425741"/>
              <a:ext cx="1019143" cy="584404"/>
            </a:xfrm>
            <a:custGeom>
              <a:avLst/>
              <a:gdLst>
                <a:gd name="T0" fmla="*/ 447 w 502"/>
                <a:gd name="T1" fmla="*/ 175 h 285"/>
                <a:gd name="T2" fmla="*/ 420 w 502"/>
                <a:gd name="T3" fmla="*/ 183 h 285"/>
                <a:gd name="T4" fmla="*/ 425 w 502"/>
                <a:gd name="T5" fmla="*/ 142 h 285"/>
                <a:gd name="T6" fmla="*/ 283 w 502"/>
                <a:gd name="T7" fmla="*/ 0 h 285"/>
                <a:gd name="T8" fmla="*/ 143 w 502"/>
                <a:gd name="T9" fmla="*/ 119 h 285"/>
                <a:gd name="T10" fmla="*/ 91 w 502"/>
                <a:gd name="T11" fmla="*/ 102 h 285"/>
                <a:gd name="T12" fmla="*/ 0 w 502"/>
                <a:gd name="T13" fmla="*/ 193 h 285"/>
                <a:gd name="T14" fmla="*/ 91 w 502"/>
                <a:gd name="T15" fmla="*/ 285 h 285"/>
                <a:gd name="T16" fmla="*/ 447 w 502"/>
                <a:gd name="T17" fmla="*/ 285 h 285"/>
                <a:gd name="T18" fmla="*/ 502 w 502"/>
                <a:gd name="T19" fmla="*/ 230 h 285"/>
                <a:gd name="T20" fmla="*/ 447 w 502"/>
                <a:gd name="T21" fmla="*/ 17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285">
                  <a:moveTo>
                    <a:pt x="447" y="175"/>
                  </a:moveTo>
                  <a:cubicBezTo>
                    <a:pt x="437" y="175"/>
                    <a:pt x="428" y="178"/>
                    <a:pt x="420" y="183"/>
                  </a:cubicBezTo>
                  <a:cubicBezTo>
                    <a:pt x="423" y="170"/>
                    <a:pt x="425" y="156"/>
                    <a:pt x="425" y="142"/>
                  </a:cubicBezTo>
                  <a:cubicBezTo>
                    <a:pt x="425" y="64"/>
                    <a:pt x="362" y="0"/>
                    <a:pt x="283" y="0"/>
                  </a:cubicBezTo>
                  <a:cubicBezTo>
                    <a:pt x="213" y="0"/>
                    <a:pt x="154" y="52"/>
                    <a:pt x="143" y="119"/>
                  </a:cubicBezTo>
                  <a:cubicBezTo>
                    <a:pt x="128" y="109"/>
                    <a:pt x="110" y="102"/>
                    <a:pt x="91" y="102"/>
                  </a:cubicBezTo>
                  <a:cubicBezTo>
                    <a:pt x="40" y="102"/>
                    <a:pt x="0" y="143"/>
                    <a:pt x="0" y="193"/>
                  </a:cubicBezTo>
                  <a:cubicBezTo>
                    <a:pt x="0" y="244"/>
                    <a:pt x="40" y="285"/>
                    <a:pt x="91" y="285"/>
                  </a:cubicBezTo>
                  <a:cubicBezTo>
                    <a:pt x="127" y="285"/>
                    <a:pt x="418" y="285"/>
                    <a:pt x="447" y="285"/>
                  </a:cubicBezTo>
                  <a:cubicBezTo>
                    <a:pt x="477" y="285"/>
                    <a:pt x="502" y="260"/>
                    <a:pt x="502" y="230"/>
                  </a:cubicBezTo>
                  <a:cubicBezTo>
                    <a:pt x="502" y="200"/>
                    <a:pt x="477" y="175"/>
                    <a:pt x="4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userDrawn="1"/>
          </p:nvGrpSpPr>
          <p:grpSpPr bwMode="gray">
            <a:xfrm>
              <a:off x="8374998" y="4537534"/>
              <a:ext cx="1099321" cy="2456991"/>
              <a:chOff x="8374998" y="4537534"/>
              <a:chExt cx="1099321" cy="2456991"/>
            </a:xfrm>
          </p:grpSpPr>
          <p:sp>
            <p:nvSpPr>
              <p:cNvPr id="73" name="Rectangle 35"/>
              <p:cNvSpPr>
                <a:spLocks noChangeArrowheads="1"/>
              </p:cNvSpPr>
              <p:nvPr userDrawn="1"/>
            </p:nvSpPr>
            <p:spPr bwMode="gray">
              <a:xfrm>
                <a:off x="8599495" y="5576276"/>
                <a:ext cx="406232" cy="256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36"/>
              <p:cNvSpPr>
                <a:spLocks noChangeArrowheads="1"/>
              </p:cNvSpPr>
              <p:nvPr userDrawn="1"/>
            </p:nvSpPr>
            <p:spPr bwMode="gray">
              <a:xfrm>
                <a:off x="8374998" y="5756230"/>
                <a:ext cx="1099321" cy="12382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7"/>
              <p:cNvSpPr>
                <a:spLocks/>
              </p:cNvSpPr>
              <p:nvPr userDrawn="1"/>
            </p:nvSpPr>
            <p:spPr bwMode="gray">
              <a:xfrm>
                <a:off x="8957620" y="4583859"/>
                <a:ext cx="434739" cy="2000871"/>
              </a:xfrm>
              <a:custGeom>
                <a:avLst/>
                <a:gdLst>
                  <a:gd name="T0" fmla="*/ 244 w 244"/>
                  <a:gd name="T1" fmla="*/ 314 h 1123"/>
                  <a:gd name="T2" fmla="*/ 122 w 244"/>
                  <a:gd name="T3" fmla="*/ 0 h 1123"/>
                  <a:gd name="T4" fmla="*/ 0 w 244"/>
                  <a:gd name="T5" fmla="*/ 314 h 1123"/>
                  <a:gd name="T6" fmla="*/ 0 w 244"/>
                  <a:gd name="T7" fmla="*/ 1123 h 1123"/>
                  <a:gd name="T8" fmla="*/ 244 w 244"/>
                  <a:gd name="T9" fmla="*/ 1123 h 1123"/>
                  <a:gd name="T10" fmla="*/ 244 w 244"/>
                  <a:gd name="T11" fmla="*/ 314 h 1123"/>
                </a:gdLst>
                <a:ahLst/>
                <a:cxnLst>
                  <a:cxn ang="0">
                    <a:pos x="T0" y="T1"/>
                  </a:cxn>
                  <a:cxn ang="0">
                    <a:pos x="T2" y="T3"/>
                  </a:cxn>
                  <a:cxn ang="0">
                    <a:pos x="T4" y="T5"/>
                  </a:cxn>
                  <a:cxn ang="0">
                    <a:pos x="T6" y="T7"/>
                  </a:cxn>
                  <a:cxn ang="0">
                    <a:pos x="T8" y="T9"/>
                  </a:cxn>
                  <a:cxn ang="0">
                    <a:pos x="T10" y="T11"/>
                  </a:cxn>
                </a:cxnLst>
                <a:rect l="0" t="0" r="r" b="b"/>
                <a:pathLst>
                  <a:path w="244" h="1123">
                    <a:moveTo>
                      <a:pt x="244" y="314"/>
                    </a:moveTo>
                    <a:lnTo>
                      <a:pt x="122" y="0"/>
                    </a:lnTo>
                    <a:lnTo>
                      <a:pt x="0" y="314"/>
                    </a:lnTo>
                    <a:lnTo>
                      <a:pt x="0" y="1123"/>
                    </a:lnTo>
                    <a:lnTo>
                      <a:pt x="244" y="1123"/>
                    </a:lnTo>
                    <a:lnTo>
                      <a:pt x="244"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38"/>
              <p:cNvSpPr>
                <a:spLocks noChangeArrowheads="1"/>
              </p:cNvSpPr>
              <p:nvPr userDrawn="1"/>
            </p:nvSpPr>
            <p:spPr bwMode="gray">
              <a:xfrm>
                <a:off x="9130447" y="4537534"/>
                <a:ext cx="89086" cy="90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39"/>
              <p:cNvSpPr>
                <a:spLocks noChangeArrowheads="1"/>
              </p:cNvSpPr>
              <p:nvPr userDrawn="1"/>
            </p:nvSpPr>
            <p:spPr bwMode="gray">
              <a:xfrm>
                <a:off x="8957620" y="5143319"/>
                <a:ext cx="434739" cy="6414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0"/>
              <p:cNvSpPr>
                <a:spLocks noChangeArrowheads="1"/>
              </p:cNvSpPr>
              <p:nvPr userDrawn="1"/>
            </p:nvSpPr>
            <p:spPr bwMode="gray">
              <a:xfrm>
                <a:off x="9005727" y="525556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1"/>
              <p:cNvSpPr>
                <a:spLocks noChangeArrowheads="1"/>
              </p:cNvSpPr>
              <p:nvPr userDrawn="1"/>
            </p:nvSpPr>
            <p:spPr bwMode="gray">
              <a:xfrm>
                <a:off x="9208843" y="525556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2"/>
              <p:cNvSpPr>
                <a:spLocks noChangeArrowheads="1"/>
              </p:cNvSpPr>
              <p:nvPr userDrawn="1"/>
            </p:nvSpPr>
            <p:spPr bwMode="gray">
              <a:xfrm>
                <a:off x="9005727" y="5396323"/>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3"/>
              <p:cNvSpPr>
                <a:spLocks noChangeArrowheads="1"/>
              </p:cNvSpPr>
              <p:nvPr userDrawn="1"/>
            </p:nvSpPr>
            <p:spPr bwMode="gray">
              <a:xfrm>
                <a:off x="9208843" y="5396323"/>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4"/>
              <p:cNvSpPr>
                <a:spLocks noChangeArrowheads="1"/>
              </p:cNvSpPr>
              <p:nvPr userDrawn="1"/>
            </p:nvSpPr>
            <p:spPr bwMode="gray">
              <a:xfrm>
                <a:off x="9005727" y="553529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5"/>
              <p:cNvSpPr>
                <a:spLocks noChangeArrowheads="1"/>
              </p:cNvSpPr>
              <p:nvPr userDrawn="1"/>
            </p:nvSpPr>
            <p:spPr bwMode="gray">
              <a:xfrm>
                <a:off x="9208843" y="553529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6"/>
              <p:cNvSpPr>
                <a:spLocks noChangeArrowheads="1"/>
              </p:cNvSpPr>
              <p:nvPr userDrawn="1"/>
            </p:nvSpPr>
            <p:spPr bwMode="gray">
              <a:xfrm>
                <a:off x="9005727" y="5676053"/>
                <a:ext cx="131847"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7"/>
              <p:cNvSpPr>
                <a:spLocks noChangeArrowheads="1"/>
              </p:cNvSpPr>
              <p:nvPr userDrawn="1"/>
            </p:nvSpPr>
            <p:spPr bwMode="gray">
              <a:xfrm>
                <a:off x="9208843" y="5676053"/>
                <a:ext cx="133629"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8"/>
              <p:cNvSpPr>
                <a:spLocks noChangeArrowheads="1"/>
              </p:cNvSpPr>
              <p:nvPr userDrawn="1"/>
            </p:nvSpPr>
            <p:spPr bwMode="gray">
              <a:xfrm>
                <a:off x="9005727" y="5923712"/>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9"/>
              <p:cNvSpPr>
                <a:spLocks noChangeArrowheads="1"/>
              </p:cNvSpPr>
              <p:nvPr userDrawn="1"/>
            </p:nvSpPr>
            <p:spPr bwMode="gray">
              <a:xfrm>
                <a:off x="9208843"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50"/>
              <p:cNvSpPr>
                <a:spLocks noChangeArrowheads="1"/>
              </p:cNvSpPr>
              <p:nvPr userDrawn="1"/>
            </p:nvSpPr>
            <p:spPr bwMode="gray">
              <a:xfrm>
                <a:off x="9005727" y="606268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1"/>
              <p:cNvSpPr>
                <a:spLocks noChangeArrowheads="1"/>
              </p:cNvSpPr>
              <p:nvPr userDrawn="1"/>
            </p:nvSpPr>
            <p:spPr bwMode="gray">
              <a:xfrm>
                <a:off x="9208843"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2"/>
              <p:cNvSpPr>
                <a:spLocks noChangeArrowheads="1"/>
              </p:cNvSpPr>
              <p:nvPr userDrawn="1"/>
            </p:nvSpPr>
            <p:spPr bwMode="gray">
              <a:xfrm>
                <a:off x="9005727" y="620166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3"/>
              <p:cNvSpPr>
                <a:spLocks noChangeArrowheads="1"/>
              </p:cNvSpPr>
              <p:nvPr userDrawn="1"/>
            </p:nvSpPr>
            <p:spPr bwMode="gray">
              <a:xfrm>
                <a:off x="9208843"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54"/>
              <p:cNvSpPr>
                <a:spLocks noChangeArrowheads="1"/>
              </p:cNvSpPr>
              <p:nvPr userDrawn="1"/>
            </p:nvSpPr>
            <p:spPr bwMode="gray">
              <a:xfrm>
                <a:off x="9005727" y="634241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5"/>
              <p:cNvSpPr>
                <a:spLocks noChangeArrowheads="1"/>
              </p:cNvSpPr>
              <p:nvPr userDrawn="1"/>
            </p:nvSpPr>
            <p:spPr bwMode="gray">
              <a:xfrm>
                <a:off x="9208843"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6"/>
              <p:cNvSpPr>
                <a:spLocks noChangeArrowheads="1"/>
              </p:cNvSpPr>
              <p:nvPr userDrawn="1"/>
            </p:nvSpPr>
            <p:spPr bwMode="gray">
              <a:xfrm>
                <a:off x="9005727" y="648139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7"/>
              <p:cNvSpPr>
                <a:spLocks noChangeArrowheads="1"/>
              </p:cNvSpPr>
              <p:nvPr userDrawn="1"/>
            </p:nvSpPr>
            <p:spPr bwMode="gray">
              <a:xfrm>
                <a:off x="9208843"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58"/>
              <p:cNvSpPr>
                <a:spLocks noChangeArrowheads="1"/>
              </p:cNvSpPr>
              <p:nvPr userDrawn="1"/>
            </p:nvSpPr>
            <p:spPr bwMode="gray">
              <a:xfrm>
                <a:off x="9005727" y="6620364"/>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59"/>
              <p:cNvSpPr>
                <a:spLocks noChangeArrowheads="1"/>
              </p:cNvSpPr>
              <p:nvPr userDrawn="1"/>
            </p:nvSpPr>
            <p:spPr bwMode="gray">
              <a:xfrm>
                <a:off x="9208843"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60"/>
              <p:cNvSpPr>
                <a:spLocks noChangeArrowheads="1"/>
              </p:cNvSpPr>
              <p:nvPr userDrawn="1"/>
            </p:nvSpPr>
            <p:spPr bwMode="gray">
              <a:xfrm>
                <a:off x="9005727" y="676112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61"/>
              <p:cNvSpPr>
                <a:spLocks noChangeArrowheads="1"/>
              </p:cNvSpPr>
              <p:nvPr userDrawn="1"/>
            </p:nvSpPr>
            <p:spPr bwMode="gray">
              <a:xfrm>
                <a:off x="9208843"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2"/>
              <p:cNvSpPr>
                <a:spLocks noChangeArrowheads="1"/>
              </p:cNvSpPr>
              <p:nvPr userDrawn="1"/>
            </p:nvSpPr>
            <p:spPr bwMode="gray">
              <a:xfrm>
                <a:off x="8428450"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63"/>
              <p:cNvSpPr>
                <a:spLocks noChangeArrowheads="1"/>
              </p:cNvSpPr>
              <p:nvPr userDrawn="1"/>
            </p:nvSpPr>
            <p:spPr bwMode="gray">
              <a:xfrm>
                <a:off x="8631566"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4"/>
              <p:cNvSpPr>
                <a:spLocks noChangeArrowheads="1"/>
              </p:cNvSpPr>
              <p:nvPr userDrawn="1"/>
            </p:nvSpPr>
            <p:spPr bwMode="gray">
              <a:xfrm>
                <a:off x="8428450"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5"/>
              <p:cNvSpPr>
                <a:spLocks noChangeArrowheads="1"/>
              </p:cNvSpPr>
              <p:nvPr userDrawn="1"/>
            </p:nvSpPr>
            <p:spPr bwMode="gray">
              <a:xfrm>
                <a:off x="8631566"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6"/>
              <p:cNvSpPr>
                <a:spLocks noChangeArrowheads="1"/>
              </p:cNvSpPr>
              <p:nvPr userDrawn="1"/>
            </p:nvSpPr>
            <p:spPr bwMode="gray">
              <a:xfrm>
                <a:off x="8428450"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7"/>
              <p:cNvSpPr>
                <a:spLocks noChangeArrowheads="1"/>
              </p:cNvSpPr>
              <p:nvPr userDrawn="1"/>
            </p:nvSpPr>
            <p:spPr bwMode="gray">
              <a:xfrm>
                <a:off x="8631566"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8"/>
              <p:cNvSpPr>
                <a:spLocks noChangeArrowheads="1"/>
              </p:cNvSpPr>
              <p:nvPr userDrawn="1"/>
            </p:nvSpPr>
            <p:spPr bwMode="gray">
              <a:xfrm>
                <a:off x="8428450"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9"/>
              <p:cNvSpPr>
                <a:spLocks noChangeArrowheads="1"/>
              </p:cNvSpPr>
              <p:nvPr userDrawn="1"/>
            </p:nvSpPr>
            <p:spPr bwMode="gray">
              <a:xfrm>
                <a:off x="8631566"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0"/>
              <p:cNvSpPr>
                <a:spLocks noChangeArrowheads="1"/>
              </p:cNvSpPr>
              <p:nvPr userDrawn="1"/>
            </p:nvSpPr>
            <p:spPr bwMode="gray">
              <a:xfrm>
                <a:off x="8428450"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1"/>
              <p:cNvSpPr>
                <a:spLocks noChangeArrowheads="1"/>
              </p:cNvSpPr>
              <p:nvPr userDrawn="1"/>
            </p:nvSpPr>
            <p:spPr bwMode="gray">
              <a:xfrm>
                <a:off x="8631566"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2"/>
              <p:cNvSpPr>
                <a:spLocks noChangeArrowheads="1"/>
              </p:cNvSpPr>
              <p:nvPr userDrawn="1"/>
            </p:nvSpPr>
            <p:spPr bwMode="gray">
              <a:xfrm>
                <a:off x="8428450"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3"/>
              <p:cNvSpPr>
                <a:spLocks noChangeArrowheads="1"/>
              </p:cNvSpPr>
              <p:nvPr userDrawn="1"/>
            </p:nvSpPr>
            <p:spPr bwMode="gray">
              <a:xfrm>
                <a:off x="8631566"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4"/>
              <p:cNvSpPr>
                <a:spLocks noChangeArrowheads="1"/>
              </p:cNvSpPr>
              <p:nvPr userDrawn="1"/>
            </p:nvSpPr>
            <p:spPr bwMode="gray">
              <a:xfrm>
                <a:off x="8428450"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5"/>
              <p:cNvSpPr>
                <a:spLocks noChangeArrowheads="1"/>
              </p:cNvSpPr>
              <p:nvPr userDrawn="1"/>
            </p:nvSpPr>
            <p:spPr bwMode="gray">
              <a:xfrm>
                <a:off x="8631566"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6"/>
              <p:cNvSpPr>
                <a:spLocks noChangeArrowheads="1"/>
              </p:cNvSpPr>
              <p:nvPr userDrawn="1"/>
            </p:nvSpPr>
            <p:spPr bwMode="gray">
              <a:xfrm>
                <a:off x="8802611" y="5756230"/>
                <a:ext cx="155010" cy="1238295"/>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7"/>
              <p:cNvSpPr>
                <a:spLocks noChangeArrowheads="1"/>
              </p:cNvSpPr>
              <p:nvPr userDrawn="1"/>
            </p:nvSpPr>
            <p:spPr bwMode="gray">
              <a:xfrm>
                <a:off x="8374998" y="5813245"/>
                <a:ext cx="1099321" cy="4098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8"/>
              <p:cNvSpPr>
                <a:spLocks/>
              </p:cNvSpPr>
              <p:nvPr userDrawn="1"/>
            </p:nvSpPr>
            <p:spPr bwMode="gray">
              <a:xfrm>
                <a:off x="9157173" y="4745995"/>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9"/>
              <p:cNvSpPr>
                <a:spLocks/>
              </p:cNvSpPr>
              <p:nvPr userDrawn="1"/>
            </p:nvSpPr>
            <p:spPr bwMode="gray">
              <a:xfrm>
                <a:off x="9157173"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0"/>
              <p:cNvSpPr>
                <a:spLocks/>
              </p:cNvSpPr>
              <p:nvPr userDrawn="1"/>
            </p:nvSpPr>
            <p:spPr bwMode="gray">
              <a:xfrm>
                <a:off x="9107285"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1"/>
              <p:cNvSpPr>
                <a:spLocks/>
              </p:cNvSpPr>
              <p:nvPr userDrawn="1"/>
            </p:nvSpPr>
            <p:spPr bwMode="gray">
              <a:xfrm>
                <a:off x="9205279"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2"/>
              <p:cNvSpPr>
                <a:spLocks/>
              </p:cNvSpPr>
              <p:nvPr userDrawn="1"/>
            </p:nvSpPr>
            <p:spPr bwMode="gray">
              <a:xfrm>
                <a:off x="9059178"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3"/>
              <p:cNvSpPr>
                <a:spLocks/>
              </p:cNvSpPr>
              <p:nvPr userDrawn="1"/>
            </p:nvSpPr>
            <p:spPr bwMode="gray">
              <a:xfrm>
                <a:off x="9253386" y="5002563"/>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p:cNvGrpSpPr/>
            <p:nvPr userDrawn="1"/>
          </p:nvGrpSpPr>
          <p:grpSpPr bwMode="gray">
            <a:xfrm>
              <a:off x="11546458" y="4621275"/>
              <a:ext cx="705561" cy="2373250"/>
              <a:chOff x="11546458" y="4621275"/>
              <a:chExt cx="705561" cy="2373250"/>
            </a:xfrm>
          </p:grpSpPr>
          <p:sp>
            <p:nvSpPr>
              <p:cNvPr id="57" name="Rectangle 84"/>
              <p:cNvSpPr>
                <a:spLocks noChangeArrowheads="1"/>
              </p:cNvSpPr>
              <p:nvPr userDrawn="1"/>
            </p:nvSpPr>
            <p:spPr bwMode="gray">
              <a:xfrm>
                <a:off x="11546458" y="4621275"/>
                <a:ext cx="456120" cy="237325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5"/>
              <p:cNvSpPr>
                <a:spLocks/>
              </p:cNvSpPr>
              <p:nvPr userDrawn="1"/>
            </p:nvSpPr>
            <p:spPr bwMode="gray">
              <a:xfrm>
                <a:off x="11546458" y="4908132"/>
                <a:ext cx="705561" cy="2086393"/>
              </a:xfrm>
              <a:custGeom>
                <a:avLst/>
                <a:gdLst>
                  <a:gd name="T0" fmla="*/ 347 w 347"/>
                  <a:gd name="T1" fmla="*/ 218 h 1017"/>
                  <a:gd name="T2" fmla="*/ 347 w 347"/>
                  <a:gd name="T3" fmla="*/ 1017 h 1017"/>
                  <a:gd name="T4" fmla="*/ 0 w 347"/>
                  <a:gd name="T5" fmla="*/ 1017 h 1017"/>
                  <a:gd name="T6" fmla="*/ 0 w 347"/>
                  <a:gd name="T7" fmla="*/ 0 h 1017"/>
                  <a:gd name="T8" fmla="*/ 20 w 347"/>
                  <a:gd name="T9" fmla="*/ 21 h 1017"/>
                  <a:gd name="T10" fmla="*/ 62 w 347"/>
                  <a:gd name="T11" fmla="*/ 61 h 1017"/>
                  <a:gd name="T12" fmla="*/ 109 w 347"/>
                  <a:gd name="T13" fmla="*/ 101 h 1017"/>
                  <a:gd name="T14" fmla="*/ 224 w 347"/>
                  <a:gd name="T15" fmla="*/ 176 h 1017"/>
                  <a:gd name="T16" fmla="*/ 347 w 347"/>
                  <a:gd name="T17" fmla="*/ 21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017">
                    <a:moveTo>
                      <a:pt x="347" y="218"/>
                    </a:moveTo>
                    <a:cubicBezTo>
                      <a:pt x="347" y="1017"/>
                      <a:pt x="347" y="1017"/>
                      <a:pt x="347" y="1017"/>
                    </a:cubicBezTo>
                    <a:cubicBezTo>
                      <a:pt x="0" y="1017"/>
                      <a:pt x="0" y="1017"/>
                      <a:pt x="0" y="1017"/>
                    </a:cubicBezTo>
                    <a:cubicBezTo>
                      <a:pt x="0" y="0"/>
                      <a:pt x="0" y="0"/>
                      <a:pt x="0" y="0"/>
                    </a:cubicBezTo>
                    <a:cubicBezTo>
                      <a:pt x="0" y="0"/>
                      <a:pt x="7" y="8"/>
                      <a:pt x="20" y="21"/>
                    </a:cubicBezTo>
                    <a:cubicBezTo>
                      <a:pt x="31" y="32"/>
                      <a:pt x="45" y="46"/>
                      <a:pt x="62" y="61"/>
                    </a:cubicBezTo>
                    <a:cubicBezTo>
                      <a:pt x="76" y="74"/>
                      <a:pt x="92" y="87"/>
                      <a:pt x="109" y="101"/>
                    </a:cubicBezTo>
                    <a:cubicBezTo>
                      <a:pt x="143" y="127"/>
                      <a:pt x="182" y="154"/>
                      <a:pt x="224" y="176"/>
                    </a:cubicBezTo>
                    <a:cubicBezTo>
                      <a:pt x="263" y="196"/>
                      <a:pt x="305" y="212"/>
                      <a:pt x="347" y="218"/>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86"/>
              <p:cNvSpPr>
                <a:spLocks noChangeArrowheads="1"/>
              </p:cNvSpPr>
              <p:nvPr userDrawn="1"/>
            </p:nvSpPr>
            <p:spPr bwMode="gray">
              <a:xfrm>
                <a:off x="11546458" y="4703234"/>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87"/>
              <p:cNvSpPr>
                <a:spLocks noChangeArrowheads="1"/>
              </p:cNvSpPr>
              <p:nvPr userDrawn="1"/>
            </p:nvSpPr>
            <p:spPr bwMode="gray">
              <a:xfrm>
                <a:off x="11546458" y="4868934"/>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8"/>
              <p:cNvSpPr>
                <a:spLocks noChangeArrowheads="1"/>
              </p:cNvSpPr>
              <p:nvPr userDrawn="1"/>
            </p:nvSpPr>
            <p:spPr bwMode="gray">
              <a:xfrm>
                <a:off x="11546458" y="5032852"/>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9"/>
              <p:cNvSpPr>
                <a:spLocks noChangeArrowheads="1"/>
              </p:cNvSpPr>
              <p:nvPr userDrawn="1"/>
            </p:nvSpPr>
            <p:spPr bwMode="gray">
              <a:xfrm>
                <a:off x="11546458" y="5196770"/>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90"/>
              <p:cNvSpPr>
                <a:spLocks noChangeArrowheads="1"/>
              </p:cNvSpPr>
              <p:nvPr userDrawn="1"/>
            </p:nvSpPr>
            <p:spPr bwMode="gray">
              <a:xfrm>
                <a:off x="11546458" y="5362470"/>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1"/>
              <p:cNvSpPr>
                <a:spLocks noChangeArrowheads="1"/>
              </p:cNvSpPr>
              <p:nvPr userDrawn="1"/>
            </p:nvSpPr>
            <p:spPr bwMode="gray">
              <a:xfrm>
                <a:off x="11546458" y="5526388"/>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2"/>
              <p:cNvSpPr>
                <a:spLocks noChangeArrowheads="1"/>
              </p:cNvSpPr>
              <p:nvPr userDrawn="1"/>
            </p:nvSpPr>
            <p:spPr bwMode="gray">
              <a:xfrm>
                <a:off x="11546458" y="5692088"/>
                <a:ext cx="297547" cy="78396"/>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3"/>
              <p:cNvSpPr>
                <a:spLocks noChangeArrowheads="1"/>
              </p:cNvSpPr>
              <p:nvPr userDrawn="1"/>
            </p:nvSpPr>
            <p:spPr bwMode="gray">
              <a:xfrm>
                <a:off x="11546458" y="5856006"/>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94"/>
              <p:cNvSpPr>
                <a:spLocks noChangeArrowheads="1"/>
              </p:cNvSpPr>
              <p:nvPr userDrawn="1"/>
            </p:nvSpPr>
            <p:spPr bwMode="gray">
              <a:xfrm>
                <a:off x="11546458" y="6019925"/>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95"/>
              <p:cNvSpPr>
                <a:spLocks noChangeArrowheads="1"/>
              </p:cNvSpPr>
              <p:nvPr userDrawn="1"/>
            </p:nvSpPr>
            <p:spPr bwMode="gray">
              <a:xfrm>
                <a:off x="11546458" y="6183843"/>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6"/>
              <p:cNvSpPr>
                <a:spLocks noChangeArrowheads="1"/>
              </p:cNvSpPr>
              <p:nvPr userDrawn="1"/>
            </p:nvSpPr>
            <p:spPr bwMode="gray">
              <a:xfrm>
                <a:off x="11546458" y="6347761"/>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7"/>
              <p:cNvSpPr>
                <a:spLocks noChangeArrowheads="1"/>
              </p:cNvSpPr>
              <p:nvPr userDrawn="1"/>
            </p:nvSpPr>
            <p:spPr bwMode="gray">
              <a:xfrm>
                <a:off x="11546458" y="6511679"/>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8"/>
              <p:cNvSpPr>
                <a:spLocks noChangeArrowheads="1"/>
              </p:cNvSpPr>
              <p:nvPr userDrawn="1"/>
            </p:nvSpPr>
            <p:spPr bwMode="gray">
              <a:xfrm>
                <a:off x="11546458" y="6675597"/>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9"/>
              <p:cNvSpPr>
                <a:spLocks noChangeArrowheads="1"/>
              </p:cNvSpPr>
              <p:nvPr userDrawn="1"/>
            </p:nvSpPr>
            <p:spPr bwMode="gray">
              <a:xfrm>
                <a:off x="11546458" y="6841297"/>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userDrawn="1"/>
          </p:nvGrpSpPr>
          <p:grpSpPr bwMode="gray">
            <a:xfrm>
              <a:off x="9741577" y="3466721"/>
              <a:ext cx="1364797" cy="3527804"/>
              <a:chOff x="9741577" y="3466721"/>
              <a:chExt cx="1364797" cy="3527804"/>
            </a:xfrm>
          </p:grpSpPr>
          <p:sp>
            <p:nvSpPr>
              <p:cNvPr id="44" name="Freeform 22"/>
              <p:cNvSpPr>
                <a:spLocks/>
              </p:cNvSpPr>
              <p:nvPr userDrawn="1"/>
            </p:nvSpPr>
            <p:spPr bwMode="gray">
              <a:xfrm>
                <a:off x="10399031" y="3466721"/>
                <a:ext cx="51670" cy="849880"/>
              </a:xfrm>
              <a:custGeom>
                <a:avLst/>
                <a:gdLst>
                  <a:gd name="T0" fmla="*/ 29 w 29"/>
                  <a:gd name="T1" fmla="*/ 477 h 477"/>
                  <a:gd name="T2" fmla="*/ 0 w 29"/>
                  <a:gd name="T3" fmla="*/ 477 h 477"/>
                  <a:gd name="T4" fmla="*/ 8 w 29"/>
                  <a:gd name="T5" fmla="*/ 0 h 477"/>
                  <a:gd name="T6" fmla="*/ 21 w 29"/>
                  <a:gd name="T7" fmla="*/ 0 h 477"/>
                  <a:gd name="T8" fmla="*/ 29 w 29"/>
                  <a:gd name="T9" fmla="*/ 477 h 477"/>
                </a:gdLst>
                <a:ahLst/>
                <a:cxnLst>
                  <a:cxn ang="0">
                    <a:pos x="T0" y="T1"/>
                  </a:cxn>
                  <a:cxn ang="0">
                    <a:pos x="T2" y="T3"/>
                  </a:cxn>
                  <a:cxn ang="0">
                    <a:pos x="T4" y="T5"/>
                  </a:cxn>
                  <a:cxn ang="0">
                    <a:pos x="T6" y="T7"/>
                  </a:cxn>
                  <a:cxn ang="0">
                    <a:pos x="T8" y="T9"/>
                  </a:cxn>
                </a:cxnLst>
                <a:rect l="0" t="0" r="r" b="b"/>
                <a:pathLst>
                  <a:path w="29" h="477">
                    <a:moveTo>
                      <a:pt x="29" y="477"/>
                    </a:moveTo>
                    <a:lnTo>
                      <a:pt x="0" y="477"/>
                    </a:lnTo>
                    <a:lnTo>
                      <a:pt x="8" y="0"/>
                    </a:lnTo>
                    <a:lnTo>
                      <a:pt x="21" y="0"/>
                    </a:lnTo>
                    <a:lnTo>
                      <a:pt x="29"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
              <p:cNvSpPr>
                <a:spLocks/>
              </p:cNvSpPr>
              <p:nvPr userDrawn="1"/>
            </p:nvSpPr>
            <p:spPr bwMode="gray">
              <a:xfrm>
                <a:off x="9880551" y="4145556"/>
                <a:ext cx="1086849" cy="359907"/>
              </a:xfrm>
              <a:custGeom>
                <a:avLst/>
                <a:gdLst>
                  <a:gd name="T0" fmla="*/ 610 w 610"/>
                  <a:gd name="T1" fmla="*/ 131 h 202"/>
                  <a:gd name="T2" fmla="*/ 304 w 610"/>
                  <a:gd name="T3" fmla="*/ 202 h 202"/>
                  <a:gd name="T4" fmla="*/ 0 w 610"/>
                  <a:gd name="T5" fmla="*/ 131 h 202"/>
                  <a:gd name="T6" fmla="*/ 0 w 610"/>
                  <a:gd name="T7" fmla="*/ 93 h 202"/>
                  <a:gd name="T8" fmla="*/ 302 w 610"/>
                  <a:gd name="T9" fmla="*/ 0 h 202"/>
                  <a:gd name="T10" fmla="*/ 610 w 610"/>
                  <a:gd name="T11" fmla="*/ 93 h 202"/>
                  <a:gd name="T12" fmla="*/ 610 w 610"/>
                  <a:gd name="T13" fmla="*/ 131 h 202"/>
                </a:gdLst>
                <a:ahLst/>
                <a:cxnLst>
                  <a:cxn ang="0">
                    <a:pos x="T0" y="T1"/>
                  </a:cxn>
                  <a:cxn ang="0">
                    <a:pos x="T2" y="T3"/>
                  </a:cxn>
                  <a:cxn ang="0">
                    <a:pos x="T4" y="T5"/>
                  </a:cxn>
                  <a:cxn ang="0">
                    <a:pos x="T6" y="T7"/>
                  </a:cxn>
                  <a:cxn ang="0">
                    <a:pos x="T8" y="T9"/>
                  </a:cxn>
                  <a:cxn ang="0">
                    <a:pos x="T10" y="T11"/>
                  </a:cxn>
                  <a:cxn ang="0">
                    <a:pos x="T12" y="T13"/>
                  </a:cxn>
                </a:cxnLst>
                <a:rect l="0" t="0" r="r" b="b"/>
                <a:pathLst>
                  <a:path w="610" h="202">
                    <a:moveTo>
                      <a:pt x="610" y="131"/>
                    </a:moveTo>
                    <a:lnTo>
                      <a:pt x="304" y="202"/>
                    </a:lnTo>
                    <a:lnTo>
                      <a:pt x="0" y="131"/>
                    </a:lnTo>
                    <a:lnTo>
                      <a:pt x="0" y="93"/>
                    </a:lnTo>
                    <a:lnTo>
                      <a:pt x="302" y="0"/>
                    </a:lnTo>
                    <a:lnTo>
                      <a:pt x="610" y="93"/>
                    </a:lnTo>
                    <a:lnTo>
                      <a:pt x="61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4"/>
              <p:cNvSpPr>
                <a:spLocks/>
              </p:cNvSpPr>
              <p:nvPr userDrawn="1"/>
            </p:nvSpPr>
            <p:spPr bwMode="gray">
              <a:xfrm>
                <a:off x="10422193" y="4145556"/>
                <a:ext cx="545206" cy="359907"/>
              </a:xfrm>
              <a:custGeom>
                <a:avLst/>
                <a:gdLst>
                  <a:gd name="T0" fmla="*/ 306 w 306"/>
                  <a:gd name="T1" fmla="*/ 131 h 202"/>
                  <a:gd name="T2" fmla="*/ 0 w 306"/>
                  <a:gd name="T3" fmla="*/ 202 h 202"/>
                  <a:gd name="T4" fmla="*/ 0 w 306"/>
                  <a:gd name="T5" fmla="*/ 0 h 202"/>
                  <a:gd name="T6" fmla="*/ 306 w 306"/>
                  <a:gd name="T7" fmla="*/ 93 h 202"/>
                  <a:gd name="T8" fmla="*/ 306 w 306"/>
                  <a:gd name="T9" fmla="*/ 131 h 202"/>
                </a:gdLst>
                <a:ahLst/>
                <a:cxnLst>
                  <a:cxn ang="0">
                    <a:pos x="T0" y="T1"/>
                  </a:cxn>
                  <a:cxn ang="0">
                    <a:pos x="T2" y="T3"/>
                  </a:cxn>
                  <a:cxn ang="0">
                    <a:pos x="T4" y="T5"/>
                  </a:cxn>
                  <a:cxn ang="0">
                    <a:pos x="T6" y="T7"/>
                  </a:cxn>
                  <a:cxn ang="0">
                    <a:pos x="T8" y="T9"/>
                  </a:cxn>
                </a:cxnLst>
                <a:rect l="0" t="0" r="r" b="b"/>
                <a:pathLst>
                  <a:path w="306" h="202">
                    <a:moveTo>
                      <a:pt x="306" y="131"/>
                    </a:moveTo>
                    <a:lnTo>
                      <a:pt x="0" y="202"/>
                    </a:lnTo>
                    <a:lnTo>
                      <a:pt x="0" y="0"/>
                    </a:lnTo>
                    <a:lnTo>
                      <a:pt x="306" y="93"/>
                    </a:lnTo>
                    <a:lnTo>
                      <a:pt x="306" y="1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
              <p:cNvSpPr>
                <a:spLocks/>
              </p:cNvSpPr>
              <p:nvPr userDrawn="1"/>
            </p:nvSpPr>
            <p:spPr bwMode="gray">
              <a:xfrm>
                <a:off x="9916185" y="6390522"/>
                <a:ext cx="1015580" cy="260131"/>
              </a:xfrm>
              <a:custGeom>
                <a:avLst/>
                <a:gdLst>
                  <a:gd name="T0" fmla="*/ 570 w 570"/>
                  <a:gd name="T1" fmla="*/ 90 h 146"/>
                  <a:gd name="T2" fmla="*/ 286 w 570"/>
                  <a:gd name="T3" fmla="*/ 146 h 146"/>
                  <a:gd name="T4" fmla="*/ 0 w 570"/>
                  <a:gd name="T5" fmla="*/ 90 h 146"/>
                  <a:gd name="T6" fmla="*/ 0 w 570"/>
                  <a:gd name="T7" fmla="*/ 46 h 146"/>
                  <a:gd name="T8" fmla="*/ 286 w 570"/>
                  <a:gd name="T9" fmla="*/ 0 h 146"/>
                  <a:gd name="T10" fmla="*/ 570 w 570"/>
                  <a:gd name="T11" fmla="*/ 46 h 146"/>
                  <a:gd name="T12" fmla="*/ 570 w 570"/>
                  <a:gd name="T13" fmla="*/ 90 h 146"/>
                </a:gdLst>
                <a:ahLst/>
                <a:cxnLst>
                  <a:cxn ang="0">
                    <a:pos x="T0" y="T1"/>
                  </a:cxn>
                  <a:cxn ang="0">
                    <a:pos x="T2" y="T3"/>
                  </a:cxn>
                  <a:cxn ang="0">
                    <a:pos x="T4" y="T5"/>
                  </a:cxn>
                  <a:cxn ang="0">
                    <a:pos x="T6" y="T7"/>
                  </a:cxn>
                  <a:cxn ang="0">
                    <a:pos x="T8" y="T9"/>
                  </a:cxn>
                  <a:cxn ang="0">
                    <a:pos x="T10" y="T11"/>
                  </a:cxn>
                  <a:cxn ang="0">
                    <a:pos x="T12" y="T13"/>
                  </a:cxn>
                </a:cxnLst>
                <a:rect l="0" t="0" r="r" b="b"/>
                <a:pathLst>
                  <a:path w="570" h="146">
                    <a:moveTo>
                      <a:pt x="570" y="90"/>
                    </a:moveTo>
                    <a:lnTo>
                      <a:pt x="286" y="146"/>
                    </a:lnTo>
                    <a:lnTo>
                      <a:pt x="0" y="90"/>
                    </a:lnTo>
                    <a:lnTo>
                      <a:pt x="0" y="46"/>
                    </a:lnTo>
                    <a:lnTo>
                      <a:pt x="286" y="0"/>
                    </a:lnTo>
                    <a:lnTo>
                      <a:pt x="570" y="46"/>
                    </a:lnTo>
                    <a:lnTo>
                      <a:pt x="57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
              <p:cNvSpPr>
                <a:spLocks/>
              </p:cNvSpPr>
              <p:nvPr userDrawn="1"/>
            </p:nvSpPr>
            <p:spPr bwMode="gray">
              <a:xfrm>
                <a:off x="9916185" y="6513461"/>
                <a:ext cx="1015580" cy="137192"/>
              </a:xfrm>
              <a:custGeom>
                <a:avLst/>
                <a:gdLst>
                  <a:gd name="T0" fmla="*/ 570 w 570"/>
                  <a:gd name="T1" fmla="*/ 21 h 77"/>
                  <a:gd name="T2" fmla="*/ 286 w 570"/>
                  <a:gd name="T3" fmla="*/ 77 h 77"/>
                  <a:gd name="T4" fmla="*/ 0 w 570"/>
                  <a:gd name="T5" fmla="*/ 21 h 77"/>
                  <a:gd name="T6" fmla="*/ 0 w 570"/>
                  <a:gd name="T7" fmla="*/ 0 h 77"/>
                  <a:gd name="T8" fmla="*/ 286 w 570"/>
                  <a:gd name="T9" fmla="*/ 4 h 77"/>
                  <a:gd name="T10" fmla="*/ 570 w 570"/>
                  <a:gd name="T11" fmla="*/ 0 h 77"/>
                  <a:gd name="T12" fmla="*/ 570 w 570"/>
                  <a:gd name="T13" fmla="*/ 21 h 77"/>
                </a:gdLst>
                <a:ahLst/>
                <a:cxnLst>
                  <a:cxn ang="0">
                    <a:pos x="T0" y="T1"/>
                  </a:cxn>
                  <a:cxn ang="0">
                    <a:pos x="T2" y="T3"/>
                  </a:cxn>
                  <a:cxn ang="0">
                    <a:pos x="T4" y="T5"/>
                  </a:cxn>
                  <a:cxn ang="0">
                    <a:pos x="T6" y="T7"/>
                  </a:cxn>
                  <a:cxn ang="0">
                    <a:pos x="T8" y="T9"/>
                  </a:cxn>
                  <a:cxn ang="0">
                    <a:pos x="T10" y="T11"/>
                  </a:cxn>
                  <a:cxn ang="0">
                    <a:pos x="T12" y="T13"/>
                  </a:cxn>
                </a:cxnLst>
                <a:rect l="0" t="0" r="r" b="b"/>
                <a:pathLst>
                  <a:path w="570" h="77">
                    <a:moveTo>
                      <a:pt x="570" y="21"/>
                    </a:moveTo>
                    <a:lnTo>
                      <a:pt x="286" y="77"/>
                    </a:lnTo>
                    <a:lnTo>
                      <a:pt x="0" y="21"/>
                    </a:lnTo>
                    <a:lnTo>
                      <a:pt x="0" y="0"/>
                    </a:lnTo>
                    <a:lnTo>
                      <a:pt x="286" y="4"/>
                    </a:lnTo>
                    <a:lnTo>
                      <a:pt x="570" y="0"/>
                    </a:lnTo>
                    <a:lnTo>
                      <a:pt x="570"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27"/>
              <p:cNvSpPr>
                <a:spLocks noChangeArrowheads="1"/>
              </p:cNvSpPr>
              <p:nvPr userDrawn="1"/>
            </p:nvSpPr>
            <p:spPr bwMode="gray">
              <a:xfrm>
                <a:off x="9907276" y="6472481"/>
                <a:ext cx="1033397" cy="783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8"/>
              <p:cNvSpPr>
                <a:spLocks/>
              </p:cNvSpPr>
              <p:nvPr userDrawn="1"/>
            </p:nvSpPr>
            <p:spPr bwMode="gray">
              <a:xfrm>
                <a:off x="10301036" y="4093886"/>
                <a:ext cx="245877" cy="94431"/>
              </a:xfrm>
              <a:custGeom>
                <a:avLst/>
                <a:gdLst>
                  <a:gd name="T0" fmla="*/ 68 w 138"/>
                  <a:gd name="T1" fmla="*/ 53 h 53"/>
                  <a:gd name="T2" fmla="*/ 0 w 138"/>
                  <a:gd name="T3" fmla="*/ 0 h 53"/>
                  <a:gd name="T4" fmla="*/ 138 w 138"/>
                  <a:gd name="T5" fmla="*/ 0 h 53"/>
                  <a:gd name="T6" fmla="*/ 68 w 138"/>
                  <a:gd name="T7" fmla="*/ 53 h 53"/>
                </a:gdLst>
                <a:ahLst/>
                <a:cxnLst>
                  <a:cxn ang="0">
                    <a:pos x="T0" y="T1"/>
                  </a:cxn>
                  <a:cxn ang="0">
                    <a:pos x="T2" y="T3"/>
                  </a:cxn>
                  <a:cxn ang="0">
                    <a:pos x="T4" y="T5"/>
                  </a:cxn>
                  <a:cxn ang="0">
                    <a:pos x="T6" y="T7"/>
                  </a:cxn>
                </a:cxnLst>
                <a:rect l="0" t="0" r="r" b="b"/>
                <a:pathLst>
                  <a:path w="138" h="53">
                    <a:moveTo>
                      <a:pt x="68" y="53"/>
                    </a:moveTo>
                    <a:lnTo>
                      <a:pt x="0" y="0"/>
                    </a:lnTo>
                    <a:lnTo>
                      <a:pt x="138" y="0"/>
                    </a:lnTo>
                    <a:lnTo>
                      <a:pt x="6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userDrawn="1"/>
            </p:nvSpPr>
            <p:spPr bwMode="gray">
              <a:xfrm>
                <a:off x="10422193" y="4093886"/>
                <a:ext cx="124720" cy="94431"/>
              </a:xfrm>
              <a:custGeom>
                <a:avLst/>
                <a:gdLst>
                  <a:gd name="T0" fmla="*/ 0 w 70"/>
                  <a:gd name="T1" fmla="*/ 53 h 53"/>
                  <a:gd name="T2" fmla="*/ 0 w 70"/>
                  <a:gd name="T3" fmla="*/ 0 h 53"/>
                  <a:gd name="T4" fmla="*/ 70 w 70"/>
                  <a:gd name="T5" fmla="*/ 0 h 53"/>
                  <a:gd name="T6" fmla="*/ 0 w 70"/>
                  <a:gd name="T7" fmla="*/ 53 h 53"/>
                </a:gdLst>
                <a:ahLst/>
                <a:cxnLst>
                  <a:cxn ang="0">
                    <a:pos x="T0" y="T1"/>
                  </a:cxn>
                  <a:cxn ang="0">
                    <a:pos x="T2" y="T3"/>
                  </a:cxn>
                  <a:cxn ang="0">
                    <a:pos x="T4" y="T5"/>
                  </a:cxn>
                  <a:cxn ang="0">
                    <a:pos x="T6" y="T7"/>
                  </a:cxn>
                </a:cxnLst>
                <a:rect l="0" t="0" r="r" b="b"/>
                <a:pathLst>
                  <a:path w="70" h="53">
                    <a:moveTo>
                      <a:pt x="0" y="53"/>
                    </a:moveTo>
                    <a:lnTo>
                      <a:pt x="0" y="0"/>
                    </a:lnTo>
                    <a:lnTo>
                      <a:pt x="70" y="0"/>
                    </a:lnTo>
                    <a:lnTo>
                      <a:pt x="0"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noEditPoints="1"/>
              </p:cNvSpPr>
              <p:nvPr userDrawn="1"/>
            </p:nvSpPr>
            <p:spPr bwMode="gray">
              <a:xfrm>
                <a:off x="9939347" y="4425286"/>
                <a:ext cx="960347" cy="2569239"/>
              </a:xfrm>
              <a:custGeom>
                <a:avLst/>
                <a:gdLst>
                  <a:gd name="T0" fmla="*/ 421 w 473"/>
                  <a:gd name="T1" fmla="*/ 1104 h 1252"/>
                  <a:gd name="T2" fmla="*/ 403 w 473"/>
                  <a:gd name="T3" fmla="*/ 1052 h 1252"/>
                  <a:gd name="T4" fmla="*/ 391 w 473"/>
                  <a:gd name="T5" fmla="*/ 1019 h 1252"/>
                  <a:gd name="T6" fmla="*/ 378 w 473"/>
                  <a:gd name="T7" fmla="*/ 981 h 1252"/>
                  <a:gd name="T8" fmla="*/ 354 w 473"/>
                  <a:gd name="T9" fmla="*/ 913 h 1252"/>
                  <a:gd name="T10" fmla="*/ 319 w 473"/>
                  <a:gd name="T11" fmla="*/ 792 h 1252"/>
                  <a:gd name="T12" fmla="*/ 288 w 473"/>
                  <a:gd name="T13" fmla="*/ 562 h 1252"/>
                  <a:gd name="T14" fmla="*/ 308 w 473"/>
                  <a:gd name="T15" fmla="*/ 226 h 1252"/>
                  <a:gd name="T16" fmla="*/ 324 w 473"/>
                  <a:gd name="T17" fmla="*/ 130 h 1252"/>
                  <a:gd name="T18" fmla="*/ 337 w 473"/>
                  <a:gd name="T19" fmla="*/ 60 h 1252"/>
                  <a:gd name="T20" fmla="*/ 348 w 473"/>
                  <a:gd name="T21" fmla="*/ 6 h 1252"/>
                  <a:gd name="T22" fmla="*/ 128 w 473"/>
                  <a:gd name="T23" fmla="*/ 0 h 1252"/>
                  <a:gd name="T24" fmla="*/ 131 w 473"/>
                  <a:gd name="T25" fmla="*/ 15 h 1252"/>
                  <a:gd name="T26" fmla="*/ 150 w 473"/>
                  <a:gd name="T27" fmla="*/ 111 h 1252"/>
                  <a:gd name="T28" fmla="*/ 175 w 473"/>
                  <a:gd name="T29" fmla="*/ 275 h 1252"/>
                  <a:gd name="T30" fmla="*/ 190 w 473"/>
                  <a:gd name="T31" fmla="*/ 519 h 1252"/>
                  <a:gd name="T32" fmla="*/ 161 w 473"/>
                  <a:gd name="T33" fmla="*/ 780 h 1252"/>
                  <a:gd name="T34" fmla="*/ 130 w 473"/>
                  <a:gd name="T35" fmla="*/ 893 h 1252"/>
                  <a:gd name="T36" fmla="*/ 109 w 473"/>
                  <a:gd name="T37" fmla="*/ 951 h 1252"/>
                  <a:gd name="T38" fmla="*/ 98 w 473"/>
                  <a:gd name="T39" fmla="*/ 981 h 1252"/>
                  <a:gd name="T40" fmla="*/ 84 w 473"/>
                  <a:gd name="T41" fmla="*/ 1019 h 1252"/>
                  <a:gd name="T42" fmla="*/ 72 w 473"/>
                  <a:gd name="T43" fmla="*/ 1052 h 1252"/>
                  <a:gd name="T44" fmla="*/ 53 w 473"/>
                  <a:gd name="T45" fmla="*/ 1104 h 1252"/>
                  <a:gd name="T46" fmla="*/ 0 w 473"/>
                  <a:gd name="T47" fmla="*/ 1252 h 1252"/>
                  <a:gd name="T48" fmla="*/ 86 w 473"/>
                  <a:gd name="T49" fmla="*/ 1246 h 1252"/>
                  <a:gd name="T50" fmla="*/ 131 w 473"/>
                  <a:gd name="T51" fmla="*/ 1095 h 1252"/>
                  <a:gd name="T52" fmla="*/ 149 w 473"/>
                  <a:gd name="T53" fmla="*/ 1036 h 1252"/>
                  <a:gd name="T54" fmla="*/ 160 w 473"/>
                  <a:gd name="T55" fmla="*/ 998 h 1252"/>
                  <a:gd name="T56" fmla="*/ 176 w 473"/>
                  <a:gd name="T57" fmla="*/ 946 h 1252"/>
                  <a:gd name="T58" fmla="*/ 192 w 473"/>
                  <a:gd name="T59" fmla="*/ 894 h 1252"/>
                  <a:gd name="T60" fmla="*/ 200 w 473"/>
                  <a:gd name="T61" fmla="*/ 870 h 1252"/>
                  <a:gd name="T62" fmla="*/ 222 w 473"/>
                  <a:gd name="T63" fmla="*/ 773 h 1252"/>
                  <a:gd name="T64" fmla="*/ 254 w 473"/>
                  <a:gd name="T65" fmla="*/ 771 h 1252"/>
                  <a:gd name="T66" fmla="*/ 288 w 473"/>
                  <a:gd name="T67" fmla="*/ 905 h 1252"/>
                  <a:gd name="T68" fmla="*/ 299 w 473"/>
                  <a:gd name="T69" fmla="*/ 942 h 1252"/>
                  <a:gd name="T70" fmla="*/ 307 w 473"/>
                  <a:gd name="T71" fmla="*/ 969 h 1252"/>
                  <a:gd name="T72" fmla="*/ 321 w 473"/>
                  <a:gd name="T73" fmla="*/ 1020 h 1252"/>
                  <a:gd name="T74" fmla="*/ 334 w 473"/>
                  <a:gd name="T75" fmla="*/ 1065 h 1252"/>
                  <a:gd name="T76" fmla="*/ 346 w 473"/>
                  <a:gd name="T77" fmla="*/ 1104 h 1252"/>
                  <a:gd name="T78" fmla="*/ 388 w 473"/>
                  <a:gd name="T79" fmla="*/ 1252 h 1252"/>
                  <a:gd name="T80" fmla="*/ 471 w 473"/>
                  <a:gd name="T81" fmla="*/ 1246 h 1252"/>
                  <a:gd name="T82" fmla="*/ 301 w 473"/>
                  <a:gd name="T83" fmla="*/ 39 h 1252"/>
                  <a:gd name="T84" fmla="*/ 295 w 473"/>
                  <a:gd name="T85" fmla="*/ 73 h 1252"/>
                  <a:gd name="T86" fmla="*/ 285 w 473"/>
                  <a:gd name="T87" fmla="*/ 123 h 1252"/>
                  <a:gd name="T88" fmla="*/ 265 w 473"/>
                  <a:gd name="T89" fmla="*/ 241 h 1252"/>
                  <a:gd name="T90" fmla="*/ 215 w 473"/>
                  <a:gd name="T91" fmla="*/ 259 h 1252"/>
                  <a:gd name="T92" fmla="*/ 192 w 473"/>
                  <a:gd name="T93" fmla="*/ 123 h 1252"/>
                  <a:gd name="T94" fmla="*/ 182 w 473"/>
                  <a:gd name="T95" fmla="*/ 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3" h="1252">
                    <a:moveTo>
                      <a:pt x="471" y="1246"/>
                    </a:moveTo>
                    <a:cubicBezTo>
                      <a:pt x="421" y="1104"/>
                      <a:pt x="421" y="1104"/>
                      <a:pt x="421" y="1104"/>
                    </a:cubicBezTo>
                    <a:cubicBezTo>
                      <a:pt x="418" y="1095"/>
                      <a:pt x="418" y="1095"/>
                      <a:pt x="418" y="1095"/>
                    </a:cubicBezTo>
                    <a:cubicBezTo>
                      <a:pt x="403" y="1052"/>
                      <a:pt x="403" y="1052"/>
                      <a:pt x="403" y="1052"/>
                    </a:cubicBezTo>
                    <a:cubicBezTo>
                      <a:pt x="397" y="1036"/>
                      <a:pt x="397" y="1036"/>
                      <a:pt x="397" y="1036"/>
                    </a:cubicBezTo>
                    <a:cubicBezTo>
                      <a:pt x="391" y="1019"/>
                      <a:pt x="391" y="1019"/>
                      <a:pt x="391" y="1019"/>
                    </a:cubicBezTo>
                    <a:cubicBezTo>
                      <a:pt x="384" y="998"/>
                      <a:pt x="384" y="998"/>
                      <a:pt x="384" y="998"/>
                    </a:cubicBezTo>
                    <a:cubicBezTo>
                      <a:pt x="378" y="981"/>
                      <a:pt x="378" y="981"/>
                      <a:pt x="378" y="981"/>
                    </a:cubicBezTo>
                    <a:cubicBezTo>
                      <a:pt x="365" y="943"/>
                      <a:pt x="365" y="943"/>
                      <a:pt x="365" y="943"/>
                    </a:cubicBezTo>
                    <a:cubicBezTo>
                      <a:pt x="354" y="913"/>
                      <a:pt x="354" y="913"/>
                      <a:pt x="354" y="913"/>
                    </a:cubicBezTo>
                    <a:cubicBezTo>
                      <a:pt x="347" y="893"/>
                      <a:pt x="347" y="893"/>
                      <a:pt x="347" y="893"/>
                    </a:cubicBezTo>
                    <a:cubicBezTo>
                      <a:pt x="336" y="860"/>
                      <a:pt x="327" y="826"/>
                      <a:pt x="319" y="792"/>
                    </a:cubicBezTo>
                    <a:cubicBezTo>
                      <a:pt x="317" y="785"/>
                      <a:pt x="315" y="778"/>
                      <a:pt x="314" y="771"/>
                    </a:cubicBezTo>
                    <a:cubicBezTo>
                      <a:pt x="299" y="702"/>
                      <a:pt x="291" y="632"/>
                      <a:pt x="288" y="562"/>
                    </a:cubicBezTo>
                    <a:cubicBezTo>
                      <a:pt x="288" y="548"/>
                      <a:pt x="287" y="534"/>
                      <a:pt x="287" y="519"/>
                    </a:cubicBezTo>
                    <a:cubicBezTo>
                      <a:pt x="286" y="421"/>
                      <a:pt x="294" y="323"/>
                      <a:pt x="308" y="226"/>
                    </a:cubicBezTo>
                    <a:cubicBezTo>
                      <a:pt x="312" y="200"/>
                      <a:pt x="316" y="175"/>
                      <a:pt x="321" y="149"/>
                    </a:cubicBezTo>
                    <a:cubicBezTo>
                      <a:pt x="322" y="143"/>
                      <a:pt x="323" y="137"/>
                      <a:pt x="324" y="130"/>
                    </a:cubicBezTo>
                    <a:cubicBezTo>
                      <a:pt x="325" y="124"/>
                      <a:pt x="326" y="118"/>
                      <a:pt x="327" y="111"/>
                    </a:cubicBezTo>
                    <a:cubicBezTo>
                      <a:pt x="337" y="60"/>
                      <a:pt x="337" y="60"/>
                      <a:pt x="337" y="60"/>
                    </a:cubicBezTo>
                    <a:cubicBezTo>
                      <a:pt x="346" y="15"/>
                      <a:pt x="346" y="15"/>
                      <a:pt x="346" y="15"/>
                    </a:cubicBezTo>
                    <a:cubicBezTo>
                      <a:pt x="348" y="6"/>
                      <a:pt x="348" y="6"/>
                      <a:pt x="348" y="6"/>
                    </a:cubicBezTo>
                    <a:cubicBezTo>
                      <a:pt x="349" y="0"/>
                      <a:pt x="349" y="0"/>
                      <a:pt x="349" y="0"/>
                    </a:cubicBezTo>
                    <a:cubicBezTo>
                      <a:pt x="128" y="0"/>
                      <a:pt x="128" y="0"/>
                      <a:pt x="128" y="0"/>
                    </a:cubicBezTo>
                    <a:cubicBezTo>
                      <a:pt x="129" y="6"/>
                      <a:pt x="129" y="6"/>
                      <a:pt x="129" y="6"/>
                    </a:cubicBezTo>
                    <a:cubicBezTo>
                      <a:pt x="131" y="15"/>
                      <a:pt x="131" y="15"/>
                      <a:pt x="131" y="15"/>
                    </a:cubicBezTo>
                    <a:cubicBezTo>
                      <a:pt x="140" y="60"/>
                      <a:pt x="140" y="60"/>
                      <a:pt x="140" y="60"/>
                    </a:cubicBezTo>
                    <a:cubicBezTo>
                      <a:pt x="150" y="111"/>
                      <a:pt x="150" y="111"/>
                      <a:pt x="150" y="111"/>
                    </a:cubicBezTo>
                    <a:cubicBezTo>
                      <a:pt x="151" y="118"/>
                      <a:pt x="152" y="124"/>
                      <a:pt x="153" y="130"/>
                    </a:cubicBezTo>
                    <a:cubicBezTo>
                      <a:pt x="162" y="178"/>
                      <a:pt x="169" y="226"/>
                      <a:pt x="175" y="275"/>
                    </a:cubicBezTo>
                    <a:cubicBezTo>
                      <a:pt x="176" y="281"/>
                      <a:pt x="177" y="287"/>
                      <a:pt x="177" y="293"/>
                    </a:cubicBezTo>
                    <a:cubicBezTo>
                      <a:pt x="186" y="368"/>
                      <a:pt x="191" y="444"/>
                      <a:pt x="190" y="519"/>
                    </a:cubicBezTo>
                    <a:cubicBezTo>
                      <a:pt x="190" y="534"/>
                      <a:pt x="189" y="548"/>
                      <a:pt x="189" y="562"/>
                    </a:cubicBezTo>
                    <a:cubicBezTo>
                      <a:pt x="186" y="635"/>
                      <a:pt x="177" y="708"/>
                      <a:pt x="161" y="780"/>
                    </a:cubicBezTo>
                    <a:cubicBezTo>
                      <a:pt x="158" y="794"/>
                      <a:pt x="155" y="808"/>
                      <a:pt x="151" y="822"/>
                    </a:cubicBezTo>
                    <a:cubicBezTo>
                      <a:pt x="145" y="846"/>
                      <a:pt x="138" y="869"/>
                      <a:pt x="130" y="893"/>
                    </a:cubicBezTo>
                    <a:cubicBezTo>
                      <a:pt x="117" y="928"/>
                      <a:pt x="117" y="928"/>
                      <a:pt x="117" y="928"/>
                    </a:cubicBezTo>
                    <a:cubicBezTo>
                      <a:pt x="109" y="951"/>
                      <a:pt x="109" y="951"/>
                      <a:pt x="109" y="951"/>
                    </a:cubicBezTo>
                    <a:cubicBezTo>
                      <a:pt x="106" y="959"/>
                      <a:pt x="106" y="959"/>
                      <a:pt x="106" y="959"/>
                    </a:cubicBezTo>
                    <a:cubicBezTo>
                      <a:pt x="98" y="981"/>
                      <a:pt x="98" y="981"/>
                      <a:pt x="98" y="981"/>
                    </a:cubicBezTo>
                    <a:cubicBezTo>
                      <a:pt x="92" y="998"/>
                      <a:pt x="92" y="998"/>
                      <a:pt x="92" y="998"/>
                    </a:cubicBezTo>
                    <a:cubicBezTo>
                      <a:pt x="84" y="1019"/>
                      <a:pt x="84" y="1019"/>
                      <a:pt x="84" y="1019"/>
                    </a:cubicBezTo>
                    <a:cubicBezTo>
                      <a:pt x="78" y="1036"/>
                      <a:pt x="78" y="1036"/>
                      <a:pt x="78" y="1036"/>
                    </a:cubicBezTo>
                    <a:cubicBezTo>
                      <a:pt x="72" y="1052"/>
                      <a:pt x="72" y="1052"/>
                      <a:pt x="72" y="1052"/>
                    </a:cubicBezTo>
                    <a:cubicBezTo>
                      <a:pt x="57" y="1095"/>
                      <a:pt x="57" y="1095"/>
                      <a:pt x="57" y="1095"/>
                    </a:cubicBezTo>
                    <a:cubicBezTo>
                      <a:pt x="53" y="1104"/>
                      <a:pt x="53" y="1104"/>
                      <a:pt x="53" y="1104"/>
                    </a:cubicBezTo>
                    <a:cubicBezTo>
                      <a:pt x="2" y="1246"/>
                      <a:pt x="2" y="1246"/>
                      <a:pt x="2" y="1246"/>
                    </a:cubicBezTo>
                    <a:cubicBezTo>
                      <a:pt x="0" y="1252"/>
                      <a:pt x="0" y="1252"/>
                      <a:pt x="0" y="1252"/>
                    </a:cubicBezTo>
                    <a:cubicBezTo>
                      <a:pt x="84" y="1252"/>
                      <a:pt x="84" y="1252"/>
                      <a:pt x="84" y="1252"/>
                    </a:cubicBezTo>
                    <a:cubicBezTo>
                      <a:pt x="86" y="1246"/>
                      <a:pt x="86" y="1246"/>
                      <a:pt x="86" y="1246"/>
                    </a:cubicBezTo>
                    <a:cubicBezTo>
                      <a:pt x="129" y="1104"/>
                      <a:pt x="129" y="1104"/>
                      <a:pt x="129" y="1104"/>
                    </a:cubicBezTo>
                    <a:cubicBezTo>
                      <a:pt x="131" y="1095"/>
                      <a:pt x="131" y="1095"/>
                      <a:pt x="131" y="1095"/>
                    </a:cubicBezTo>
                    <a:cubicBezTo>
                      <a:pt x="140" y="1065"/>
                      <a:pt x="140" y="1065"/>
                      <a:pt x="140" y="1065"/>
                    </a:cubicBezTo>
                    <a:cubicBezTo>
                      <a:pt x="149" y="1036"/>
                      <a:pt x="149" y="1036"/>
                      <a:pt x="149" y="1036"/>
                    </a:cubicBezTo>
                    <a:cubicBezTo>
                      <a:pt x="154" y="1020"/>
                      <a:pt x="154" y="1020"/>
                      <a:pt x="154" y="1020"/>
                    </a:cubicBezTo>
                    <a:cubicBezTo>
                      <a:pt x="160" y="998"/>
                      <a:pt x="160" y="998"/>
                      <a:pt x="160" y="998"/>
                    </a:cubicBezTo>
                    <a:cubicBezTo>
                      <a:pt x="169" y="969"/>
                      <a:pt x="169" y="969"/>
                      <a:pt x="169" y="969"/>
                    </a:cubicBezTo>
                    <a:cubicBezTo>
                      <a:pt x="176" y="946"/>
                      <a:pt x="176" y="946"/>
                      <a:pt x="176" y="946"/>
                    </a:cubicBezTo>
                    <a:cubicBezTo>
                      <a:pt x="188" y="905"/>
                      <a:pt x="188" y="905"/>
                      <a:pt x="188" y="905"/>
                    </a:cubicBezTo>
                    <a:cubicBezTo>
                      <a:pt x="190" y="902"/>
                      <a:pt x="191" y="898"/>
                      <a:pt x="192" y="894"/>
                    </a:cubicBezTo>
                    <a:cubicBezTo>
                      <a:pt x="192" y="894"/>
                      <a:pt x="192" y="894"/>
                      <a:pt x="192" y="894"/>
                    </a:cubicBezTo>
                    <a:cubicBezTo>
                      <a:pt x="195" y="886"/>
                      <a:pt x="197" y="878"/>
                      <a:pt x="200" y="870"/>
                    </a:cubicBezTo>
                    <a:cubicBezTo>
                      <a:pt x="200" y="870"/>
                      <a:pt x="200" y="870"/>
                      <a:pt x="200" y="870"/>
                    </a:cubicBezTo>
                    <a:cubicBezTo>
                      <a:pt x="209" y="838"/>
                      <a:pt x="216" y="806"/>
                      <a:pt x="222" y="773"/>
                    </a:cubicBezTo>
                    <a:cubicBezTo>
                      <a:pt x="231" y="729"/>
                      <a:pt x="236" y="683"/>
                      <a:pt x="238" y="638"/>
                    </a:cubicBezTo>
                    <a:cubicBezTo>
                      <a:pt x="241" y="683"/>
                      <a:pt x="246" y="727"/>
                      <a:pt x="254" y="771"/>
                    </a:cubicBezTo>
                    <a:cubicBezTo>
                      <a:pt x="256" y="785"/>
                      <a:pt x="259" y="799"/>
                      <a:pt x="262" y="812"/>
                    </a:cubicBezTo>
                    <a:cubicBezTo>
                      <a:pt x="269" y="843"/>
                      <a:pt x="278" y="875"/>
                      <a:pt x="288" y="905"/>
                    </a:cubicBezTo>
                    <a:cubicBezTo>
                      <a:pt x="298" y="939"/>
                      <a:pt x="298" y="939"/>
                      <a:pt x="298" y="939"/>
                    </a:cubicBezTo>
                    <a:cubicBezTo>
                      <a:pt x="299" y="942"/>
                      <a:pt x="299" y="942"/>
                      <a:pt x="299" y="942"/>
                    </a:cubicBezTo>
                    <a:cubicBezTo>
                      <a:pt x="304" y="961"/>
                      <a:pt x="304" y="961"/>
                      <a:pt x="304" y="961"/>
                    </a:cubicBezTo>
                    <a:cubicBezTo>
                      <a:pt x="307" y="969"/>
                      <a:pt x="307" y="969"/>
                      <a:pt x="307" y="969"/>
                    </a:cubicBezTo>
                    <a:cubicBezTo>
                      <a:pt x="315" y="998"/>
                      <a:pt x="315" y="998"/>
                      <a:pt x="315" y="998"/>
                    </a:cubicBezTo>
                    <a:cubicBezTo>
                      <a:pt x="321" y="1020"/>
                      <a:pt x="321" y="1020"/>
                      <a:pt x="321" y="1020"/>
                    </a:cubicBezTo>
                    <a:cubicBezTo>
                      <a:pt x="326" y="1036"/>
                      <a:pt x="326" y="1036"/>
                      <a:pt x="326" y="1036"/>
                    </a:cubicBezTo>
                    <a:cubicBezTo>
                      <a:pt x="334" y="1065"/>
                      <a:pt x="334" y="1065"/>
                      <a:pt x="334" y="1065"/>
                    </a:cubicBezTo>
                    <a:cubicBezTo>
                      <a:pt x="343" y="1095"/>
                      <a:pt x="343" y="1095"/>
                      <a:pt x="343" y="1095"/>
                    </a:cubicBezTo>
                    <a:cubicBezTo>
                      <a:pt x="346" y="1104"/>
                      <a:pt x="346" y="1104"/>
                      <a:pt x="346" y="1104"/>
                    </a:cubicBezTo>
                    <a:cubicBezTo>
                      <a:pt x="386" y="1246"/>
                      <a:pt x="386" y="1246"/>
                      <a:pt x="386" y="1246"/>
                    </a:cubicBezTo>
                    <a:cubicBezTo>
                      <a:pt x="388" y="1252"/>
                      <a:pt x="388" y="1252"/>
                      <a:pt x="388" y="1252"/>
                    </a:cubicBezTo>
                    <a:cubicBezTo>
                      <a:pt x="473" y="1252"/>
                      <a:pt x="473" y="1252"/>
                      <a:pt x="473" y="1252"/>
                    </a:cubicBezTo>
                    <a:lnTo>
                      <a:pt x="471" y="1246"/>
                    </a:lnTo>
                    <a:close/>
                    <a:moveTo>
                      <a:pt x="176" y="39"/>
                    </a:moveTo>
                    <a:cubicBezTo>
                      <a:pt x="301" y="39"/>
                      <a:pt x="301" y="39"/>
                      <a:pt x="301" y="39"/>
                    </a:cubicBezTo>
                    <a:cubicBezTo>
                      <a:pt x="295" y="73"/>
                      <a:pt x="295" y="73"/>
                      <a:pt x="295" y="73"/>
                    </a:cubicBezTo>
                    <a:cubicBezTo>
                      <a:pt x="295" y="73"/>
                      <a:pt x="295" y="73"/>
                      <a:pt x="295" y="73"/>
                    </a:cubicBezTo>
                    <a:cubicBezTo>
                      <a:pt x="289" y="104"/>
                      <a:pt x="289" y="104"/>
                      <a:pt x="289" y="104"/>
                    </a:cubicBezTo>
                    <a:cubicBezTo>
                      <a:pt x="288" y="111"/>
                      <a:pt x="286" y="117"/>
                      <a:pt x="285" y="123"/>
                    </a:cubicBezTo>
                    <a:cubicBezTo>
                      <a:pt x="281" y="148"/>
                      <a:pt x="276" y="173"/>
                      <a:pt x="272" y="198"/>
                    </a:cubicBezTo>
                    <a:cubicBezTo>
                      <a:pt x="270" y="212"/>
                      <a:pt x="268" y="227"/>
                      <a:pt x="265" y="241"/>
                    </a:cubicBezTo>
                    <a:cubicBezTo>
                      <a:pt x="253" y="322"/>
                      <a:pt x="243" y="403"/>
                      <a:pt x="238" y="484"/>
                    </a:cubicBezTo>
                    <a:cubicBezTo>
                      <a:pt x="235" y="409"/>
                      <a:pt x="226" y="334"/>
                      <a:pt x="215" y="259"/>
                    </a:cubicBezTo>
                    <a:cubicBezTo>
                      <a:pt x="215" y="258"/>
                      <a:pt x="214" y="257"/>
                      <a:pt x="214" y="256"/>
                    </a:cubicBezTo>
                    <a:cubicBezTo>
                      <a:pt x="207" y="211"/>
                      <a:pt x="200" y="167"/>
                      <a:pt x="192" y="123"/>
                    </a:cubicBezTo>
                    <a:cubicBezTo>
                      <a:pt x="191" y="117"/>
                      <a:pt x="190" y="111"/>
                      <a:pt x="188" y="104"/>
                    </a:cubicBezTo>
                    <a:cubicBezTo>
                      <a:pt x="182" y="73"/>
                      <a:pt x="182" y="73"/>
                      <a:pt x="182" y="73"/>
                    </a:cubicBezTo>
                    <a:lnTo>
                      <a:pt x="17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userDrawn="1"/>
            </p:nvSpPr>
            <p:spPr bwMode="gray">
              <a:xfrm>
                <a:off x="9880551" y="4378961"/>
                <a:ext cx="1086849" cy="233405"/>
              </a:xfrm>
              <a:custGeom>
                <a:avLst/>
                <a:gdLst>
                  <a:gd name="T0" fmla="*/ 610 w 610"/>
                  <a:gd name="T1" fmla="*/ 33 h 131"/>
                  <a:gd name="T2" fmla="*/ 304 w 610"/>
                  <a:gd name="T3" fmla="*/ 131 h 131"/>
                  <a:gd name="T4" fmla="*/ 0 w 610"/>
                  <a:gd name="T5" fmla="*/ 33 h 131"/>
                  <a:gd name="T6" fmla="*/ 0 w 610"/>
                  <a:gd name="T7" fmla="*/ 0 h 131"/>
                  <a:gd name="T8" fmla="*/ 610 w 610"/>
                  <a:gd name="T9" fmla="*/ 0 h 131"/>
                  <a:gd name="T10" fmla="*/ 610 w 610"/>
                  <a:gd name="T11" fmla="*/ 33 h 131"/>
                </a:gdLst>
                <a:ahLst/>
                <a:cxnLst>
                  <a:cxn ang="0">
                    <a:pos x="T0" y="T1"/>
                  </a:cxn>
                  <a:cxn ang="0">
                    <a:pos x="T2" y="T3"/>
                  </a:cxn>
                  <a:cxn ang="0">
                    <a:pos x="T4" y="T5"/>
                  </a:cxn>
                  <a:cxn ang="0">
                    <a:pos x="T6" y="T7"/>
                  </a:cxn>
                  <a:cxn ang="0">
                    <a:pos x="T8" y="T9"/>
                  </a:cxn>
                  <a:cxn ang="0">
                    <a:pos x="T10" y="T11"/>
                  </a:cxn>
                </a:cxnLst>
                <a:rect l="0" t="0" r="r" b="b"/>
                <a:pathLst>
                  <a:path w="610" h="131">
                    <a:moveTo>
                      <a:pt x="610" y="33"/>
                    </a:moveTo>
                    <a:lnTo>
                      <a:pt x="304" y="131"/>
                    </a:lnTo>
                    <a:lnTo>
                      <a:pt x="0" y="33"/>
                    </a:lnTo>
                    <a:lnTo>
                      <a:pt x="0" y="0"/>
                    </a:lnTo>
                    <a:lnTo>
                      <a:pt x="610" y="0"/>
                    </a:lnTo>
                    <a:lnTo>
                      <a:pt x="610" y="3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2"/>
              <p:cNvSpPr>
                <a:spLocks noChangeArrowheads="1"/>
              </p:cNvSpPr>
              <p:nvPr userDrawn="1"/>
            </p:nvSpPr>
            <p:spPr bwMode="gray">
              <a:xfrm>
                <a:off x="9741577" y="4343327"/>
                <a:ext cx="1364797" cy="587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3"/>
              <p:cNvSpPr>
                <a:spLocks noChangeArrowheads="1"/>
              </p:cNvSpPr>
              <p:nvPr userDrawn="1"/>
            </p:nvSpPr>
            <p:spPr bwMode="gray">
              <a:xfrm>
                <a:off x="10254712" y="5490754"/>
                <a:ext cx="338527" cy="87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00"/>
              <p:cNvSpPr>
                <a:spLocks noChangeArrowheads="1"/>
              </p:cNvSpPr>
              <p:nvPr userDrawn="1"/>
            </p:nvSpPr>
            <p:spPr bwMode="gray">
              <a:xfrm>
                <a:off x="9880551" y="4402123"/>
                <a:ext cx="1086849" cy="3563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35" name="Group 34"/>
          <p:cNvGrpSpPr/>
          <p:nvPr userDrawn="1"/>
        </p:nvGrpSpPr>
        <p:grpSpPr bwMode="gray">
          <a:xfrm>
            <a:off x="8280836" y="2925369"/>
            <a:ext cx="4133319" cy="4106863"/>
            <a:chOff x="8280836" y="2887662"/>
            <a:chExt cx="4133319" cy="4106863"/>
          </a:xfrm>
        </p:grpSpPr>
        <p:sp>
          <p:nvSpPr>
            <p:cNvPr id="36" name="AutoShape 3"/>
            <p:cNvSpPr>
              <a:spLocks noChangeAspect="1" noChangeArrowheads="1" noTextEdit="1"/>
            </p:cNvSpPr>
            <p:nvPr userDrawn="1"/>
          </p:nvSpPr>
          <p:spPr bwMode="gray">
            <a:xfrm>
              <a:off x="8351836" y="2887662"/>
              <a:ext cx="40605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5"/>
            <p:cNvSpPr>
              <a:spLocks noChangeArrowheads="1"/>
            </p:cNvSpPr>
            <p:nvPr userDrawn="1"/>
          </p:nvSpPr>
          <p:spPr bwMode="gray">
            <a:xfrm>
              <a:off x="8350054" y="2889444"/>
              <a:ext cx="4064101" cy="41050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userDrawn="1"/>
          </p:nvSpPr>
          <p:spPr bwMode="gray">
            <a:xfrm>
              <a:off x="8374998" y="4783411"/>
              <a:ext cx="4039157" cy="2211114"/>
            </a:xfrm>
            <a:custGeom>
              <a:avLst/>
              <a:gdLst>
                <a:gd name="T0" fmla="*/ 2281 w 2281"/>
                <a:gd name="T1" fmla="*/ 641 h 1241"/>
                <a:gd name="T2" fmla="*/ 2281 w 2281"/>
                <a:gd name="T3" fmla="*/ 1241 h 1241"/>
                <a:gd name="T4" fmla="*/ 0 w 2281"/>
                <a:gd name="T5" fmla="*/ 1241 h 1241"/>
                <a:gd name="T6" fmla="*/ 0 w 2281"/>
                <a:gd name="T7" fmla="*/ 789 h 1241"/>
                <a:gd name="T8" fmla="*/ 14 w 2281"/>
                <a:gd name="T9" fmla="*/ 783 h 1241"/>
                <a:gd name="T10" fmla="*/ 51 w 2281"/>
                <a:gd name="T11" fmla="*/ 764 h 1241"/>
                <a:gd name="T12" fmla="*/ 119 w 2281"/>
                <a:gd name="T13" fmla="*/ 730 h 1241"/>
                <a:gd name="T14" fmla="*/ 207 w 2281"/>
                <a:gd name="T15" fmla="*/ 686 h 1241"/>
                <a:gd name="T16" fmla="*/ 233 w 2281"/>
                <a:gd name="T17" fmla="*/ 673 h 1241"/>
                <a:gd name="T18" fmla="*/ 254 w 2281"/>
                <a:gd name="T19" fmla="*/ 662 h 1241"/>
                <a:gd name="T20" fmla="*/ 341 w 2281"/>
                <a:gd name="T21" fmla="*/ 619 h 1241"/>
                <a:gd name="T22" fmla="*/ 377 w 2281"/>
                <a:gd name="T23" fmla="*/ 601 h 1241"/>
                <a:gd name="T24" fmla="*/ 424 w 2281"/>
                <a:gd name="T25" fmla="*/ 578 h 1241"/>
                <a:gd name="T26" fmla="*/ 485 w 2281"/>
                <a:gd name="T27" fmla="*/ 548 h 1241"/>
                <a:gd name="T28" fmla="*/ 485 w 2281"/>
                <a:gd name="T29" fmla="*/ 546 h 1241"/>
                <a:gd name="T30" fmla="*/ 557 w 2281"/>
                <a:gd name="T31" fmla="*/ 511 h 1241"/>
                <a:gd name="T32" fmla="*/ 585 w 2281"/>
                <a:gd name="T33" fmla="*/ 497 h 1241"/>
                <a:gd name="T34" fmla="*/ 885 w 2281"/>
                <a:gd name="T35" fmla="*/ 347 h 1241"/>
                <a:gd name="T36" fmla="*/ 898 w 2281"/>
                <a:gd name="T37" fmla="*/ 341 h 1241"/>
                <a:gd name="T38" fmla="*/ 940 w 2281"/>
                <a:gd name="T39" fmla="*/ 292 h 1241"/>
                <a:gd name="T40" fmla="*/ 1092 w 2281"/>
                <a:gd name="T41" fmla="*/ 116 h 1241"/>
                <a:gd name="T42" fmla="*/ 1095 w 2281"/>
                <a:gd name="T43" fmla="*/ 112 h 1241"/>
                <a:gd name="T44" fmla="*/ 1130 w 2281"/>
                <a:gd name="T45" fmla="*/ 99 h 1241"/>
                <a:gd name="T46" fmla="*/ 1137 w 2281"/>
                <a:gd name="T47" fmla="*/ 97 h 1241"/>
                <a:gd name="T48" fmla="*/ 1194 w 2281"/>
                <a:gd name="T49" fmla="*/ 76 h 1241"/>
                <a:gd name="T50" fmla="*/ 1243 w 2281"/>
                <a:gd name="T51" fmla="*/ 59 h 1241"/>
                <a:gd name="T52" fmla="*/ 1410 w 2281"/>
                <a:gd name="T53" fmla="*/ 0 h 1241"/>
                <a:gd name="T54" fmla="*/ 1526 w 2281"/>
                <a:gd name="T55" fmla="*/ 74 h 1241"/>
                <a:gd name="T56" fmla="*/ 1711 w 2281"/>
                <a:gd name="T57" fmla="*/ 169 h 1241"/>
                <a:gd name="T58" fmla="*/ 1794 w 2281"/>
                <a:gd name="T59" fmla="*/ 271 h 1241"/>
                <a:gd name="T60" fmla="*/ 1800 w 2281"/>
                <a:gd name="T61" fmla="*/ 278 h 1241"/>
                <a:gd name="T62" fmla="*/ 1816 w 2281"/>
                <a:gd name="T63" fmla="*/ 298 h 1241"/>
                <a:gd name="T64" fmla="*/ 1852 w 2281"/>
                <a:gd name="T65" fmla="*/ 325 h 1241"/>
                <a:gd name="T66" fmla="*/ 1914 w 2281"/>
                <a:gd name="T67" fmla="*/ 370 h 1241"/>
                <a:gd name="T68" fmla="*/ 2050 w 2281"/>
                <a:gd name="T69" fmla="*/ 470 h 1241"/>
                <a:gd name="T70" fmla="*/ 2190 w 2281"/>
                <a:gd name="T71" fmla="*/ 574 h 1241"/>
                <a:gd name="T72" fmla="*/ 2281 w 2281"/>
                <a:gd name="T73" fmla="*/ 6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1" h="1241">
                  <a:moveTo>
                    <a:pt x="2281" y="641"/>
                  </a:moveTo>
                  <a:lnTo>
                    <a:pt x="2281" y="1241"/>
                  </a:lnTo>
                  <a:lnTo>
                    <a:pt x="0" y="1241"/>
                  </a:lnTo>
                  <a:lnTo>
                    <a:pt x="0" y="789"/>
                  </a:lnTo>
                  <a:lnTo>
                    <a:pt x="14" y="783"/>
                  </a:lnTo>
                  <a:lnTo>
                    <a:pt x="51" y="764"/>
                  </a:lnTo>
                  <a:lnTo>
                    <a:pt x="119" y="730"/>
                  </a:lnTo>
                  <a:lnTo>
                    <a:pt x="207" y="686"/>
                  </a:lnTo>
                  <a:lnTo>
                    <a:pt x="233" y="673"/>
                  </a:lnTo>
                  <a:lnTo>
                    <a:pt x="254" y="662"/>
                  </a:lnTo>
                  <a:lnTo>
                    <a:pt x="341" y="619"/>
                  </a:lnTo>
                  <a:lnTo>
                    <a:pt x="377" y="601"/>
                  </a:lnTo>
                  <a:lnTo>
                    <a:pt x="424" y="578"/>
                  </a:lnTo>
                  <a:lnTo>
                    <a:pt x="485" y="548"/>
                  </a:lnTo>
                  <a:lnTo>
                    <a:pt x="485" y="546"/>
                  </a:lnTo>
                  <a:lnTo>
                    <a:pt x="557" y="511"/>
                  </a:lnTo>
                  <a:lnTo>
                    <a:pt x="585" y="497"/>
                  </a:lnTo>
                  <a:lnTo>
                    <a:pt x="885" y="347"/>
                  </a:lnTo>
                  <a:lnTo>
                    <a:pt x="898" y="341"/>
                  </a:lnTo>
                  <a:lnTo>
                    <a:pt x="940" y="292"/>
                  </a:lnTo>
                  <a:lnTo>
                    <a:pt x="1092" y="116"/>
                  </a:lnTo>
                  <a:lnTo>
                    <a:pt x="1095" y="112"/>
                  </a:lnTo>
                  <a:lnTo>
                    <a:pt x="1130" y="99"/>
                  </a:lnTo>
                  <a:lnTo>
                    <a:pt x="1137" y="97"/>
                  </a:lnTo>
                  <a:lnTo>
                    <a:pt x="1194" y="76"/>
                  </a:lnTo>
                  <a:lnTo>
                    <a:pt x="1243" y="59"/>
                  </a:lnTo>
                  <a:lnTo>
                    <a:pt x="1410" y="0"/>
                  </a:lnTo>
                  <a:lnTo>
                    <a:pt x="1526" y="74"/>
                  </a:lnTo>
                  <a:lnTo>
                    <a:pt x="1711" y="169"/>
                  </a:lnTo>
                  <a:lnTo>
                    <a:pt x="1794" y="271"/>
                  </a:lnTo>
                  <a:lnTo>
                    <a:pt x="1800" y="278"/>
                  </a:lnTo>
                  <a:lnTo>
                    <a:pt x="1816" y="298"/>
                  </a:lnTo>
                  <a:lnTo>
                    <a:pt x="1852" y="325"/>
                  </a:lnTo>
                  <a:lnTo>
                    <a:pt x="1914" y="370"/>
                  </a:lnTo>
                  <a:lnTo>
                    <a:pt x="2050" y="470"/>
                  </a:lnTo>
                  <a:lnTo>
                    <a:pt x="2190" y="574"/>
                  </a:lnTo>
                  <a:lnTo>
                    <a:pt x="2281" y="64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userDrawn="1"/>
          </p:nvGrpSpPr>
          <p:grpSpPr bwMode="gray">
            <a:xfrm>
              <a:off x="9076995" y="6005671"/>
              <a:ext cx="2989725" cy="988854"/>
              <a:chOff x="9076995" y="6005671"/>
              <a:chExt cx="2989725" cy="988854"/>
            </a:xfrm>
          </p:grpSpPr>
          <p:sp>
            <p:nvSpPr>
              <p:cNvPr id="123" name="Rectangle 8"/>
              <p:cNvSpPr>
                <a:spLocks noChangeArrowheads="1"/>
              </p:cNvSpPr>
              <p:nvPr userDrawn="1"/>
            </p:nvSpPr>
            <p:spPr bwMode="gray">
              <a:xfrm>
                <a:off x="9141137" y="6691633"/>
                <a:ext cx="2925583" cy="30289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userDrawn="1"/>
            </p:nvSpPr>
            <p:spPr bwMode="gray">
              <a:xfrm>
                <a:off x="9076995" y="6358451"/>
                <a:ext cx="2934491" cy="313583"/>
              </a:xfrm>
              <a:custGeom>
                <a:avLst/>
                <a:gdLst>
                  <a:gd name="T0" fmla="*/ 1444 w 1444"/>
                  <a:gd name="T1" fmla="*/ 153 h 153"/>
                  <a:gd name="T2" fmla="*/ 722 w 1444"/>
                  <a:gd name="T3" fmla="*/ 0 h 153"/>
                  <a:gd name="T4" fmla="*/ 0 w 1444"/>
                  <a:gd name="T5" fmla="*/ 153 h 153"/>
                  <a:gd name="T6" fmla="*/ 1444 w 1444"/>
                  <a:gd name="T7" fmla="*/ 153 h 153"/>
                </a:gdLst>
                <a:ahLst/>
                <a:cxnLst>
                  <a:cxn ang="0">
                    <a:pos x="T0" y="T1"/>
                  </a:cxn>
                  <a:cxn ang="0">
                    <a:pos x="T2" y="T3"/>
                  </a:cxn>
                  <a:cxn ang="0">
                    <a:pos x="T4" y="T5"/>
                  </a:cxn>
                  <a:cxn ang="0">
                    <a:pos x="T6" y="T7"/>
                  </a:cxn>
                </a:cxnLst>
                <a:rect l="0" t="0" r="r" b="b"/>
                <a:pathLst>
                  <a:path w="1444" h="153">
                    <a:moveTo>
                      <a:pt x="1444" y="153"/>
                    </a:moveTo>
                    <a:cubicBezTo>
                      <a:pt x="1267" y="59"/>
                      <a:pt x="1009" y="0"/>
                      <a:pt x="722" y="0"/>
                    </a:cubicBezTo>
                    <a:cubicBezTo>
                      <a:pt x="435" y="0"/>
                      <a:pt x="177" y="59"/>
                      <a:pt x="0" y="153"/>
                    </a:cubicBezTo>
                    <a:lnTo>
                      <a:pt x="1444" y="15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
              <p:cNvSpPr>
                <a:spLocks/>
              </p:cNvSpPr>
              <p:nvPr userDrawn="1"/>
            </p:nvSpPr>
            <p:spPr bwMode="gray">
              <a:xfrm>
                <a:off x="9076995" y="6005671"/>
                <a:ext cx="2934491" cy="666363"/>
              </a:xfrm>
              <a:custGeom>
                <a:avLst/>
                <a:gdLst>
                  <a:gd name="T0" fmla="*/ 1444 w 1444"/>
                  <a:gd name="T1" fmla="*/ 325 h 325"/>
                  <a:gd name="T2" fmla="*/ 722 w 1444"/>
                  <a:gd name="T3" fmla="*/ 0 h 325"/>
                  <a:gd name="T4" fmla="*/ 0 w 1444"/>
                  <a:gd name="T5" fmla="*/ 325 h 325"/>
                  <a:gd name="T6" fmla="*/ 1444 w 1444"/>
                  <a:gd name="T7" fmla="*/ 325 h 325"/>
                </a:gdLst>
                <a:ahLst/>
                <a:cxnLst>
                  <a:cxn ang="0">
                    <a:pos x="T0" y="T1"/>
                  </a:cxn>
                  <a:cxn ang="0">
                    <a:pos x="T2" y="T3"/>
                  </a:cxn>
                  <a:cxn ang="0">
                    <a:pos x="T4" y="T5"/>
                  </a:cxn>
                  <a:cxn ang="0">
                    <a:pos x="T6" y="T7"/>
                  </a:cxn>
                </a:cxnLst>
                <a:rect l="0" t="0" r="r" b="b"/>
                <a:pathLst>
                  <a:path w="1444" h="325">
                    <a:moveTo>
                      <a:pt x="1444" y="325"/>
                    </a:moveTo>
                    <a:cubicBezTo>
                      <a:pt x="1267" y="126"/>
                      <a:pt x="1009" y="0"/>
                      <a:pt x="722" y="0"/>
                    </a:cubicBezTo>
                    <a:cubicBezTo>
                      <a:pt x="435" y="0"/>
                      <a:pt x="177" y="126"/>
                      <a:pt x="0" y="325"/>
                    </a:cubicBezTo>
                    <a:lnTo>
                      <a:pt x="1444" y="325"/>
                    </a:lnTo>
                    <a:close/>
                  </a:path>
                </a:pathLst>
              </a:custGeom>
              <a:noFill/>
              <a:ln w="44450" cap="flat">
                <a:solidFill>
                  <a:srgbClr val="3963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
              <p:cNvSpPr>
                <a:spLocks/>
              </p:cNvSpPr>
              <p:nvPr userDrawn="1"/>
            </p:nvSpPr>
            <p:spPr bwMode="gray">
              <a:xfrm>
                <a:off x="9501044" y="6005671"/>
                <a:ext cx="2399975" cy="538079"/>
              </a:xfrm>
              <a:custGeom>
                <a:avLst/>
                <a:gdLst>
                  <a:gd name="T0" fmla="*/ 0 w 1347"/>
                  <a:gd name="T1" fmla="*/ 170 h 302"/>
                  <a:gd name="T2" fmla="*/ 173 w 1347"/>
                  <a:gd name="T3" fmla="*/ 258 h 302"/>
                  <a:gd name="T4" fmla="*/ 379 w 1347"/>
                  <a:gd name="T5" fmla="*/ 22 h 302"/>
                  <a:gd name="T6" fmla="*/ 379 w 1347"/>
                  <a:gd name="T7" fmla="*/ 244 h 302"/>
                  <a:gd name="T8" fmla="*/ 586 w 1347"/>
                  <a:gd name="T9" fmla="*/ 0 h 302"/>
                  <a:gd name="T10" fmla="*/ 586 w 1347"/>
                  <a:gd name="T11" fmla="*/ 227 h 302"/>
                  <a:gd name="T12" fmla="*/ 792 w 1347"/>
                  <a:gd name="T13" fmla="*/ 25 h 302"/>
                  <a:gd name="T14" fmla="*/ 998 w 1347"/>
                  <a:gd name="T15" fmla="*/ 254 h 302"/>
                  <a:gd name="T16" fmla="*/ 1204 w 1347"/>
                  <a:gd name="T17" fmla="*/ 192 h 302"/>
                  <a:gd name="T18" fmla="*/ 1204 w 1347"/>
                  <a:gd name="T19" fmla="*/ 302 h 302"/>
                  <a:gd name="T20" fmla="*/ 1347 w 1347"/>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7" h="302">
                    <a:moveTo>
                      <a:pt x="0" y="170"/>
                    </a:moveTo>
                    <a:lnTo>
                      <a:pt x="173" y="258"/>
                    </a:lnTo>
                    <a:lnTo>
                      <a:pt x="379" y="22"/>
                    </a:lnTo>
                    <a:lnTo>
                      <a:pt x="379" y="244"/>
                    </a:lnTo>
                    <a:lnTo>
                      <a:pt x="586" y="0"/>
                    </a:lnTo>
                    <a:lnTo>
                      <a:pt x="586" y="227"/>
                    </a:lnTo>
                    <a:lnTo>
                      <a:pt x="792" y="25"/>
                    </a:lnTo>
                    <a:lnTo>
                      <a:pt x="998" y="254"/>
                    </a:lnTo>
                    <a:lnTo>
                      <a:pt x="1204" y="192"/>
                    </a:lnTo>
                    <a:lnTo>
                      <a:pt x="1204" y="302"/>
                    </a:lnTo>
                    <a:lnTo>
                      <a:pt x="1347" y="302"/>
                    </a:lnTo>
                  </a:path>
                </a:pathLst>
              </a:custGeom>
              <a:noFill/>
              <a:ln w="44450" cap="flat">
                <a:solidFill>
                  <a:srgbClr val="3963A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2"/>
              <p:cNvSpPr>
                <a:spLocks noChangeShapeType="1"/>
              </p:cNvSpPr>
              <p:nvPr userDrawn="1"/>
            </p:nvSpPr>
            <p:spPr bwMode="gray">
              <a:xfrm>
                <a:off x="9809282" y="6141081"/>
                <a:ext cx="0" cy="402669"/>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3"/>
              <p:cNvSpPr>
                <a:spLocks noChangeShapeType="1"/>
              </p:cNvSpPr>
              <p:nvPr userDrawn="1"/>
            </p:nvSpPr>
            <p:spPr bwMode="gray">
              <a:xfrm>
                <a:off x="10912166" y="6027051"/>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4"/>
              <p:cNvSpPr>
                <a:spLocks noChangeShapeType="1"/>
              </p:cNvSpPr>
              <p:nvPr userDrawn="1"/>
            </p:nvSpPr>
            <p:spPr bwMode="gray">
              <a:xfrm>
                <a:off x="11279200" y="6146427"/>
                <a:ext cx="0" cy="404450"/>
              </a:xfrm>
              <a:prstGeom prst="line">
                <a:avLst/>
              </a:prstGeom>
              <a:noFill/>
              <a:ln w="44450" cap="flat">
                <a:solidFill>
                  <a:srgbClr val="3963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5"/>
              <p:cNvSpPr>
                <a:spLocks noChangeShapeType="1"/>
              </p:cNvSpPr>
              <p:nvPr userDrawn="1"/>
            </p:nvSpPr>
            <p:spPr bwMode="gray">
              <a:xfrm flipH="1" flipV="1">
                <a:off x="10564731" y="6027051"/>
                <a:ext cx="347435" cy="363471"/>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6"/>
              <p:cNvSpPr>
                <a:spLocks noChangeShapeType="1"/>
              </p:cNvSpPr>
              <p:nvPr userDrawn="1"/>
            </p:nvSpPr>
            <p:spPr bwMode="gray">
              <a:xfrm flipH="1">
                <a:off x="10926420" y="6160680"/>
                <a:ext cx="352780" cy="215588"/>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7"/>
              <p:cNvSpPr>
                <a:spLocks noChangeShapeType="1"/>
              </p:cNvSpPr>
              <p:nvPr userDrawn="1"/>
            </p:nvSpPr>
            <p:spPr bwMode="gray">
              <a:xfrm>
                <a:off x="11297017" y="6174934"/>
                <a:ext cx="349217" cy="368816"/>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8"/>
              <p:cNvSpPr>
                <a:spLocks noChangeShapeType="1"/>
              </p:cNvSpPr>
              <p:nvPr userDrawn="1"/>
            </p:nvSpPr>
            <p:spPr bwMode="gray">
              <a:xfrm flipH="1" flipV="1">
                <a:off x="10176316" y="6044869"/>
                <a:ext cx="368816" cy="365252"/>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9"/>
              <p:cNvSpPr>
                <a:spLocks noChangeShapeType="1"/>
              </p:cNvSpPr>
              <p:nvPr userDrawn="1"/>
            </p:nvSpPr>
            <p:spPr bwMode="gray">
              <a:xfrm>
                <a:off x="9809282" y="6141081"/>
                <a:ext cx="367034" cy="269040"/>
              </a:xfrm>
              <a:prstGeom prst="line">
                <a:avLst/>
              </a:prstGeom>
              <a:noFill/>
              <a:ln w="44450" cap="flat">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20"/>
              <p:cNvSpPr>
                <a:spLocks noChangeShapeType="1"/>
              </p:cNvSpPr>
              <p:nvPr userDrawn="1"/>
            </p:nvSpPr>
            <p:spPr bwMode="gray">
              <a:xfrm flipH="1">
                <a:off x="9479664" y="6160680"/>
                <a:ext cx="311801" cy="361689"/>
              </a:xfrm>
              <a:prstGeom prst="line">
                <a:avLst/>
              </a:prstGeom>
              <a:noFill/>
              <a:ln w="44450" cap="rnd">
                <a:solidFill>
                  <a:srgbClr val="3963A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 name="Freeform: Shape 39"/>
            <p:cNvSpPr>
              <a:spLocks/>
            </p:cNvSpPr>
            <p:nvPr userDrawn="1"/>
          </p:nvSpPr>
          <p:spPr bwMode="gray">
            <a:xfrm>
              <a:off x="8280836" y="4660473"/>
              <a:ext cx="1603278" cy="625385"/>
            </a:xfrm>
            <a:custGeom>
              <a:avLst/>
              <a:gdLst>
                <a:gd name="connsiteX0" fmla="*/ 650332 w 1603278"/>
                <a:gd name="connsiteY0" fmla="*/ 0 h 625385"/>
                <a:gd name="connsiteX1" fmla="*/ 837264 w 1603278"/>
                <a:gd name="connsiteY1" fmla="*/ 63591 h 625385"/>
                <a:gd name="connsiteX2" fmla="*/ 875869 w 1603278"/>
                <a:gd name="connsiteY2" fmla="*/ 100515 h 625385"/>
                <a:gd name="connsiteX3" fmla="*/ 910411 w 1603278"/>
                <a:gd name="connsiteY3" fmla="*/ 143593 h 625385"/>
                <a:gd name="connsiteX4" fmla="*/ 942921 w 1603278"/>
                <a:gd name="connsiteY4" fmla="*/ 209235 h 625385"/>
                <a:gd name="connsiteX5" fmla="*/ 955112 w 1603278"/>
                <a:gd name="connsiteY5" fmla="*/ 260518 h 625385"/>
                <a:gd name="connsiteX6" fmla="*/ 959176 w 1603278"/>
                <a:gd name="connsiteY6" fmla="*/ 256416 h 625385"/>
                <a:gd name="connsiteX7" fmla="*/ 1009973 w 1603278"/>
                <a:gd name="connsiteY7" fmla="*/ 221543 h 625385"/>
                <a:gd name="connsiteX8" fmla="*/ 1101407 w 1603278"/>
                <a:gd name="connsiteY8" fmla="*/ 201030 h 625385"/>
                <a:gd name="connsiteX9" fmla="*/ 1304594 w 1603278"/>
                <a:gd name="connsiteY9" fmla="*/ 361033 h 625385"/>
                <a:gd name="connsiteX10" fmla="*/ 1438697 w 1603278"/>
                <a:gd name="connsiteY10" fmla="*/ 291288 h 625385"/>
                <a:gd name="connsiteX11" fmla="*/ 1603278 w 1603278"/>
                <a:gd name="connsiteY11" fmla="*/ 457445 h 625385"/>
                <a:gd name="connsiteX12" fmla="*/ 1438697 w 1603278"/>
                <a:gd name="connsiteY12" fmla="*/ 623602 h 625385"/>
                <a:gd name="connsiteX13" fmla="*/ 260769 w 1603278"/>
                <a:gd name="connsiteY13" fmla="*/ 623602 h 625385"/>
                <a:gd name="connsiteX14" fmla="*/ 217158 w 1603278"/>
                <a:gd name="connsiteY14" fmla="*/ 623602 h 625385"/>
                <a:gd name="connsiteX15" fmla="*/ 199471 w 1603278"/>
                <a:gd name="connsiteY15" fmla="*/ 625385 h 625385"/>
                <a:gd name="connsiteX16" fmla="*/ 121828 w 1603278"/>
                <a:gd name="connsiteY16" fmla="*/ 609710 h 625385"/>
                <a:gd name="connsiteX17" fmla="*/ 97105 w 1603278"/>
                <a:gd name="connsiteY17" fmla="*/ 593041 h 625385"/>
                <a:gd name="connsiteX18" fmla="*/ 69218 w 1603278"/>
                <a:gd name="connsiteY18" fmla="*/ 576422 h 625385"/>
                <a:gd name="connsiteX19" fmla="*/ 69218 w 1603278"/>
                <a:gd name="connsiteY19" fmla="*/ 574239 h 625385"/>
                <a:gd name="connsiteX20" fmla="*/ 58423 w 1603278"/>
                <a:gd name="connsiteY20" fmla="*/ 566962 h 625385"/>
                <a:gd name="connsiteX21" fmla="*/ 0 w 1603278"/>
                <a:gd name="connsiteY21" fmla="*/ 425914 h 625385"/>
                <a:gd name="connsiteX22" fmla="*/ 199471 w 1603278"/>
                <a:gd name="connsiteY22" fmla="*/ 226443 h 625385"/>
                <a:gd name="connsiteX23" fmla="*/ 340518 w 1603278"/>
                <a:gd name="connsiteY23" fmla="*/ 284867 h 625385"/>
                <a:gd name="connsiteX24" fmla="*/ 343835 w 1603278"/>
                <a:gd name="connsiteY24" fmla="*/ 289785 h 625385"/>
                <a:gd name="connsiteX25" fmla="*/ 369744 w 1603278"/>
                <a:gd name="connsiteY25" fmla="*/ 182600 h 625385"/>
                <a:gd name="connsiteX26" fmla="*/ 650332 w 1603278"/>
                <a:gd name="connsiteY26" fmla="*/ 0 h 6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3278" h="625385">
                  <a:moveTo>
                    <a:pt x="650332" y="0"/>
                  </a:moveTo>
                  <a:cubicBezTo>
                    <a:pt x="721448" y="0"/>
                    <a:pt x="786467" y="24616"/>
                    <a:pt x="837264" y="63591"/>
                  </a:cubicBezTo>
                  <a:cubicBezTo>
                    <a:pt x="851487" y="75899"/>
                    <a:pt x="865710" y="86156"/>
                    <a:pt x="875869" y="100515"/>
                  </a:cubicBezTo>
                  <a:cubicBezTo>
                    <a:pt x="890092" y="112823"/>
                    <a:pt x="900252" y="129234"/>
                    <a:pt x="910411" y="143593"/>
                  </a:cubicBezTo>
                  <a:cubicBezTo>
                    <a:pt x="924634" y="164106"/>
                    <a:pt x="934794" y="186671"/>
                    <a:pt x="942921" y="209235"/>
                  </a:cubicBezTo>
                  <a:cubicBezTo>
                    <a:pt x="946985" y="225646"/>
                    <a:pt x="953080" y="244108"/>
                    <a:pt x="955112" y="260518"/>
                  </a:cubicBezTo>
                  <a:cubicBezTo>
                    <a:pt x="957144" y="258467"/>
                    <a:pt x="957144" y="258467"/>
                    <a:pt x="959176" y="256416"/>
                  </a:cubicBezTo>
                  <a:cubicBezTo>
                    <a:pt x="975431" y="242056"/>
                    <a:pt x="991686" y="229748"/>
                    <a:pt x="1009973" y="221543"/>
                  </a:cubicBezTo>
                  <a:cubicBezTo>
                    <a:pt x="1038419" y="207184"/>
                    <a:pt x="1068897" y="201030"/>
                    <a:pt x="1101407" y="201030"/>
                  </a:cubicBezTo>
                  <a:cubicBezTo>
                    <a:pt x="1198936" y="201030"/>
                    <a:pt x="1282243" y="268723"/>
                    <a:pt x="1304594" y="361033"/>
                  </a:cubicBezTo>
                  <a:cubicBezTo>
                    <a:pt x="1335072" y="320007"/>
                    <a:pt x="1383836" y="291288"/>
                    <a:pt x="1438697" y="291288"/>
                  </a:cubicBezTo>
                  <a:cubicBezTo>
                    <a:pt x="1530131" y="291288"/>
                    <a:pt x="1603278" y="365136"/>
                    <a:pt x="1603278" y="457445"/>
                  </a:cubicBezTo>
                  <a:cubicBezTo>
                    <a:pt x="1603278" y="549755"/>
                    <a:pt x="1530131" y="623602"/>
                    <a:pt x="1438697" y="623602"/>
                  </a:cubicBezTo>
                  <a:cubicBezTo>
                    <a:pt x="661508" y="623602"/>
                    <a:pt x="370062" y="623602"/>
                    <a:pt x="260769" y="623602"/>
                  </a:cubicBezTo>
                  <a:lnTo>
                    <a:pt x="217158" y="623602"/>
                  </a:lnTo>
                  <a:lnTo>
                    <a:pt x="199471" y="625385"/>
                  </a:lnTo>
                  <a:cubicBezTo>
                    <a:pt x="171930" y="625385"/>
                    <a:pt x="145692" y="619804"/>
                    <a:pt x="121828" y="609710"/>
                  </a:cubicBezTo>
                  <a:lnTo>
                    <a:pt x="97105" y="593041"/>
                  </a:lnTo>
                  <a:lnTo>
                    <a:pt x="69218" y="576422"/>
                  </a:lnTo>
                  <a:lnTo>
                    <a:pt x="69218" y="574239"/>
                  </a:lnTo>
                  <a:lnTo>
                    <a:pt x="58423" y="566962"/>
                  </a:lnTo>
                  <a:cubicBezTo>
                    <a:pt x="22326" y="530864"/>
                    <a:pt x="0" y="480997"/>
                    <a:pt x="0" y="425914"/>
                  </a:cubicBezTo>
                  <a:cubicBezTo>
                    <a:pt x="0" y="315749"/>
                    <a:pt x="89306" y="226443"/>
                    <a:pt x="199471" y="226443"/>
                  </a:cubicBezTo>
                  <a:cubicBezTo>
                    <a:pt x="254554" y="226443"/>
                    <a:pt x="304421" y="248770"/>
                    <a:pt x="340518" y="284867"/>
                  </a:cubicBezTo>
                  <a:lnTo>
                    <a:pt x="343835" y="289785"/>
                  </a:lnTo>
                  <a:lnTo>
                    <a:pt x="369744" y="182600"/>
                  </a:lnTo>
                  <a:cubicBezTo>
                    <a:pt x="418699" y="75002"/>
                    <a:pt x="525372" y="0"/>
                    <a:pt x="650332" y="0"/>
                  </a:cubicBezTo>
                  <a:close/>
                </a:path>
              </a:pathLst>
            </a:custGeom>
            <a:solidFill>
              <a:srgbClr val="3393D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1" name="Freeform 34"/>
            <p:cNvSpPr>
              <a:spLocks/>
            </p:cNvSpPr>
            <p:nvPr userDrawn="1"/>
          </p:nvSpPr>
          <p:spPr bwMode="gray">
            <a:xfrm>
              <a:off x="10787446" y="3425741"/>
              <a:ext cx="1019143" cy="584404"/>
            </a:xfrm>
            <a:custGeom>
              <a:avLst/>
              <a:gdLst>
                <a:gd name="T0" fmla="*/ 447 w 502"/>
                <a:gd name="T1" fmla="*/ 175 h 285"/>
                <a:gd name="T2" fmla="*/ 420 w 502"/>
                <a:gd name="T3" fmla="*/ 183 h 285"/>
                <a:gd name="T4" fmla="*/ 425 w 502"/>
                <a:gd name="T5" fmla="*/ 142 h 285"/>
                <a:gd name="T6" fmla="*/ 283 w 502"/>
                <a:gd name="T7" fmla="*/ 0 h 285"/>
                <a:gd name="T8" fmla="*/ 143 w 502"/>
                <a:gd name="T9" fmla="*/ 119 h 285"/>
                <a:gd name="T10" fmla="*/ 91 w 502"/>
                <a:gd name="T11" fmla="*/ 102 h 285"/>
                <a:gd name="T12" fmla="*/ 0 w 502"/>
                <a:gd name="T13" fmla="*/ 193 h 285"/>
                <a:gd name="T14" fmla="*/ 91 w 502"/>
                <a:gd name="T15" fmla="*/ 285 h 285"/>
                <a:gd name="T16" fmla="*/ 447 w 502"/>
                <a:gd name="T17" fmla="*/ 285 h 285"/>
                <a:gd name="T18" fmla="*/ 502 w 502"/>
                <a:gd name="T19" fmla="*/ 230 h 285"/>
                <a:gd name="T20" fmla="*/ 447 w 502"/>
                <a:gd name="T21" fmla="*/ 17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2" h="285">
                  <a:moveTo>
                    <a:pt x="447" y="175"/>
                  </a:moveTo>
                  <a:cubicBezTo>
                    <a:pt x="437" y="175"/>
                    <a:pt x="428" y="178"/>
                    <a:pt x="420" y="183"/>
                  </a:cubicBezTo>
                  <a:cubicBezTo>
                    <a:pt x="423" y="170"/>
                    <a:pt x="425" y="156"/>
                    <a:pt x="425" y="142"/>
                  </a:cubicBezTo>
                  <a:cubicBezTo>
                    <a:pt x="425" y="64"/>
                    <a:pt x="362" y="0"/>
                    <a:pt x="283" y="0"/>
                  </a:cubicBezTo>
                  <a:cubicBezTo>
                    <a:pt x="213" y="0"/>
                    <a:pt x="154" y="52"/>
                    <a:pt x="143" y="119"/>
                  </a:cubicBezTo>
                  <a:cubicBezTo>
                    <a:pt x="128" y="109"/>
                    <a:pt x="110" y="102"/>
                    <a:pt x="91" y="102"/>
                  </a:cubicBezTo>
                  <a:cubicBezTo>
                    <a:pt x="40" y="102"/>
                    <a:pt x="0" y="143"/>
                    <a:pt x="0" y="193"/>
                  </a:cubicBezTo>
                  <a:cubicBezTo>
                    <a:pt x="0" y="244"/>
                    <a:pt x="40" y="285"/>
                    <a:pt x="91" y="285"/>
                  </a:cubicBezTo>
                  <a:cubicBezTo>
                    <a:pt x="127" y="285"/>
                    <a:pt x="418" y="285"/>
                    <a:pt x="447" y="285"/>
                  </a:cubicBezTo>
                  <a:cubicBezTo>
                    <a:pt x="477" y="285"/>
                    <a:pt x="502" y="260"/>
                    <a:pt x="502" y="230"/>
                  </a:cubicBezTo>
                  <a:cubicBezTo>
                    <a:pt x="502" y="200"/>
                    <a:pt x="477" y="175"/>
                    <a:pt x="4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2" name="Group 41"/>
            <p:cNvGrpSpPr/>
            <p:nvPr userDrawn="1"/>
          </p:nvGrpSpPr>
          <p:grpSpPr bwMode="gray">
            <a:xfrm>
              <a:off x="8374998" y="4537534"/>
              <a:ext cx="1099321" cy="2456991"/>
              <a:chOff x="8374998" y="4537534"/>
              <a:chExt cx="1099321" cy="2456991"/>
            </a:xfrm>
          </p:grpSpPr>
          <p:sp>
            <p:nvSpPr>
              <p:cNvPr id="74" name="Rectangle 35"/>
              <p:cNvSpPr>
                <a:spLocks noChangeArrowheads="1"/>
              </p:cNvSpPr>
              <p:nvPr userDrawn="1"/>
            </p:nvSpPr>
            <p:spPr bwMode="gray">
              <a:xfrm>
                <a:off x="8599495" y="5576276"/>
                <a:ext cx="406232" cy="256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6"/>
              <p:cNvSpPr>
                <a:spLocks noChangeArrowheads="1"/>
              </p:cNvSpPr>
              <p:nvPr userDrawn="1"/>
            </p:nvSpPr>
            <p:spPr bwMode="gray">
              <a:xfrm>
                <a:off x="8374998" y="5756230"/>
                <a:ext cx="1099321" cy="12382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7"/>
              <p:cNvSpPr>
                <a:spLocks/>
              </p:cNvSpPr>
              <p:nvPr userDrawn="1"/>
            </p:nvSpPr>
            <p:spPr bwMode="gray">
              <a:xfrm>
                <a:off x="8957620" y="4583859"/>
                <a:ext cx="434739" cy="2000871"/>
              </a:xfrm>
              <a:custGeom>
                <a:avLst/>
                <a:gdLst>
                  <a:gd name="T0" fmla="*/ 244 w 244"/>
                  <a:gd name="T1" fmla="*/ 314 h 1123"/>
                  <a:gd name="T2" fmla="*/ 122 w 244"/>
                  <a:gd name="T3" fmla="*/ 0 h 1123"/>
                  <a:gd name="T4" fmla="*/ 0 w 244"/>
                  <a:gd name="T5" fmla="*/ 314 h 1123"/>
                  <a:gd name="T6" fmla="*/ 0 w 244"/>
                  <a:gd name="T7" fmla="*/ 1123 h 1123"/>
                  <a:gd name="T8" fmla="*/ 244 w 244"/>
                  <a:gd name="T9" fmla="*/ 1123 h 1123"/>
                  <a:gd name="T10" fmla="*/ 244 w 244"/>
                  <a:gd name="T11" fmla="*/ 314 h 1123"/>
                </a:gdLst>
                <a:ahLst/>
                <a:cxnLst>
                  <a:cxn ang="0">
                    <a:pos x="T0" y="T1"/>
                  </a:cxn>
                  <a:cxn ang="0">
                    <a:pos x="T2" y="T3"/>
                  </a:cxn>
                  <a:cxn ang="0">
                    <a:pos x="T4" y="T5"/>
                  </a:cxn>
                  <a:cxn ang="0">
                    <a:pos x="T6" y="T7"/>
                  </a:cxn>
                  <a:cxn ang="0">
                    <a:pos x="T8" y="T9"/>
                  </a:cxn>
                  <a:cxn ang="0">
                    <a:pos x="T10" y="T11"/>
                  </a:cxn>
                </a:cxnLst>
                <a:rect l="0" t="0" r="r" b="b"/>
                <a:pathLst>
                  <a:path w="244" h="1123">
                    <a:moveTo>
                      <a:pt x="244" y="314"/>
                    </a:moveTo>
                    <a:lnTo>
                      <a:pt x="122" y="0"/>
                    </a:lnTo>
                    <a:lnTo>
                      <a:pt x="0" y="314"/>
                    </a:lnTo>
                    <a:lnTo>
                      <a:pt x="0" y="1123"/>
                    </a:lnTo>
                    <a:lnTo>
                      <a:pt x="244" y="1123"/>
                    </a:lnTo>
                    <a:lnTo>
                      <a:pt x="244"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38"/>
              <p:cNvSpPr>
                <a:spLocks noChangeArrowheads="1"/>
              </p:cNvSpPr>
              <p:nvPr userDrawn="1"/>
            </p:nvSpPr>
            <p:spPr bwMode="gray">
              <a:xfrm>
                <a:off x="9130447" y="4537534"/>
                <a:ext cx="89086" cy="90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9"/>
              <p:cNvSpPr>
                <a:spLocks noChangeArrowheads="1"/>
              </p:cNvSpPr>
              <p:nvPr userDrawn="1"/>
            </p:nvSpPr>
            <p:spPr bwMode="gray">
              <a:xfrm>
                <a:off x="8957620" y="5143319"/>
                <a:ext cx="434739" cy="64142"/>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0"/>
              <p:cNvSpPr>
                <a:spLocks noChangeArrowheads="1"/>
              </p:cNvSpPr>
              <p:nvPr userDrawn="1"/>
            </p:nvSpPr>
            <p:spPr bwMode="gray">
              <a:xfrm>
                <a:off x="9005727" y="525556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1"/>
              <p:cNvSpPr>
                <a:spLocks noChangeArrowheads="1"/>
              </p:cNvSpPr>
              <p:nvPr userDrawn="1"/>
            </p:nvSpPr>
            <p:spPr bwMode="gray">
              <a:xfrm>
                <a:off x="9208843" y="525556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2"/>
              <p:cNvSpPr>
                <a:spLocks noChangeArrowheads="1"/>
              </p:cNvSpPr>
              <p:nvPr userDrawn="1"/>
            </p:nvSpPr>
            <p:spPr bwMode="gray">
              <a:xfrm>
                <a:off x="9005727" y="5396323"/>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3"/>
              <p:cNvSpPr>
                <a:spLocks noChangeArrowheads="1"/>
              </p:cNvSpPr>
              <p:nvPr userDrawn="1"/>
            </p:nvSpPr>
            <p:spPr bwMode="gray">
              <a:xfrm>
                <a:off x="9208843" y="5396323"/>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4"/>
              <p:cNvSpPr>
                <a:spLocks noChangeArrowheads="1"/>
              </p:cNvSpPr>
              <p:nvPr userDrawn="1"/>
            </p:nvSpPr>
            <p:spPr bwMode="gray">
              <a:xfrm>
                <a:off x="9005727" y="5535297"/>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5"/>
              <p:cNvSpPr>
                <a:spLocks noChangeArrowheads="1"/>
              </p:cNvSpPr>
              <p:nvPr userDrawn="1"/>
            </p:nvSpPr>
            <p:spPr bwMode="gray">
              <a:xfrm>
                <a:off x="9208843" y="5535297"/>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6"/>
              <p:cNvSpPr>
                <a:spLocks noChangeArrowheads="1"/>
              </p:cNvSpPr>
              <p:nvPr userDrawn="1"/>
            </p:nvSpPr>
            <p:spPr bwMode="gray">
              <a:xfrm>
                <a:off x="9005727" y="5676053"/>
                <a:ext cx="131847"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47"/>
              <p:cNvSpPr>
                <a:spLocks noChangeArrowheads="1"/>
              </p:cNvSpPr>
              <p:nvPr userDrawn="1"/>
            </p:nvSpPr>
            <p:spPr bwMode="gray">
              <a:xfrm>
                <a:off x="9208843" y="5676053"/>
                <a:ext cx="133629" cy="83741"/>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8"/>
              <p:cNvSpPr>
                <a:spLocks noChangeArrowheads="1"/>
              </p:cNvSpPr>
              <p:nvPr userDrawn="1"/>
            </p:nvSpPr>
            <p:spPr bwMode="gray">
              <a:xfrm>
                <a:off x="9005727" y="5923712"/>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9"/>
              <p:cNvSpPr>
                <a:spLocks noChangeArrowheads="1"/>
              </p:cNvSpPr>
              <p:nvPr userDrawn="1"/>
            </p:nvSpPr>
            <p:spPr bwMode="gray">
              <a:xfrm>
                <a:off x="9208843"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50"/>
              <p:cNvSpPr>
                <a:spLocks noChangeArrowheads="1"/>
              </p:cNvSpPr>
              <p:nvPr userDrawn="1"/>
            </p:nvSpPr>
            <p:spPr bwMode="gray">
              <a:xfrm>
                <a:off x="9005727" y="606268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1"/>
              <p:cNvSpPr>
                <a:spLocks noChangeArrowheads="1"/>
              </p:cNvSpPr>
              <p:nvPr userDrawn="1"/>
            </p:nvSpPr>
            <p:spPr bwMode="gray">
              <a:xfrm>
                <a:off x="9208843"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52"/>
              <p:cNvSpPr>
                <a:spLocks noChangeArrowheads="1"/>
              </p:cNvSpPr>
              <p:nvPr userDrawn="1"/>
            </p:nvSpPr>
            <p:spPr bwMode="gray">
              <a:xfrm>
                <a:off x="9005727" y="620166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53"/>
              <p:cNvSpPr>
                <a:spLocks noChangeArrowheads="1"/>
              </p:cNvSpPr>
              <p:nvPr userDrawn="1"/>
            </p:nvSpPr>
            <p:spPr bwMode="gray">
              <a:xfrm>
                <a:off x="9208843"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4"/>
              <p:cNvSpPr>
                <a:spLocks noChangeArrowheads="1"/>
              </p:cNvSpPr>
              <p:nvPr userDrawn="1"/>
            </p:nvSpPr>
            <p:spPr bwMode="gray">
              <a:xfrm>
                <a:off x="9005727" y="6342416"/>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5"/>
              <p:cNvSpPr>
                <a:spLocks noChangeArrowheads="1"/>
              </p:cNvSpPr>
              <p:nvPr userDrawn="1"/>
            </p:nvSpPr>
            <p:spPr bwMode="gray">
              <a:xfrm>
                <a:off x="9208843"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6"/>
              <p:cNvSpPr>
                <a:spLocks noChangeArrowheads="1"/>
              </p:cNvSpPr>
              <p:nvPr userDrawn="1"/>
            </p:nvSpPr>
            <p:spPr bwMode="gray">
              <a:xfrm>
                <a:off x="9005727" y="648139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57"/>
              <p:cNvSpPr>
                <a:spLocks noChangeArrowheads="1"/>
              </p:cNvSpPr>
              <p:nvPr userDrawn="1"/>
            </p:nvSpPr>
            <p:spPr bwMode="gray">
              <a:xfrm>
                <a:off x="9208843"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58"/>
              <p:cNvSpPr>
                <a:spLocks noChangeArrowheads="1"/>
              </p:cNvSpPr>
              <p:nvPr userDrawn="1"/>
            </p:nvSpPr>
            <p:spPr bwMode="gray">
              <a:xfrm>
                <a:off x="9005727" y="6620364"/>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59"/>
              <p:cNvSpPr>
                <a:spLocks noChangeArrowheads="1"/>
              </p:cNvSpPr>
              <p:nvPr userDrawn="1"/>
            </p:nvSpPr>
            <p:spPr bwMode="gray">
              <a:xfrm>
                <a:off x="9208843"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60"/>
              <p:cNvSpPr>
                <a:spLocks noChangeArrowheads="1"/>
              </p:cNvSpPr>
              <p:nvPr userDrawn="1"/>
            </p:nvSpPr>
            <p:spPr bwMode="gray">
              <a:xfrm>
                <a:off x="9005727" y="6761120"/>
                <a:ext cx="131847"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1"/>
              <p:cNvSpPr>
                <a:spLocks noChangeArrowheads="1"/>
              </p:cNvSpPr>
              <p:nvPr userDrawn="1"/>
            </p:nvSpPr>
            <p:spPr bwMode="gray">
              <a:xfrm>
                <a:off x="9208843"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62"/>
              <p:cNvSpPr>
                <a:spLocks noChangeArrowheads="1"/>
              </p:cNvSpPr>
              <p:nvPr userDrawn="1"/>
            </p:nvSpPr>
            <p:spPr bwMode="gray">
              <a:xfrm>
                <a:off x="8428450"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3"/>
              <p:cNvSpPr>
                <a:spLocks noChangeArrowheads="1"/>
              </p:cNvSpPr>
              <p:nvPr userDrawn="1"/>
            </p:nvSpPr>
            <p:spPr bwMode="gray">
              <a:xfrm>
                <a:off x="8631566" y="5923712"/>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4"/>
              <p:cNvSpPr>
                <a:spLocks noChangeArrowheads="1"/>
              </p:cNvSpPr>
              <p:nvPr userDrawn="1"/>
            </p:nvSpPr>
            <p:spPr bwMode="gray">
              <a:xfrm>
                <a:off x="8428450"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5"/>
              <p:cNvSpPr>
                <a:spLocks noChangeArrowheads="1"/>
              </p:cNvSpPr>
              <p:nvPr userDrawn="1"/>
            </p:nvSpPr>
            <p:spPr bwMode="gray">
              <a:xfrm>
                <a:off x="8631566" y="606268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6"/>
              <p:cNvSpPr>
                <a:spLocks noChangeArrowheads="1"/>
              </p:cNvSpPr>
              <p:nvPr userDrawn="1"/>
            </p:nvSpPr>
            <p:spPr bwMode="gray">
              <a:xfrm>
                <a:off x="8428450"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7"/>
              <p:cNvSpPr>
                <a:spLocks noChangeArrowheads="1"/>
              </p:cNvSpPr>
              <p:nvPr userDrawn="1"/>
            </p:nvSpPr>
            <p:spPr bwMode="gray">
              <a:xfrm>
                <a:off x="8631566" y="620166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8"/>
              <p:cNvSpPr>
                <a:spLocks noChangeArrowheads="1"/>
              </p:cNvSpPr>
              <p:nvPr userDrawn="1"/>
            </p:nvSpPr>
            <p:spPr bwMode="gray">
              <a:xfrm>
                <a:off x="8428450"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69"/>
              <p:cNvSpPr>
                <a:spLocks noChangeArrowheads="1"/>
              </p:cNvSpPr>
              <p:nvPr userDrawn="1"/>
            </p:nvSpPr>
            <p:spPr bwMode="gray">
              <a:xfrm>
                <a:off x="8631566" y="6342416"/>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0"/>
              <p:cNvSpPr>
                <a:spLocks noChangeArrowheads="1"/>
              </p:cNvSpPr>
              <p:nvPr userDrawn="1"/>
            </p:nvSpPr>
            <p:spPr bwMode="gray">
              <a:xfrm>
                <a:off x="8428450"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1"/>
              <p:cNvSpPr>
                <a:spLocks noChangeArrowheads="1"/>
              </p:cNvSpPr>
              <p:nvPr userDrawn="1"/>
            </p:nvSpPr>
            <p:spPr bwMode="gray">
              <a:xfrm>
                <a:off x="8631566" y="648139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2"/>
              <p:cNvSpPr>
                <a:spLocks noChangeArrowheads="1"/>
              </p:cNvSpPr>
              <p:nvPr userDrawn="1"/>
            </p:nvSpPr>
            <p:spPr bwMode="gray">
              <a:xfrm>
                <a:off x="8428450"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3"/>
              <p:cNvSpPr>
                <a:spLocks noChangeArrowheads="1"/>
              </p:cNvSpPr>
              <p:nvPr userDrawn="1"/>
            </p:nvSpPr>
            <p:spPr bwMode="gray">
              <a:xfrm>
                <a:off x="8631566" y="6620364"/>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4"/>
              <p:cNvSpPr>
                <a:spLocks noChangeArrowheads="1"/>
              </p:cNvSpPr>
              <p:nvPr userDrawn="1"/>
            </p:nvSpPr>
            <p:spPr bwMode="gray">
              <a:xfrm>
                <a:off x="8428450"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5"/>
              <p:cNvSpPr>
                <a:spLocks noChangeArrowheads="1"/>
              </p:cNvSpPr>
              <p:nvPr userDrawn="1"/>
            </p:nvSpPr>
            <p:spPr bwMode="gray">
              <a:xfrm>
                <a:off x="8631566" y="6761120"/>
                <a:ext cx="133629" cy="81959"/>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6"/>
              <p:cNvSpPr>
                <a:spLocks noChangeArrowheads="1"/>
              </p:cNvSpPr>
              <p:nvPr userDrawn="1"/>
            </p:nvSpPr>
            <p:spPr bwMode="gray">
              <a:xfrm>
                <a:off x="8802611" y="5756230"/>
                <a:ext cx="155010" cy="1238295"/>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77"/>
              <p:cNvSpPr>
                <a:spLocks noChangeArrowheads="1"/>
              </p:cNvSpPr>
              <p:nvPr userDrawn="1"/>
            </p:nvSpPr>
            <p:spPr bwMode="gray">
              <a:xfrm>
                <a:off x="8374998" y="5813245"/>
                <a:ext cx="1099321" cy="4098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8"/>
              <p:cNvSpPr>
                <a:spLocks/>
              </p:cNvSpPr>
              <p:nvPr userDrawn="1"/>
            </p:nvSpPr>
            <p:spPr bwMode="gray">
              <a:xfrm>
                <a:off x="9157173" y="4745995"/>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9"/>
              <p:cNvSpPr>
                <a:spLocks/>
              </p:cNvSpPr>
              <p:nvPr userDrawn="1"/>
            </p:nvSpPr>
            <p:spPr bwMode="gray">
              <a:xfrm>
                <a:off x="9157173"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0"/>
              <p:cNvSpPr>
                <a:spLocks/>
              </p:cNvSpPr>
              <p:nvPr userDrawn="1"/>
            </p:nvSpPr>
            <p:spPr bwMode="gray">
              <a:xfrm>
                <a:off x="9107285"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1"/>
              <p:cNvSpPr>
                <a:spLocks/>
              </p:cNvSpPr>
              <p:nvPr userDrawn="1"/>
            </p:nvSpPr>
            <p:spPr bwMode="gray">
              <a:xfrm>
                <a:off x="9205279" y="4870716"/>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2"/>
              <p:cNvSpPr>
                <a:spLocks/>
              </p:cNvSpPr>
              <p:nvPr userDrawn="1"/>
            </p:nvSpPr>
            <p:spPr bwMode="gray">
              <a:xfrm>
                <a:off x="9059178" y="5002563"/>
                <a:ext cx="33853"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3"/>
              <p:cNvSpPr>
                <a:spLocks/>
              </p:cNvSpPr>
              <p:nvPr userDrawn="1"/>
            </p:nvSpPr>
            <p:spPr bwMode="gray">
              <a:xfrm>
                <a:off x="9253386" y="5002563"/>
                <a:ext cx="35634" cy="71269"/>
              </a:xfrm>
              <a:custGeom>
                <a:avLst/>
                <a:gdLst>
                  <a:gd name="T0" fmla="*/ 9 w 17"/>
                  <a:gd name="T1" fmla="*/ 0 h 35"/>
                  <a:gd name="T2" fmla="*/ 9 w 17"/>
                  <a:gd name="T3" fmla="*/ 0 h 35"/>
                  <a:gd name="T4" fmla="*/ 0 w 17"/>
                  <a:gd name="T5" fmla="*/ 9 h 35"/>
                  <a:gd name="T6" fmla="*/ 0 w 17"/>
                  <a:gd name="T7" fmla="*/ 35 h 35"/>
                  <a:gd name="T8" fmla="*/ 17 w 17"/>
                  <a:gd name="T9" fmla="*/ 35 h 35"/>
                  <a:gd name="T10" fmla="*/ 17 w 17"/>
                  <a:gd name="T11" fmla="*/ 9 h 35"/>
                  <a:gd name="T12" fmla="*/ 9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9" y="0"/>
                    </a:moveTo>
                    <a:cubicBezTo>
                      <a:pt x="9" y="0"/>
                      <a:pt x="9" y="0"/>
                      <a:pt x="9" y="0"/>
                    </a:cubicBezTo>
                    <a:cubicBezTo>
                      <a:pt x="4" y="0"/>
                      <a:pt x="0" y="4"/>
                      <a:pt x="0" y="9"/>
                    </a:cubicBezTo>
                    <a:cubicBezTo>
                      <a:pt x="0" y="35"/>
                      <a:pt x="0" y="35"/>
                      <a:pt x="0" y="35"/>
                    </a:cubicBezTo>
                    <a:cubicBezTo>
                      <a:pt x="17" y="35"/>
                      <a:pt x="17" y="35"/>
                      <a:pt x="17" y="35"/>
                    </a:cubicBezTo>
                    <a:cubicBezTo>
                      <a:pt x="17" y="9"/>
                      <a:pt x="17" y="9"/>
                      <a:pt x="17" y="9"/>
                    </a:cubicBezTo>
                    <a:cubicBezTo>
                      <a:pt x="17" y="4"/>
                      <a:pt x="13" y="0"/>
                      <a:pt x="9" y="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p:nvPr userDrawn="1"/>
          </p:nvGrpSpPr>
          <p:grpSpPr bwMode="gray">
            <a:xfrm>
              <a:off x="11546458" y="4621275"/>
              <a:ext cx="705561" cy="2373250"/>
              <a:chOff x="11546458" y="4621275"/>
              <a:chExt cx="705561" cy="2373250"/>
            </a:xfrm>
          </p:grpSpPr>
          <p:sp>
            <p:nvSpPr>
              <p:cNvPr id="58" name="Rectangle 84"/>
              <p:cNvSpPr>
                <a:spLocks noChangeArrowheads="1"/>
              </p:cNvSpPr>
              <p:nvPr userDrawn="1"/>
            </p:nvSpPr>
            <p:spPr bwMode="gray">
              <a:xfrm>
                <a:off x="11546458" y="4621275"/>
                <a:ext cx="456120" cy="2373250"/>
              </a:xfrm>
              <a:prstGeom prst="rect">
                <a:avLst/>
              </a:prstGeom>
              <a:solidFill>
                <a:srgbClr val="396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5"/>
              <p:cNvSpPr>
                <a:spLocks/>
              </p:cNvSpPr>
              <p:nvPr userDrawn="1"/>
            </p:nvSpPr>
            <p:spPr bwMode="gray">
              <a:xfrm>
                <a:off x="11546458" y="4908132"/>
                <a:ext cx="705561" cy="2086393"/>
              </a:xfrm>
              <a:custGeom>
                <a:avLst/>
                <a:gdLst>
                  <a:gd name="T0" fmla="*/ 347 w 347"/>
                  <a:gd name="T1" fmla="*/ 218 h 1017"/>
                  <a:gd name="T2" fmla="*/ 347 w 347"/>
                  <a:gd name="T3" fmla="*/ 1017 h 1017"/>
                  <a:gd name="T4" fmla="*/ 0 w 347"/>
                  <a:gd name="T5" fmla="*/ 1017 h 1017"/>
                  <a:gd name="T6" fmla="*/ 0 w 347"/>
                  <a:gd name="T7" fmla="*/ 0 h 1017"/>
                  <a:gd name="T8" fmla="*/ 20 w 347"/>
                  <a:gd name="T9" fmla="*/ 21 h 1017"/>
                  <a:gd name="T10" fmla="*/ 62 w 347"/>
                  <a:gd name="T11" fmla="*/ 61 h 1017"/>
                  <a:gd name="T12" fmla="*/ 109 w 347"/>
                  <a:gd name="T13" fmla="*/ 101 h 1017"/>
                  <a:gd name="T14" fmla="*/ 224 w 347"/>
                  <a:gd name="T15" fmla="*/ 176 h 1017"/>
                  <a:gd name="T16" fmla="*/ 347 w 347"/>
                  <a:gd name="T17" fmla="*/ 21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017">
                    <a:moveTo>
                      <a:pt x="347" y="218"/>
                    </a:moveTo>
                    <a:cubicBezTo>
                      <a:pt x="347" y="1017"/>
                      <a:pt x="347" y="1017"/>
                      <a:pt x="347" y="1017"/>
                    </a:cubicBezTo>
                    <a:cubicBezTo>
                      <a:pt x="0" y="1017"/>
                      <a:pt x="0" y="1017"/>
                      <a:pt x="0" y="1017"/>
                    </a:cubicBezTo>
                    <a:cubicBezTo>
                      <a:pt x="0" y="0"/>
                      <a:pt x="0" y="0"/>
                      <a:pt x="0" y="0"/>
                    </a:cubicBezTo>
                    <a:cubicBezTo>
                      <a:pt x="0" y="0"/>
                      <a:pt x="7" y="8"/>
                      <a:pt x="20" y="21"/>
                    </a:cubicBezTo>
                    <a:cubicBezTo>
                      <a:pt x="31" y="32"/>
                      <a:pt x="45" y="46"/>
                      <a:pt x="62" y="61"/>
                    </a:cubicBezTo>
                    <a:cubicBezTo>
                      <a:pt x="76" y="74"/>
                      <a:pt x="92" y="87"/>
                      <a:pt x="109" y="101"/>
                    </a:cubicBezTo>
                    <a:cubicBezTo>
                      <a:pt x="143" y="127"/>
                      <a:pt x="182" y="154"/>
                      <a:pt x="224" y="176"/>
                    </a:cubicBezTo>
                    <a:cubicBezTo>
                      <a:pt x="263" y="196"/>
                      <a:pt x="305" y="212"/>
                      <a:pt x="347" y="218"/>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86"/>
              <p:cNvSpPr>
                <a:spLocks noChangeArrowheads="1"/>
              </p:cNvSpPr>
              <p:nvPr userDrawn="1"/>
            </p:nvSpPr>
            <p:spPr bwMode="gray">
              <a:xfrm>
                <a:off x="11546458" y="4703234"/>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7"/>
              <p:cNvSpPr>
                <a:spLocks noChangeArrowheads="1"/>
              </p:cNvSpPr>
              <p:nvPr userDrawn="1"/>
            </p:nvSpPr>
            <p:spPr bwMode="gray">
              <a:xfrm>
                <a:off x="11546458" y="4868934"/>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88"/>
              <p:cNvSpPr>
                <a:spLocks noChangeArrowheads="1"/>
              </p:cNvSpPr>
              <p:nvPr userDrawn="1"/>
            </p:nvSpPr>
            <p:spPr bwMode="gray">
              <a:xfrm>
                <a:off x="11546458" y="5032852"/>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89"/>
              <p:cNvSpPr>
                <a:spLocks noChangeArrowheads="1"/>
              </p:cNvSpPr>
              <p:nvPr userDrawn="1"/>
            </p:nvSpPr>
            <p:spPr bwMode="gray">
              <a:xfrm>
                <a:off x="11546458" y="5196770"/>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0"/>
              <p:cNvSpPr>
                <a:spLocks noChangeArrowheads="1"/>
              </p:cNvSpPr>
              <p:nvPr userDrawn="1"/>
            </p:nvSpPr>
            <p:spPr bwMode="gray">
              <a:xfrm>
                <a:off x="11546458" y="5362470"/>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1"/>
              <p:cNvSpPr>
                <a:spLocks noChangeArrowheads="1"/>
              </p:cNvSpPr>
              <p:nvPr userDrawn="1"/>
            </p:nvSpPr>
            <p:spPr bwMode="gray">
              <a:xfrm>
                <a:off x="11546458" y="5526388"/>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92"/>
              <p:cNvSpPr>
                <a:spLocks noChangeArrowheads="1"/>
              </p:cNvSpPr>
              <p:nvPr userDrawn="1"/>
            </p:nvSpPr>
            <p:spPr bwMode="gray">
              <a:xfrm>
                <a:off x="11546458" y="5692088"/>
                <a:ext cx="297547" cy="78396"/>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93"/>
              <p:cNvSpPr>
                <a:spLocks noChangeArrowheads="1"/>
              </p:cNvSpPr>
              <p:nvPr userDrawn="1"/>
            </p:nvSpPr>
            <p:spPr bwMode="gray">
              <a:xfrm>
                <a:off x="11546458" y="5856006"/>
                <a:ext cx="297547" cy="8017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94"/>
              <p:cNvSpPr>
                <a:spLocks noChangeArrowheads="1"/>
              </p:cNvSpPr>
              <p:nvPr userDrawn="1"/>
            </p:nvSpPr>
            <p:spPr bwMode="gray">
              <a:xfrm>
                <a:off x="11546458" y="6019925"/>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5"/>
              <p:cNvSpPr>
                <a:spLocks noChangeArrowheads="1"/>
              </p:cNvSpPr>
              <p:nvPr userDrawn="1"/>
            </p:nvSpPr>
            <p:spPr bwMode="gray">
              <a:xfrm>
                <a:off x="11546458" y="6183843"/>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96"/>
              <p:cNvSpPr>
                <a:spLocks noChangeArrowheads="1"/>
              </p:cNvSpPr>
              <p:nvPr userDrawn="1"/>
            </p:nvSpPr>
            <p:spPr bwMode="gray">
              <a:xfrm>
                <a:off x="11546458" y="6347761"/>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7"/>
              <p:cNvSpPr>
                <a:spLocks noChangeArrowheads="1"/>
              </p:cNvSpPr>
              <p:nvPr userDrawn="1"/>
            </p:nvSpPr>
            <p:spPr bwMode="gray">
              <a:xfrm>
                <a:off x="11546458" y="6511679"/>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98"/>
              <p:cNvSpPr>
                <a:spLocks noChangeArrowheads="1"/>
              </p:cNvSpPr>
              <p:nvPr userDrawn="1"/>
            </p:nvSpPr>
            <p:spPr bwMode="gray">
              <a:xfrm>
                <a:off x="11546458" y="6675597"/>
                <a:ext cx="297547" cy="8374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99"/>
              <p:cNvSpPr>
                <a:spLocks noChangeArrowheads="1"/>
              </p:cNvSpPr>
              <p:nvPr userDrawn="1"/>
            </p:nvSpPr>
            <p:spPr bwMode="gray">
              <a:xfrm>
                <a:off x="11546458" y="6841297"/>
                <a:ext cx="297547" cy="819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userDrawn="1"/>
          </p:nvGrpSpPr>
          <p:grpSpPr bwMode="gray">
            <a:xfrm>
              <a:off x="9741577" y="3466721"/>
              <a:ext cx="1364797" cy="3527804"/>
              <a:chOff x="9741577" y="3466721"/>
              <a:chExt cx="1364797" cy="3527804"/>
            </a:xfrm>
          </p:grpSpPr>
          <p:sp>
            <p:nvSpPr>
              <p:cNvPr id="45" name="Freeform 22"/>
              <p:cNvSpPr>
                <a:spLocks/>
              </p:cNvSpPr>
              <p:nvPr userDrawn="1"/>
            </p:nvSpPr>
            <p:spPr bwMode="gray">
              <a:xfrm>
                <a:off x="10399031" y="3466721"/>
                <a:ext cx="51670" cy="849880"/>
              </a:xfrm>
              <a:custGeom>
                <a:avLst/>
                <a:gdLst>
                  <a:gd name="T0" fmla="*/ 29 w 29"/>
                  <a:gd name="T1" fmla="*/ 477 h 477"/>
                  <a:gd name="T2" fmla="*/ 0 w 29"/>
                  <a:gd name="T3" fmla="*/ 477 h 477"/>
                  <a:gd name="T4" fmla="*/ 8 w 29"/>
                  <a:gd name="T5" fmla="*/ 0 h 477"/>
                  <a:gd name="T6" fmla="*/ 21 w 29"/>
                  <a:gd name="T7" fmla="*/ 0 h 477"/>
                  <a:gd name="T8" fmla="*/ 29 w 29"/>
                  <a:gd name="T9" fmla="*/ 477 h 477"/>
                </a:gdLst>
                <a:ahLst/>
                <a:cxnLst>
                  <a:cxn ang="0">
                    <a:pos x="T0" y="T1"/>
                  </a:cxn>
                  <a:cxn ang="0">
                    <a:pos x="T2" y="T3"/>
                  </a:cxn>
                  <a:cxn ang="0">
                    <a:pos x="T4" y="T5"/>
                  </a:cxn>
                  <a:cxn ang="0">
                    <a:pos x="T6" y="T7"/>
                  </a:cxn>
                  <a:cxn ang="0">
                    <a:pos x="T8" y="T9"/>
                  </a:cxn>
                </a:cxnLst>
                <a:rect l="0" t="0" r="r" b="b"/>
                <a:pathLst>
                  <a:path w="29" h="477">
                    <a:moveTo>
                      <a:pt x="29" y="477"/>
                    </a:moveTo>
                    <a:lnTo>
                      <a:pt x="0" y="477"/>
                    </a:lnTo>
                    <a:lnTo>
                      <a:pt x="8" y="0"/>
                    </a:lnTo>
                    <a:lnTo>
                      <a:pt x="21" y="0"/>
                    </a:lnTo>
                    <a:lnTo>
                      <a:pt x="29"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userDrawn="1"/>
            </p:nvSpPr>
            <p:spPr bwMode="gray">
              <a:xfrm>
                <a:off x="9880551" y="4145556"/>
                <a:ext cx="1086849" cy="359907"/>
              </a:xfrm>
              <a:custGeom>
                <a:avLst/>
                <a:gdLst>
                  <a:gd name="T0" fmla="*/ 610 w 610"/>
                  <a:gd name="T1" fmla="*/ 131 h 202"/>
                  <a:gd name="T2" fmla="*/ 304 w 610"/>
                  <a:gd name="T3" fmla="*/ 202 h 202"/>
                  <a:gd name="T4" fmla="*/ 0 w 610"/>
                  <a:gd name="T5" fmla="*/ 131 h 202"/>
                  <a:gd name="T6" fmla="*/ 0 w 610"/>
                  <a:gd name="T7" fmla="*/ 93 h 202"/>
                  <a:gd name="T8" fmla="*/ 302 w 610"/>
                  <a:gd name="T9" fmla="*/ 0 h 202"/>
                  <a:gd name="T10" fmla="*/ 610 w 610"/>
                  <a:gd name="T11" fmla="*/ 93 h 202"/>
                  <a:gd name="T12" fmla="*/ 610 w 610"/>
                  <a:gd name="T13" fmla="*/ 131 h 202"/>
                </a:gdLst>
                <a:ahLst/>
                <a:cxnLst>
                  <a:cxn ang="0">
                    <a:pos x="T0" y="T1"/>
                  </a:cxn>
                  <a:cxn ang="0">
                    <a:pos x="T2" y="T3"/>
                  </a:cxn>
                  <a:cxn ang="0">
                    <a:pos x="T4" y="T5"/>
                  </a:cxn>
                  <a:cxn ang="0">
                    <a:pos x="T6" y="T7"/>
                  </a:cxn>
                  <a:cxn ang="0">
                    <a:pos x="T8" y="T9"/>
                  </a:cxn>
                  <a:cxn ang="0">
                    <a:pos x="T10" y="T11"/>
                  </a:cxn>
                  <a:cxn ang="0">
                    <a:pos x="T12" y="T13"/>
                  </a:cxn>
                </a:cxnLst>
                <a:rect l="0" t="0" r="r" b="b"/>
                <a:pathLst>
                  <a:path w="610" h="202">
                    <a:moveTo>
                      <a:pt x="610" y="131"/>
                    </a:moveTo>
                    <a:lnTo>
                      <a:pt x="304" y="202"/>
                    </a:lnTo>
                    <a:lnTo>
                      <a:pt x="0" y="131"/>
                    </a:lnTo>
                    <a:lnTo>
                      <a:pt x="0" y="93"/>
                    </a:lnTo>
                    <a:lnTo>
                      <a:pt x="302" y="0"/>
                    </a:lnTo>
                    <a:lnTo>
                      <a:pt x="610" y="93"/>
                    </a:lnTo>
                    <a:lnTo>
                      <a:pt x="61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userDrawn="1"/>
            </p:nvSpPr>
            <p:spPr bwMode="gray">
              <a:xfrm>
                <a:off x="10422193" y="4145556"/>
                <a:ext cx="545206" cy="359907"/>
              </a:xfrm>
              <a:custGeom>
                <a:avLst/>
                <a:gdLst>
                  <a:gd name="T0" fmla="*/ 306 w 306"/>
                  <a:gd name="T1" fmla="*/ 131 h 202"/>
                  <a:gd name="T2" fmla="*/ 0 w 306"/>
                  <a:gd name="T3" fmla="*/ 202 h 202"/>
                  <a:gd name="T4" fmla="*/ 0 w 306"/>
                  <a:gd name="T5" fmla="*/ 0 h 202"/>
                  <a:gd name="T6" fmla="*/ 306 w 306"/>
                  <a:gd name="T7" fmla="*/ 93 h 202"/>
                  <a:gd name="T8" fmla="*/ 306 w 306"/>
                  <a:gd name="T9" fmla="*/ 131 h 202"/>
                </a:gdLst>
                <a:ahLst/>
                <a:cxnLst>
                  <a:cxn ang="0">
                    <a:pos x="T0" y="T1"/>
                  </a:cxn>
                  <a:cxn ang="0">
                    <a:pos x="T2" y="T3"/>
                  </a:cxn>
                  <a:cxn ang="0">
                    <a:pos x="T4" y="T5"/>
                  </a:cxn>
                  <a:cxn ang="0">
                    <a:pos x="T6" y="T7"/>
                  </a:cxn>
                  <a:cxn ang="0">
                    <a:pos x="T8" y="T9"/>
                  </a:cxn>
                </a:cxnLst>
                <a:rect l="0" t="0" r="r" b="b"/>
                <a:pathLst>
                  <a:path w="306" h="202">
                    <a:moveTo>
                      <a:pt x="306" y="131"/>
                    </a:moveTo>
                    <a:lnTo>
                      <a:pt x="0" y="202"/>
                    </a:lnTo>
                    <a:lnTo>
                      <a:pt x="0" y="0"/>
                    </a:lnTo>
                    <a:lnTo>
                      <a:pt x="306" y="93"/>
                    </a:lnTo>
                    <a:lnTo>
                      <a:pt x="306" y="1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userDrawn="1"/>
            </p:nvSpPr>
            <p:spPr bwMode="gray">
              <a:xfrm>
                <a:off x="9916185" y="6390522"/>
                <a:ext cx="1015580" cy="260131"/>
              </a:xfrm>
              <a:custGeom>
                <a:avLst/>
                <a:gdLst>
                  <a:gd name="T0" fmla="*/ 570 w 570"/>
                  <a:gd name="T1" fmla="*/ 90 h 146"/>
                  <a:gd name="T2" fmla="*/ 286 w 570"/>
                  <a:gd name="T3" fmla="*/ 146 h 146"/>
                  <a:gd name="T4" fmla="*/ 0 w 570"/>
                  <a:gd name="T5" fmla="*/ 90 h 146"/>
                  <a:gd name="T6" fmla="*/ 0 w 570"/>
                  <a:gd name="T7" fmla="*/ 46 h 146"/>
                  <a:gd name="T8" fmla="*/ 286 w 570"/>
                  <a:gd name="T9" fmla="*/ 0 h 146"/>
                  <a:gd name="T10" fmla="*/ 570 w 570"/>
                  <a:gd name="T11" fmla="*/ 46 h 146"/>
                  <a:gd name="T12" fmla="*/ 570 w 570"/>
                  <a:gd name="T13" fmla="*/ 90 h 146"/>
                </a:gdLst>
                <a:ahLst/>
                <a:cxnLst>
                  <a:cxn ang="0">
                    <a:pos x="T0" y="T1"/>
                  </a:cxn>
                  <a:cxn ang="0">
                    <a:pos x="T2" y="T3"/>
                  </a:cxn>
                  <a:cxn ang="0">
                    <a:pos x="T4" y="T5"/>
                  </a:cxn>
                  <a:cxn ang="0">
                    <a:pos x="T6" y="T7"/>
                  </a:cxn>
                  <a:cxn ang="0">
                    <a:pos x="T8" y="T9"/>
                  </a:cxn>
                  <a:cxn ang="0">
                    <a:pos x="T10" y="T11"/>
                  </a:cxn>
                  <a:cxn ang="0">
                    <a:pos x="T12" y="T13"/>
                  </a:cxn>
                </a:cxnLst>
                <a:rect l="0" t="0" r="r" b="b"/>
                <a:pathLst>
                  <a:path w="570" h="146">
                    <a:moveTo>
                      <a:pt x="570" y="90"/>
                    </a:moveTo>
                    <a:lnTo>
                      <a:pt x="286" y="146"/>
                    </a:lnTo>
                    <a:lnTo>
                      <a:pt x="0" y="90"/>
                    </a:lnTo>
                    <a:lnTo>
                      <a:pt x="0" y="46"/>
                    </a:lnTo>
                    <a:lnTo>
                      <a:pt x="286" y="0"/>
                    </a:lnTo>
                    <a:lnTo>
                      <a:pt x="570" y="46"/>
                    </a:lnTo>
                    <a:lnTo>
                      <a:pt x="57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userDrawn="1"/>
            </p:nvSpPr>
            <p:spPr bwMode="gray">
              <a:xfrm>
                <a:off x="9916185" y="6513461"/>
                <a:ext cx="1015580" cy="137192"/>
              </a:xfrm>
              <a:custGeom>
                <a:avLst/>
                <a:gdLst>
                  <a:gd name="T0" fmla="*/ 570 w 570"/>
                  <a:gd name="T1" fmla="*/ 21 h 77"/>
                  <a:gd name="T2" fmla="*/ 286 w 570"/>
                  <a:gd name="T3" fmla="*/ 77 h 77"/>
                  <a:gd name="T4" fmla="*/ 0 w 570"/>
                  <a:gd name="T5" fmla="*/ 21 h 77"/>
                  <a:gd name="T6" fmla="*/ 0 w 570"/>
                  <a:gd name="T7" fmla="*/ 0 h 77"/>
                  <a:gd name="T8" fmla="*/ 286 w 570"/>
                  <a:gd name="T9" fmla="*/ 4 h 77"/>
                  <a:gd name="T10" fmla="*/ 570 w 570"/>
                  <a:gd name="T11" fmla="*/ 0 h 77"/>
                  <a:gd name="T12" fmla="*/ 570 w 570"/>
                  <a:gd name="T13" fmla="*/ 21 h 77"/>
                </a:gdLst>
                <a:ahLst/>
                <a:cxnLst>
                  <a:cxn ang="0">
                    <a:pos x="T0" y="T1"/>
                  </a:cxn>
                  <a:cxn ang="0">
                    <a:pos x="T2" y="T3"/>
                  </a:cxn>
                  <a:cxn ang="0">
                    <a:pos x="T4" y="T5"/>
                  </a:cxn>
                  <a:cxn ang="0">
                    <a:pos x="T6" y="T7"/>
                  </a:cxn>
                  <a:cxn ang="0">
                    <a:pos x="T8" y="T9"/>
                  </a:cxn>
                  <a:cxn ang="0">
                    <a:pos x="T10" y="T11"/>
                  </a:cxn>
                  <a:cxn ang="0">
                    <a:pos x="T12" y="T13"/>
                  </a:cxn>
                </a:cxnLst>
                <a:rect l="0" t="0" r="r" b="b"/>
                <a:pathLst>
                  <a:path w="570" h="77">
                    <a:moveTo>
                      <a:pt x="570" y="21"/>
                    </a:moveTo>
                    <a:lnTo>
                      <a:pt x="286" y="77"/>
                    </a:lnTo>
                    <a:lnTo>
                      <a:pt x="0" y="21"/>
                    </a:lnTo>
                    <a:lnTo>
                      <a:pt x="0" y="0"/>
                    </a:lnTo>
                    <a:lnTo>
                      <a:pt x="286" y="4"/>
                    </a:lnTo>
                    <a:lnTo>
                      <a:pt x="570" y="0"/>
                    </a:lnTo>
                    <a:lnTo>
                      <a:pt x="570"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7"/>
              <p:cNvSpPr>
                <a:spLocks noChangeArrowheads="1"/>
              </p:cNvSpPr>
              <p:nvPr userDrawn="1"/>
            </p:nvSpPr>
            <p:spPr bwMode="gray">
              <a:xfrm>
                <a:off x="9907276" y="6472481"/>
                <a:ext cx="1033397" cy="783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userDrawn="1"/>
            </p:nvSpPr>
            <p:spPr bwMode="gray">
              <a:xfrm>
                <a:off x="10301036" y="4093886"/>
                <a:ext cx="245877" cy="94431"/>
              </a:xfrm>
              <a:custGeom>
                <a:avLst/>
                <a:gdLst>
                  <a:gd name="T0" fmla="*/ 68 w 138"/>
                  <a:gd name="T1" fmla="*/ 53 h 53"/>
                  <a:gd name="T2" fmla="*/ 0 w 138"/>
                  <a:gd name="T3" fmla="*/ 0 h 53"/>
                  <a:gd name="T4" fmla="*/ 138 w 138"/>
                  <a:gd name="T5" fmla="*/ 0 h 53"/>
                  <a:gd name="T6" fmla="*/ 68 w 138"/>
                  <a:gd name="T7" fmla="*/ 53 h 53"/>
                </a:gdLst>
                <a:ahLst/>
                <a:cxnLst>
                  <a:cxn ang="0">
                    <a:pos x="T0" y="T1"/>
                  </a:cxn>
                  <a:cxn ang="0">
                    <a:pos x="T2" y="T3"/>
                  </a:cxn>
                  <a:cxn ang="0">
                    <a:pos x="T4" y="T5"/>
                  </a:cxn>
                  <a:cxn ang="0">
                    <a:pos x="T6" y="T7"/>
                  </a:cxn>
                </a:cxnLst>
                <a:rect l="0" t="0" r="r" b="b"/>
                <a:pathLst>
                  <a:path w="138" h="53">
                    <a:moveTo>
                      <a:pt x="68" y="53"/>
                    </a:moveTo>
                    <a:lnTo>
                      <a:pt x="0" y="0"/>
                    </a:lnTo>
                    <a:lnTo>
                      <a:pt x="138" y="0"/>
                    </a:lnTo>
                    <a:lnTo>
                      <a:pt x="6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userDrawn="1"/>
            </p:nvSpPr>
            <p:spPr bwMode="gray">
              <a:xfrm>
                <a:off x="10422193" y="4093886"/>
                <a:ext cx="124720" cy="94431"/>
              </a:xfrm>
              <a:custGeom>
                <a:avLst/>
                <a:gdLst>
                  <a:gd name="T0" fmla="*/ 0 w 70"/>
                  <a:gd name="T1" fmla="*/ 53 h 53"/>
                  <a:gd name="T2" fmla="*/ 0 w 70"/>
                  <a:gd name="T3" fmla="*/ 0 h 53"/>
                  <a:gd name="T4" fmla="*/ 70 w 70"/>
                  <a:gd name="T5" fmla="*/ 0 h 53"/>
                  <a:gd name="T6" fmla="*/ 0 w 70"/>
                  <a:gd name="T7" fmla="*/ 53 h 53"/>
                </a:gdLst>
                <a:ahLst/>
                <a:cxnLst>
                  <a:cxn ang="0">
                    <a:pos x="T0" y="T1"/>
                  </a:cxn>
                  <a:cxn ang="0">
                    <a:pos x="T2" y="T3"/>
                  </a:cxn>
                  <a:cxn ang="0">
                    <a:pos x="T4" y="T5"/>
                  </a:cxn>
                  <a:cxn ang="0">
                    <a:pos x="T6" y="T7"/>
                  </a:cxn>
                </a:cxnLst>
                <a:rect l="0" t="0" r="r" b="b"/>
                <a:pathLst>
                  <a:path w="70" h="53">
                    <a:moveTo>
                      <a:pt x="0" y="53"/>
                    </a:moveTo>
                    <a:lnTo>
                      <a:pt x="0" y="0"/>
                    </a:lnTo>
                    <a:lnTo>
                      <a:pt x="70" y="0"/>
                    </a:lnTo>
                    <a:lnTo>
                      <a:pt x="0" y="5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noEditPoints="1"/>
              </p:cNvSpPr>
              <p:nvPr userDrawn="1"/>
            </p:nvSpPr>
            <p:spPr bwMode="gray">
              <a:xfrm>
                <a:off x="9939347" y="4425286"/>
                <a:ext cx="960347" cy="2569239"/>
              </a:xfrm>
              <a:custGeom>
                <a:avLst/>
                <a:gdLst>
                  <a:gd name="T0" fmla="*/ 421 w 473"/>
                  <a:gd name="T1" fmla="*/ 1104 h 1252"/>
                  <a:gd name="T2" fmla="*/ 403 w 473"/>
                  <a:gd name="T3" fmla="*/ 1052 h 1252"/>
                  <a:gd name="T4" fmla="*/ 391 w 473"/>
                  <a:gd name="T5" fmla="*/ 1019 h 1252"/>
                  <a:gd name="T6" fmla="*/ 378 w 473"/>
                  <a:gd name="T7" fmla="*/ 981 h 1252"/>
                  <a:gd name="T8" fmla="*/ 354 w 473"/>
                  <a:gd name="T9" fmla="*/ 913 h 1252"/>
                  <a:gd name="T10" fmla="*/ 319 w 473"/>
                  <a:gd name="T11" fmla="*/ 792 h 1252"/>
                  <a:gd name="T12" fmla="*/ 288 w 473"/>
                  <a:gd name="T13" fmla="*/ 562 h 1252"/>
                  <a:gd name="T14" fmla="*/ 308 w 473"/>
                  <a:gd name="T15" fmla="*/ 226 h 1252"/>
                  <a:gd name="T16" fmla="*/ 324 w 473"/>
                  <a:gd name="T17" fmla="*/ 130 h 1252"/>
                  <a:gd name="T18" fmla="*/ 337 w 473"/>
                  <a:gd name="T19" fmla="*/ 60 h 1252"/>
                  <a:gd name="T20" fmla="*/ 348 w 473"/>
                  <a:gd name="T21" fmla="*/ 6 h 1252"/>
                  <a:gd name="T22" fmla="*/ 128 w 473"/>
                  <a:gd name="T23" fmla="*/ 0 h 1252"/>
                  <a:gd name="T24" fmla="*/ 131 w 473"/>
                  <a:gd name="T25" fmla="*/ 15 h 1252"/>
                  <a:gd name="T26" fmla="*/ 150 w 473"/>
                  <a:gd name="T27" fmla="*/ 111 h 1252"/>
                  <a:gd name="T28" fmla="*/ 175 w 473"/>
                  <a:gd name="T29" fmla="*/ 275 h 1252"/>
                  <a:gd name="T30" fmla="*/ 190 w 473"/>
                  <a:gd name="T31" fmla="*/ 519 h 1252"/>
                  <a:gd name="T32" fmla="*/ 161 w 473"/>
                  <a:gd name="T33" fmla="*/ 780 h 1252"/>
                  <a:gd name="T34" fmla="*/ 130 w 473"/>
                  <a:gd name="T35" fmla="*/ 893 h 1252"/>
                  <a:gd name="T36" fmla="*/ 109 w 473"/>
                  <a:gd name="T37" fmla="*/ 951 h 1252"/>
                  <a:gd name="T38" fmla="*/ 98 w 473"/>
                  <a:gd name="T39" fmla="*/ 981 h 1252"/>
                  <a:gd name="T40" fmla="*/ 84 w 473"/>
                  <a:gd name="T41" fmla="*/ 1019 h 1252"/>
                  <a:gd name="T42" fmla="*/ 72 w 473"/>
                  <a:gd name="T43" fmla="*/ 1052 h 1252"/>
                  <a:gd name="T44" fmla="*/ 53 w 473"/>
                  <a:gd name="T45" fmla="*/ 1104 h 1252"/>
                  <a:gd name="T46" fmla="*/ 0 w 473"/>
                  <a:gd name="T47" fmla="*/ 1252 h 1252"/>
                  <a:gd name="T48" fmla="*/ 86 w 473"/>
                  <a:gd name="T49" fmla="*/ 1246 h 1252"/>
                  <a:gd name="T50" fmla="*/ 131 w 473"/>
                  <a:gd name="T51" fmla="*/ 1095 h 1252"/>
                  <a:gd name="T52" fmla="*/ 149 w 473"/>
                  <a:gd name="T53" fmla="*/ 1036 h 1252"/>
                  <a:gd name="T54" fmla="*/ 160 w 473"/>
                  <a:gd name="T55" fmla="*/ 998 h 1252"/>
                  <a:gd name="T56" fmla="*/ 176 w 473"/>
                  <a:gd name="T57" fmla="*/ 946 h 1252"/>
                  <a:gd name="T58" fmla="*/ 192 w 473"/>
                  <a:gd name="T59" fmla="*/ 894 h 1252"/>
                  <a:gd name="T60" fmla="*/ 200 w 473"/>
                  <a:gd name="T61" fmla="*/ 870 h 1252"/>
                  <a:gd name="T62" fmla="*/ 222 w 473"/>
                  <a:gd name="T63" fmla="*/ 773 h 1252"/>
                  <a:gd name="T64" fmla="*/ 254 w 473"/>
                  <a:gd name="T65" fmla="*/ 771 h 1252"/>
                  <a:gd name="T66" fmla="*/ 288 w 473"/>
                  <a:gd name="T67" fmla="*/ 905 h 1252"/>
                  <a:gd name="T68" fmla="*/ 299 w 473"/>
                  <a:gd name="T69" fmla="*/ 942 h 1252"/>
                  <a:gd name="T70" fmla="*/ 307 w 473"/>
                  <a:gd name="T71" fmla="*/ 969 h 1252"/>
                  <a:gd name="T72" fmla="*/ 321 w 473"/>
                  <a:gd name="T73" fmla="*/ 1020 h 1252"/>
                  <a:gd name="T74" fmla="*/ 334 w 473"/>
                  <a:gd name="T75" fmla="*/ 1065 h 1252"/>
                  <a:gd name="T76" fmla="*/ 346 w 473"/>
                  <a:gd name="T77" fmla="*/ 1104 h 1252"/>
                  <a:gd name="T78" fmla="*/ 388 w 473"/>
                  <a:gd name="T79" fmla="*/ 1252 h 1252"/>
                  <a:gd name="T80" fmla="*/ 471 w 473"/>
                  <a:gd name="T81" fmla="*/ 1246 h 1252"/>
                  <a:gd name="T82" fmla="*/ 301 w 473"/>
                  <a:gd name="T83" fmla="*/ 39 h 1252"/>
                  <a:gd name="T84" fmla="*/ 295 w 473"/>
                  <a:gd name="T85" fmla="*/ 73 h 1252"/>
                  <a:gd name="T86" fmla="*/ 285 w 473"/>
                  <a:gd name="T87" fmla="*/ 123 h 1252"/>
                  <a:gd name="T88" fmla="*/ 265 w 473"/>
                  <a:gd name="T89" fmla="*/ 241 h 1252"/>
                  <a:gd name="T90" fmla="*/ 215 w 473"/>
                  <a:gd name="T91" fmla="*/ 259 h 1252"/>
                  <a:gd name="T92" fmla="*/ 192 w 473"/>
                  <a:gd name="T93" fmla="*/ 123 h 1252"/>
                  <a:gd name="T94" fmla="*/ 182 w 473"/>
                  <a:gd name="T95" fmla="*/ 7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3" h="1252">
                    <a:moveTo>
                      <a:pt x="471" y="1246"/>
                    </a:moveTo>
                    <a:cubicBezTo>
                      <a:pt x="421" y="1104"/>
                      <a:pt x="421" y="1104"/>
                      <a:pt x="421" y="1104"/>
                    </a:cubicBezTo>
                    <a:cubicBezTo>
                      <a:pt x="418" y="1095"/>
                      <a:pt x="418" y="1095"/>
                      <a:pt x="418" y="1095"/>
                    </a:cubicBezTo>
                    <a:cubicBezTo>
                      <a:pt x="403" y="1052"/>
                      <a:pt x="403" y="1052"/>
                      <a:pt x="403" y="1052"/>
                    </a:cubicBezTo>
                    <a:cubicBezTo>
                      <a:pt x="397" y="1036"/>
                      <a:pt x="397" y="1036"/>
                      <a:pt x="397" y="1036"/>
                    </a:cubicBezTo>
                    <a:cubicBezTo>
                      <a:pt x="391" y="1019"/>
                      <a:pt x="391" y="1019"/>
                      <a:pt x="391" y="1019"/>
                    </a:cubicBezTo>
                    <a:cubicBezTo>
                      <a:pt x="384" y="998"/>
                      <a:pt x="384" y="998"/>
                      <a:pt x="384" y="998"/>
                    </a:cubicBezTo>
                    <a:cubicBezTo>
                      <a:pt x="378" y="981"/>
                      <a:pt x="378" y="981"/>
                      <a:pt x="378" y="981"/>
                    </a:cubicBezTo>
                    <a:cubicBezTo>
                      <a:pt x="365" y="943"/>
                      <a:pt x="365" y="943"/>
                      <a:pt x="365" y="943"/>
                    </a:cubicBezTo>
                    <a:cubicBezTo>
                      <a:pt x="354" y="913"/>
                      <a:pt x="354" y="913"/>
                      <a:pt x="354" y="913"/>
                    </a:cubicBezTo>
                    <a:cubicBezTo>
                      <a:pt x="347" y="893"/>
                      <a:pt x="347" y="893"/>
                      <a:pt x="347" y="893"/>
                    </a:cubicBezTo>
                    <a:cubicBezTo>
                      <a:pt x="336" y="860"/>
                      <a:pt x="327" y="826"/>
                      <a:pt x="319" y="792"/>
                    </a:cubicBezTo>
                    <a:cubicBezTo>
                      <a:pt x="317" y="785"/>
                      <a:pt x="315" y="778"/>
                      <a:pt x="314" y="771"/>
                    </a:cubicBezTo>
                    <a:cubicBezTo>
                      <a:pt x="299" y="702"/>
                      <a:pt x="291" y="632"/>
                      <a:pt x="288" y="562"/>
                    </a:cubicBezTo>
                    <a:cubicBezTo>
                      <a:pt x="288" y="548"/>
                      <a:pt x="287" y="534"/>
                      <a:pt x="287" y="519"/>
                    </a:cubicBezTo>
                    <a:cubicBezTo>
                      <a:pt x="286" y="421"/>
                      <a:pt x="294" y="323"/>
                      <a:pt x="308" y="226"/>
                    </a:cubicBezTo>
                    <a:cubicBezTo>
                      <a:pt x="312" y="200"/>
                      <a:pt x="316" y="175"/>
                      <a:pt x="321" y="149"/>
                    </a:cubicBezTo>
                    <a:cubicBezTo>
                      <a:pt x="322" y="143"/>
                      <a:pt x="323" y="137"/>
                      <a:pt x="324" y="130"/>
                    </a:cubicBezTo>
                    <a:cubicBezTo>
                      <a:pt x="325" y="124"/>
                      <a:pt x="326" y="118"/>
                      <a:pt x="327" y="111"/>
                    </a:cubicBezTo>
                    <a:cubicBezTo>
                      <a:pt x="337" y="60"/>
                      <a:pt x="337" y="60"/>
                      <a:pt x="337" y="60"/>
                    </a:cubicBezTo>
                    <a:cubicBezTo>
                      <a:pt x="346" y="15"/>
                      <a:pt x="346" y="15"/>
                      <a:pt x="346" y="15"/>
                    </a:cubicBezTo>
                    <a:cubicBezTo>
                      <a:pt x="348" y="6"/>
                      <a:pt x="348" y="6"/>
                      <a:pt x="348" y="6"/>
                    </a:cubicBezTo>
                    <a:cubicBezTo>
                      <a:pt x="349" y="0"/>
                      <a:pt x="349" y="0"/>
                      <a:pt x="349" y="0"/>
                    </a:cubicBezTo>
                    <a:cubicBezTo>
                      <a:pt x="128" y="0"/>
                      <a:pt x="128" y="0"/>
                      <a:pt x="128" y="0"/>
                    </a:cubicBezTo>
                    <a:cubicBezTo>
                      <a:pt x="129" y="6"/>
                      <a:pt x="129" y="6"/>
                      <a:pt x="129" y="6"/>
                    </a:cubicBezTo>
                    <a:cubicBezTo>
                      <a:pt x="131" y="15"/>
                      <a:pt x="131" y="15"/>
                      <a:pt x="131" y="15"/>
                    </a:cubicBezTo>
                    <a:cubicBezTo>
                      <a:pt x="140" y="60"/>
                      <a:pt x="140" y="60"/>
                      <a:pt x="140" y="60"/>
                    </a:cubicBezTo>
                    <a:cubicBezTo>
                      <a:pt x="150" y="111"/>
                      <a:pt x="150" y="111"/>
                      <a:pt x="150" y="111"/>
                    </a:cubicBezTo>
                    <a:cubicBezTo>
                      <a:pt x="151" y="118"/>
                      <a:pt x="152" y="124"/>
                      <a:pt x="153" y="130"/>
                    </a:cubicBezTo>
                    <a:cubicBezTo>
                      <a:pt x="162" y="178"/>
                      <a:pt x="169" y="226"/>
                      <a:pt x="175" y="275"/>
                    </a:cubicBezTo>
                    <a:cubicBezTo>
                      <a:pt x="176" y="281"/>
                      <a:pt x="177" y="287"/>
                      <a:pt x="177" y="293"/>
                    </a:cubicBezTo>
                    <a:cubicBezTo>
                      <a:pt x="186" y="368"/>
                      <a:pt x="191" y="444"/>
                      <a:pt x="190" y="519"/>
                    </a:cubicBezTo>
                    <a:cubicBezTo>
                      <a:pt x="190" y="534"/>
                      <a:pt x="189" y="548"/>
                      <a:pt x="189" y="562"/>
                    </a:cubicBezTo>
                    <a:cubicBezTo>
                      <a:pt x="186" y="635"/>
                      <a:pt x="177" y="708"/>
                      <a:pt x="161" y="780"/>
                    </a:cubicBezTo>
                    <a:cubicBezTo>
                      <a:pt x="158" y="794"/>
                      <a:pt x="155" y="808"/>
                      <a:pt x="151" y="822"/>
                    </a:cubicBezTo>
                    <a:cubicBezTo>
                      <a:pt x="145" y="846"/>
                      <a:pt x="138" y="869"/>
                      <a:pt x="130" y="893"/>
                    </a:cubicBezTo>
                    <a:cubicBezTo>
                      <a:pt x="117" y="928"/>
                      <a:pt x="117" y="928"/>
                      <a:pt x="117" y="928"/>
                    </a:cubicBezTo>
                    <a:cubicBezTo>
                      <a:pt x="109" y="951"/>
                      <a:pt x="109" y="951"/>
                      <a:pt x="109" y="951"/>
                    </a:cubicBezTo>
                    <a:cubicBezTo>
                      <a:pt x="106" y="959"/>
                      <a:pt x="106" y="959"/>
                      <a:pt x="106" y="959"/>
                    </a:cubicBezTo>
                    <a:cubicBezTo>
                      <a:pt x="98" y="981"/>
                      <a:pt x="98" y="981"/>
                      <a:pt x="98" y="981"/>
                    </a:cubicBezTo>
                    <a:cubicBezTo>
                      <a:pt x="92" y="998"/>
                      <a:pt x="92" y="998"/>
                      <a:pt x="92" y="998"/>
                    </a:cubicBezTo>
                    <a:cubicBezTo>
                      <a:pt x="84" y="1019"/>
                      <a:pt x="84" y="1019"/>
                      <a:pt x="84" y="1019"/>
                    </a:cubicBezTo>
                    <a:cubicBezTo>
                      <a:pt x="78" y="1036"/>
                      <a:pt x="78" y="1036"/>
                      <a:pt x="78" y="1036"/>
                    </a:cubicBezTo>
                    <a:cubicBezTo>
                      <a:pt x="72" y="1052"/>
                      <a:pt x="72" y="1052"/>
                      <a:pt x="72" y="1052"/>
                    </a:cubicBezTo>
                    <a:cubicBezTo>
                      <a:pt x="57" y="1095"/>
                      <a:pt x="57" y="1095"/>
                      <a:pt x="57" y="1095"/>
                    </a:cubicBezTo>
                    <a:cubicBezTo>
                      <a:pt x="53" y="1104"/>
                      <a:pt x="53" y="1104"/>
                      <a:pt x="53" y="1104"/>
                    </a:cubicBezTo>
                    <a:cubicBezTo>
                      <a:pt x="2" y="1246"/>
                      <a:pt x="2" y="1246"/>
                      <a:pt x="2" y="1246"/>
                    </a:cubicBezTo>
                    <a:cubicBezTo>
                      <a:pt x="0" y="1252"/>
                      <a:pt x="0" y="1252"/>
                      <a:pt x="0" y="1252"/>
                    </a:cubicBezTo>
                    <a:cubicBezTo>
                      <a:pt x="84" y="1252"/>
                      <a:pt x="84" y="1252"/>
                      <a:pt x="84" y="1252"/>
                    </a:cubicBezTo>
                    <a:cubicBezTo>
                      <a:pt x="86" y="1246"/>
                      <a:pt x="86" y="1246"/>
                      <a:pt x="86" y="1246"/>
                    </a:cubicBezTo>
                    <a:cubicBezTo>
                      <a:pt x="129" y="1104"/>
                      <a:pt x="129" y="1104"/>
                      <a:pt x="129" y="1104"/>
                    </a:cubicBezTo>
                    <a:cubicBezTo>
                      <a:pt x="131" y="1095"/>
                      <a:pt x="131" y="1095"/>
                      <a:pt x="131" y="1095"/>
                    </a:cubicBezTo>
                    <a:cubicBezTo>
                      <a:pt x="140" y="1065"/>
                      <a:pt x="140" y="1065"/>
                      <a:pt x="140" y="1065"/>
                    </a:cubicBezTo>
                    <a:cubicBezTo>
                      <a:pt x="149" y="1036"/>
                      <a:pt x="149" y="1036"/>
                      <a:pt x="149" y="1036"/>
                    </a:cubicBezTo>
                    <a:cubicBezTo>
                      <a:pt x="154" y="1020"/>
                      <a:pt x="154" y="1020"/>
                      <a:pt x="154" y="1020"/>
                    </a:cubicBezTo>
                    <a:cubicBezTo>
                      <a:pt x="160" y="998"/>
                      <a:pt x="160" y="998"/>
                      <a:pt x="160" y="998"/>
                    </a:cubicBezTo>
                    <a:cubicBezTo>
                      <a:pt x="169" y="969"/>
                      <a:pt x="169" y="969"/>
                      <a:pt x="169" y="969"/>
                    </a:cubicBezTo>
                    <a:cubicBezTo>
                      <a:pt x="176" y="946"/>
                      <a:pt x="176" y="946"/>
                      <a:pt x="176" y="946"/>
                    </a:cubicBezTo>
                    <a:cubicBezTo>
                      <a:pt x="188" y="905"/>
                      <a:pt x="188" y="905"/>
                      <a:pt x="188" y="905"/>
                    </a:cubicBezTo>
                    <a:cubicBezTo>
                      <a:pt x="190" y="902"/>
                      <a:pt x="191" y="898"/>
                      <a:pt x="192" y="894"/>
                    </a:cubicBezTo>
                    <a:cubicBezTo>
                      <a:pt x="192" y="894"/>
                      <a:pt x="192" y="894"/>
                      <a:pt x="192" y="894"/>
                    </a:cubicBezTo>
                    <a:cubicBezTo>
                      <a:pt x="195" y="886"/>
                      <a:pt x="197" y="878"/>
                      <a:pt x="200" y="870"/>
                    </a:cubicBezTo>
                    <a:cubicBezTo>
                      <a:pt x="200" y="870"/>
                      <a:pt x="200" y="870"/>
                      <a:pt x="200" y="870"/>
                    </a:cubicBezTo>
                    <a:cubicBezTo>
                      <a:pt x="209" y="838"/>
                      <a:pt x="216" y="806"/>
                      <a:pt x="222" y="773"/>
                    </a:cubicBezTo>
                    <a:cubicBezTo>
                      <a:pt x="231" y="729"/>
                      <a:pt x="236" y="683"/>
                      <a:pt x="238" y="638"/>
                    </a:cubicBezTo>
                    <a:cubicBezTo>
                      <a:pt x="241" y="683"/>
                      <a:pt x="246" y="727"/>
                      <a:pt x="254" y="771"/>
                    </a:cubicBezTo>
                    <a:cubicBezTo>
                      <a:pt x="256" y="785"/>
                      <a:pt x="259" y="799"/>
                      <a:pt x="262" y="812"/>
                    </a:cubicBezTo>
                    <a:cubicBezTo>
                      <a:pt x="269" y="843"/>
                      <a:pt x="278" y="875"/>
                      <a:pt x="288" y="905"/>
                    </a:cubicBezTo>
                    <a:cubicBezTo>
                      <a:pt x="298" y="939"/>
                      <a:pt x="298" y="939"/>
                      <a:pt x="298" y="939"/>
                    </a:cubicBezTo>
                    <a:cubicBezTo>
                      <a:pt x="299" y="942"/>
                      <a:pt x="299" y="942"/>
                      <a:pt x="299" y="942"/>
                    </a:cubicBezTo>
                    <a:cubicBezTo>
                      <a:pt x="304" y="961"/>
                      <a:pt x="304" y="961"/>
                      <a:pt x="304" y="961"/>
                    </a:cubicBezTo>
                    <a:cubicBezTo>
                      <a:pt x="307" y="969"/>
                      <a:pt x="307" y="969"/>
                      <a:pt x="307" y="969"/>
                    </a:cubicBezTo>
                    <a:cubicBezTo>
                      <a:pt x="315" y="998"/>
                      <a:pt x="315" y="998"/>
                      <a:pt x="315" y="998"/>
                    </a:cubicBezTo>
                    <a:cubicBezTo>
                      <a:pt x="321" y="1020"/>
                      <a:pt x="321" y="1020"/>
                      <a:pt x="321" y="1020"/>
                    </a:cubicBezTo>
                    <a:cubicBezTo>
                      <a:pt x="326" y="1036"/>
                      <a:pt x="326" y="1036"/>
                      <a:pt x="326" y="1036"/>
                    </a:cubicBezTo>
                    <a:cubicBezTo>
                      <a:pt x="334" y="1065"/>
                      <a:pt x="334" y="1065"/>
                      <a:pt x="334" y="1065"/>
                    </a:cubicBezTo>
                    <a:cubicBezTo>
                      <a:pt x="343" y="1095"/>
                      <a:pt x="343" y="1095"/>
                      <a:pt x="343" y="1095"/>
                    </a:cubicBezTo>
                    <a:cubicBezTo>
                      <a:pt x="346" y="1104"/>
                      <a:pt x="346" y="1104"/>
                      <a:pt x="346" y="1104"/>
                    </a:cubicBezTo>
                    <a:cubicBezTo>
                      <a:pt x="386" y="1246"/>
                      <a:pt x="386" y="1246"/>
                      <a:pt x="386" y="1246"/>
                    </a:cubicBezTo>
                    <a:cubicBezTo>
                      <a:pt x="388" y="1252"/>
                      <a:pt x="388" y="1252"/>
                      <a:pt x="388" y="1252"/>
                    </a:cubicBezTo>
                    <a:cubicBezTo>
                      <a:pt x="473" y="1252"/>
                      <a:pt x="473" y="1252"/>
                      <a:pt x="473" y="1252"/>
                    </a:cubicBezTo>
                    <a:lnTo>
                      <a:pt x="471" y="1246"/>
                    </a:lnTo>
                    <a:close/>
                    <a:moveTo>
                      <a:pt x="176" y="39"/>
                    </a:moveTo>
                    <a:cubicBezTo>
                      <a:pt x="301" y="39"/>
                      <a:pt x="301" y="39"/>
                      <a:pt x="301" y="39"/>
                    </a:cubicBezTo>
                    <a:cubicBezTo>
                      <a:pt x="295" y="73"/>
                      <a:pt x="295" y="73"/>
                      <a:pt x="295" y="73"/>
                    </a:cubicBezTo>
                    <a:cubicBezTo>
                      <a:pt x="295" y="73"/>
                      <a:pt x="295" y="73"/>
                      <a:pt x="295" y="73"/>
                    </a:cubicBezTo>
                    <a:cubicBezTo>
                      <a:pt x="289" y="104"/>
                      <a:pt x="289" y="104"/>
                      <a:pt x="289" y="104"/>
                    </a:cubicBezTo>
                    <a:cubicBezTo>
                      <a:pt x="288" y="111"/>
                      <a:pt x="286" y="117"/>
                      <a:pt x="285" y="123"/>
                    </a:cubicBezTo>
                    <a:cubicBezTo>
                      <a:pt x="281" y="148"/>
                      <a:pt x="276" y="173"/>
                      <a:pt x="272" y="198"/>
                    </a:cubicBezTo>
                    <a:cubicBezTo>
                      <a:pt x="270" y="212"/>
                      <a:pt x="268" y="227"/>
                      <a:pt x="265" y="241"/>
                    </a:cubicBezTo>
                    <a:cubicBezTo>
                      <a:pt x="253" y="322"/>
                      <a:pt x="243" y="403"/>
                      <a:pt x="238" y="484"/>
                    </a:cubicBezTo>
                    <a:cubicBezTo>
                      <a:pt x="235" y="409"/>
                      <a:pt x="226" y="334"/>
                      <a:pt x="215" y="259"/>
                    </a:cubicBezTo>
                    <a:cubicBezTo>
                      <a:pt x="215" y="258"/>
                      <a:pt x="214" y="257"/>
                      <a:pt x="214" y="256"/>
                    </a:cubicBezTo>
                    <a:cubicBezTo>
                      <a:pt x="207" y="211"/>
                      <a:pt x="200" y="167"/>
                      <a:pt x="192" y="123"/>
                    </a:cubicBezTo>
                    <a:cubicBezTo>
                      <a:pt x="191" y="117"/>
                      <a:pt x="190" y="111"/>
                      <a:pt x="188" y="104"/>
                    </a:cubicBezTo>
                    <a:cubicBezTo>
                      <a:pt x="182" y="73"/>
                      <a:pt x="182" y="73"/>
                      <a:pt x="182" y="73"/>
                    </a:cubicBezTo>
                    <a:lnTo>
                      <a:pt x="176"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userDrawn="1"/>
            </p:nvSpPr>
            <p:spPr bwMode="gray">
              <a:xfrm>
                <a:off x="9880551" y="4378961"/>
                <a:ext cx="1086849" cy="233405"/>
              </a:xfrm>
              <a:custGeom>
                <a:avLst/>
                <a:gdLst>
                  <a:gd name="T0" fmla="*/ 610 w 610"/>
                  <a:gd name="T1" fmla="*/ 33 h 131"/>
                  <a:gd name="T2" fmla="*/ 304 w 610"/>
                  <a:gd name="T3" fmla="*/ 131 h 131"/>
                  <a:gd name="T4" fmla="*/ 0 w 610"/>
                  <a:gd name="T5" fmla="*/ 33 h 131"/>
                  <a:gd name="T6" fmla="*/ 0 w 610"/>
                  <a:gd name="T7" fmla="*/ 0 h 131"/>
                  <a:gd name="T8" fmla="*/ 610 w 610"/>
                  <a:gd name="T9" fmla="*/ 0 h 131"/>
                  <a:gd name="T10" fmla="*/ 610 w 610"/>
                  <a:gd name="T11" fmla="*/ 33 h 131"/>
                </a:gdLst>
                <a:ahLst/>
                <a:cxnLst>
                  <a:cxn ang="0">
                    <a:pos x="T0" y="T1"/>
                  </a:cxn>
                  <a:cxn ang="0">
                    <a:pos x="T2" y="T3"/>
                  </a:cxn>
                  <a:cxn ang="0">
                    <a:pos x="T4" y="T5"/>
                  </a:cxn>
                  <a:cxn ang="0">
                    <a:pos x="T6" y="T7"/>
                  </a:cxn>
                  <a:cxn ang="0">
                    <a:pos x="T8" y="T9"/>
                  </a:cxn>
                  <a:cxn ang="0">
                    <a:pos x="T10" y="T11"/>
                  </a:cxn>
                </a:cxnLst>
                <a:rect l="0" t="0" r="r" b="b"/>
                <a:pathLst>
                  <a:path w="610" h="131">
                    <a:moveTo>
                      <a:pt x="610" y="33"/>
                    </a:moveTo>
                    <a:lnTo>
                      <a:pt x="304" y="131"/>
                    </a:lnTo>
                    <a:lnTo>
                      <a:pt x="0" y="33"/>
                    </a:lnTo>
                    <a:lnTo>
                      <a:pt x="0" y="0"/>
                    </a:lnTo>
                    <a:lnTo>
                      <a:pt x="610" y="0"/>
                    </a:lnTo>
                    <a:lnTo>
                      <a:pt x="610" y="3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2"/>
              <p:cNvSpPr>
                <a:spLocks noChangeArrowheads="1"/>
              </p:cNvSpPr>
              <p:nvPr userDrawn="1"/>
            </p:nvSpPr>
            <p:spPr bwMode="gray">
              <a:xfrm>
                <a:off x="9741577" y="4343327"/>
                <a:ext cx="1364797" cy="587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3"/>
              <p:cNvSpPr>
                <a:spLocks noChangeArrowheads="1"/>
              </p:cNvSpPr>
              <p:nvPr userDrawn="1"/>
            </p:nvSpPr>
            <p:spPr bwMode="gray">
              <a:xfrm>
                <a:off x="10254712" y="5490754"/>
                <a:ext cx="338527" cy="87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0"/>
              <p:cNvSpPr>
                <a:spLocks noChangeArrowheads="1"/>
              </p:cNvSpPr>
              <p:nvPr userDrawn="1"/>
            </p:nvSpPr>
            <p:spPr bwMode="gray">
              <a:xfrm>
                <a:off x="9880551" y="4402123"/>
                <a:ext cx="1086849" cy="35634"/>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a:t>Click to edit Master title style</a:t>
            </a:r>
            <a:endParaRPr lang="en-US"/>
          </a:p>
        </p:txBody>
      </p:sp>
      <p:sp>
        <p:nvSpPr>
          <p:cNvPr id="3" name="Text Placeholder 2"/>
          <p:cNvSpPr>
            <a:spLocks noGrp="1"/>
          </p:cNvSpPr>
          <p:nvPr>
            <p:ph type="body" sz="quarter" idx="10"/>
          </p:nvPr>
        </p:nvSpPr>
        <p:spPr>
          <a:xfrm>
            <a:off x="274702" y="1211287"/>
            <a:ext cx="11888787" cy="5484813"/>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ltLang="zh-CN"/>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ltLang="zh-CN"/>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ltLang="zh-CN"/>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ltLang="zh-CN"/>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ltLang="zh-CN"/>
              <a:t>Fifth level</a:t>
            </a:r>
            <a:endParaRPr lang="en-US"/>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ltLang="zh-CN"/>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ltLang="zh-CN"/>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ltLang="zh-CN"/>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ltLang="zh-CN"/>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ltLang="zh-CN"/>
              <a:t>Fifth level</a:t>
            </a:r>
            <a:endParaRPr lang="en-US"/>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ltLang="zh-CN"/>
              <a:t>Click to edit Master title style</a:t>
            </a:r>
            <a:endParaRPr lang="en-US"/>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3.png"/></Relationships>
</file>

<file path=ppt/slides/_rels/slide100.xml.rels><?xml version="1.0" encoding="UTF-8" standalone="yes"?>
<Relationships xmlns="http://schemas.openxmlformats.org/package/2006/relationships"><Relationship Id="rId3" Type="http://schemas.openxmlformats.org/officeDocument/2006/relationships/image" Target="../media/image332.png"/><Relationship Id="rId7"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14.xml"/><Relationship Id="rId6" Type="http://schemas.openxmlformats.org/officeDocument/2006/relationships/hyperlink" Target="https://www.azure.cn/documentation/articles/scheduler-concepts-terms/" TargetMode="External"/><Relationship Id="rId5" Type="http://schemas.openxmlformats.org/officeDocument/2006/relationships/hyperlink" Target="https://msdn.microsoft.com/zh-cn/library/mt629143.aspx" TargetMode="External"/><Relationship Id="rId4" Type="http://schemas.openxmlformats.org/officeDocument/2006/relationships/hyperlink" Target="https://www.azure.cn/documentation/articles/scheduler-get-started-portal/" TargetMode="External"/></Relationships>
</file>

<file path=ppt/slides/_rels/slide101.xml.rels><?xml version="1.0" encoding="UTF-8" standalone="yes"?>
<Relationships xmlns="http://schemas.openxmlformats.org/package/2006/relationships"><Relationship Id="rId13" Type="http://schemas.openxmlformats.org/officeDocument/2006/relationships/image" Target="../media/image343.jp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3.png"/><Relationship Id="rId21" Type="http://schemas.openxmlformats.org/officeDocument/2006/relationships/image" Target="../media/image351.jpg"/><Relationship Id="rId34" Type="http://schemas.openxmlformats.org/officeDocument/2006/relationships/image" Target="../media/image364.png"/><Relationship Id="rId7" Type="http://schemas.openxmlformats.org/officeDocument/2006/relationships/image" Target="../media/image337.png"/><Relationship Id="rId12" Type="http://schemas.openxmlformats.org/officeDocument/2006/relationships/image" Target="../media/image342.jp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89.xml"/><Relationship Id="rId16" Type="http://schemas.openxmlformats.org/officeDocument/2006/relationships/image" Target="../media/image346.jp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14.xml"/><Relationship Id="rId6" Type="http://schemas.openxmlformats.org/officeDocument/2006/relationships/image" Target="../media/image336.png"/><Relationship Id="rId11" Type="http://schemas.openxmlformats.org/officeDocument/2006/relationships/image" Target="../media/image341.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5.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jpg"/><Relationship Id="rId36" Type="http://schemas.openxmlformats.org/officeDocument/2006/relationships/image" Target="../media/image385.svg"/><Relationship Id="rId10" Type="http://schemas.openxmlformats.org/officeDocument/2006/relationships/image" Target="../media/image340.png"/><Relationship Id="rId19" Type="http://schemas.openxmlformats.org/officeDocument/2006/relationships/image" Target="../media/image349.png"/><Relationship Id="rId31" Type="http://schemas.openxmlformats.org/officeDocument/2006/relationships/image" Target="../media/image361.jpg"/><Relationship Id="rId4" Type="http://schemas.openxmlformats.org/officeDocument/2006/relationships/image" Target="../media/image334.png"/><Relationship Id="rId9" Type="http://schemas.openxmlformats.org/officeDocument/2006/relationships/image" Target="../media/image339.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jpg"/><Relationship Id="rId35" Type="http://schemas.openxmlformats.org/officeDocument/2006/relationships/image" Target="../media/image365.png"/><Relationship Id="rId8" Type="http://schemas.openxmlformats.org/officeDocument/2006/relationships/image" Target="../media/image338.jpg"/></Relationships>
</file>

<file path=ppt/slides/_rels/slide102.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image" Target="../media/image367.PNG"/></Relationships>
</file>

<file path=ppt/slides/_rels/slide103.xml.rels><?xml version="1.0" encoding="UTF-8" standalone="yes"?>
<Relationships xmlns="http://schemas.openxmlformats.org/package/2006/relationships"><Relationship Id="rId3" Type="http://schemas.openxmlformats.org/officeDocument/2006/relationships/image" Target="../media/image368.JP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92.xml"/><Relationship Id="rId1" Type="http://schemas.openxmlformats.org/officeDocument/2006/relationships/slideLayout" Target="../slideLayouts/slideLayout14.xml"/><Relationship Id="rId4" Type="http://schemas.openxmlformats.org/officeDocument/2006/relationships/image" Target="../media/image370.png"/></Relationships>
</file>

<file path=ppt/slides/_rels/slide105.xml.rels><?xml version="1.0" encoding="UTF-8" standalone="yes"?>
<Relationships xmlns="http://schemas.openxmlformats.org/package/2006/relationships"><Relationship Id="rId2" Type="http://schemas.openxmlformats.org/officeDocument/2006/relationships/image" Target="../media/image371.jp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93.xml"/><Relationship Id="rId1" Type="http://schemas.openxmlformats.org/officeDocument/2006/relationships/slideLayout" Target="../slideLayouts/slideLayout14.xml"/><Relationship Id="rId4" Type="http://schemas.openxmlformats.org/officeDocument/2006/relationships/image" Target="../media/image373.png"/></Relationships>
</file>

<file path=ppt/slides/_rels/slide10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94.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34.png"/></Relationships>
</file>

<file path=ppt/slides/_rels/slide108.xml.rels><?xml version="1.0" encoding="UTF-8" standalone="yes"?>
<Relationships xmlns="http://schemas.openxmlformats.org/package/2006/relationships"><Relationship Id="rId2" Type="http://schemas.openxmlformats.org/officeDocument/2006/relationships/image" Target="../media/image375.jp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95.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378.png"/><Relationship Id="rId4" Type="http://schemas.openxmlformats.org/officeDocument/2006/relationships/image" Target="../media/image377.png"/></Relationships>
</file>

<file path=ppt/slides/_rels/slide1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hyperlink" Target="https://www.azure.cn/pricing/details/reserved-ip-addresses/" TargetMode="External"/><Relationship Id="rId4" Type="http://schemas.openxmlformats.org/officeDocument/2006/relationships/image" Target="../media/image100.png"/><Relationship Id="rId9" Type="http://schemas.openxmlformats.org/officeDocument/2006/relationships/image" Target="../media/image105.png"/></Relationships>
</file>

<file path=ppt/slides/_rels/slide11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98.xml"/><Relationship Id="rId1" Type="http://schemas.openxmlformats.org/officeDocument/2006/relationships/slideLayout" Target="../slideLayouts/slideLayout14.xml"/><Relationship Id="rId4" Type="http://schemas.openxmlformats.org/officeDocument/2006/relationships/image" Target="../media/image382.png"/></Relationships>
</file>

<file path=ppt/slides/_rels/slide113.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8" Type="http://schemas.openxmlformats.org/officeDocument/2006/relationships/hyperlink" Target="http://e.huawei.com/cn/solutions/business-needs/data-center/azure-stack/" TargetMode="External"/><Relationship Id="rId3" Type="http://schemas.openxmlformats.org/officeDocument/2006/relationships/image" Target="../media/image383.JPG"/><Relationship Id="rId7" Type="http://schemas.openxmlformats.org/officeDocument/2006/relationships/image" Target="../media/image387.png"/><Relationship Id="rId2" Type="http://schemas.openxmlformats.org/officeDocument/2006/relationships/notesSlide" Target="../notesSlides/notesSlide99.xml"/><Relationship Id="rId1" Type="http://schemas.openxmlformats.org/officeDocument/2006/relationships/slideLayout" Target="../slideLayouts/slideLayout5.xml"/><Relationship Id="rId6" Type="http://schemas.openxmlformats.org/officeDocument/2006/relationships/image" Target="../media/image386.png"/><Relationship Id="rId11" Type="http://schemas.openxmlformats.org/officeDocument/2006/relationships/hyperlink" Target="https://www.cisco.com/c/en/us/solutions/data-center/integrated-system-microsoft-azure-stack/index.html" TargetMode="External"/><Relationship Id="rId5" Type="http://schemas.openxmlformats.org/officeDocument/2006/relationships/image" Target="../media/image385.png"/><Relationship Id="rId10" Type="http://schemas.openxmlformats.org/officeDocument/2006/relationships/hyperlink" Target="https://www.dellemc.com/zh-cn/solutions/cloud/microsoft-azure-stack.htm" TargetMode="External"/><Relationship Id="rId4" Type="http://schemas.openxmlformats.org/officeDocument/2006/relationships/image" Target="../media/image384.png"/><Relationship Id="rId9" Type="http://schemas.openxmlformats.org/officeDocument/2006/relationships/hyperlink" Target="http://b2b.lenovo.com.cn/product/converged-system/Lenovo_ThinkAgile_SX_for_Microsoft_Azure_Stack"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10.svg"/><Relationship Id="rId2" Type="http://schemas.openxmlformats.org/officeDocument/2006/relationships/notesSlide" Target="../notesSlides/notesSlide100.xml"/><Relationship Id="rId1" Type="http://schemas.openxmlformats.org/officeDocument/2006/relationships/slideLayout" Target="../slideLayouts/slideLayout5.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75.png"/></Relationships>
</file>

<file path=ppt/slides/_rels/slide116.xml.rels><?xml version="1.0" encoding="UTF-8" standalone="yes"?>
<Relationships xmlns="http://schemas.openxmlformats.org/package/2006/relationships"><Relationship Id="rId3" Type="http://schemas.openxmlformats.org/officeDocument/2006/relationships/image" Target="../media/image390.JPG"/><Relationship Id="rId2" Type="http://schemas.openxmlformats.org/officeDocument/2006/relationships/notesSlide" Target="../notesSlides/notesSlide101.xml"/><Relationship Id="rId1" Type="http://schemas.openxmlformats.org/officeDocument/2006/relationships/slideLayout" Target="../slideLayouts/slideLayout14.xml"/><Relationship Id="rId4" Type="http://schemas.openxmlformats.org/officeDocument/2006/relationships/image" Target="../media/image391.JP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38.png"/><Relationship Id="rId7"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30.JPG"/><Relationship Id="rId5" Type="http://schemas.openxmlformats.org/officeDocument/2006/relationships/image" Target="../media/image129.JPG"/><Relationship Id="rId4" Type="http://schemas.openxmlformats.org/officeDocument/2006/relationships/image" Target="../media/image131.svg"/><Relationship Id="rId9" Type="http://schemas.openxmlformats.org/officeDocument/2006/relationships/hyperlink" Target="https://azure.microsoft.com/zh-cn/pricing/reserved-vm-instances/#faq" TargetMode="Externa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2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27.xml.rels><?xml version="1.0" encoding="UTF-8" standalone="yes"?>
<Relationships xmlns="http://schemas.openxmlformats.org/package/2006/relationships"><Relationship Id="rId3" Type="http://schemas.openxmlformats.org/officeDocument/2006/relationships/image" Target="../media/image144.tiff"/><Relationship Id="rId7" Type="http://schemas.openxmlformats.org/officeDocument/2006/relationships/image" Target="../media/image147.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146.jpg"/><Relationship Id="rId4" Type="http://schemas.openxmlformats.org/officeDocument/2006/relationships/image" Target="../media/image145.tiff"/></Relationships>
</file>

<file path=ppt/slides/_rels/slide2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1.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s://azure.microsoft.com/zh-cn/pricing/details/functions/" TargetMode="External"/><Relationship Id="rId5" Type="http://schemas.openxmlformats.org/officeDocument/2006/relationships/image" Target="../media/image150.png"/><Relationship Id="rId4" Type="http://schemas.openxmlformats.org/officeDocument/2006/relationships/image" Target="../media/image149.png"/></Relationships>
</file>

<file path=ppt/slides/_rels/slide2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59.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162.JP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162.JPG"/><Relationship Id="rId5" Type="http://schemas.openxmlformats.org/officeDocument/2006/relationships/image" Target="../media/image164.png"/><Relationship Id="rId4" Type="http://schemas.openxmlformats.org/officeDocument/2006/relationships/hyperlink" Target="https://docs.microsoft.com/zh-cn/azure/storage/storage-managed-disks-overview"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66.png"/></Relationships>
</file>

<file path=ppt/slides/_rels/slide3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162.JPG"/></Relationships>
</file>

<file path=ppt/slides/_rels/slide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62.JPG"/></Relationships>
</file>

<file path=ppt/slides/_rels/slide3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162.JP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global-infrastructure/locations/" TargetMode="External"/><Relationship Id="rId2" Type="http://schemas.openxmlformats.org/officeDocument/2006/relationships/image" Target="../media/image15.JPG"/><Relationship Id="rId1" Type="http://schemas.openxmlformats.org/officeDocument/2006/relationships/slideLayout" Target="../slideLayouts/slideLayout34.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172.JPG"/><Relationship Id="rId4" Type="http://schemas.openxmlformats.org/officeDocument/2006/relationships/image" Target="../media/image171.png"/></Relationships>
</file>

<file path=ppt/slides/_rels/slide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175.png"/></Relationships>
</file>

<file path=ppt/slides/_rels/slide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179.png"/><Relationship Id="rId5" Type="http://schemas.openxmlformats.org/officeDocument/2006/relationships/hyperlink" Target="https://docs.microsoft.com/zh-cn/azure/sql-database/sql-database-query-performance" TargetMode="External"/><Relationship Id="rId4" Type="http://schemas.openxmlformats.org/officeDocument/2006/relationships/hyperlink" Target="http://dtucalculator.azurewebsites.net/"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docs.microsoft.com/zh-cn/azure/sql-database/sql-database-business-continuity" TargetMode="External"/><Relationship Id="rId13" Type="http://schemas.openxmlformats.org/officeDocument/2006/relationships/hyperlink" Target="https://msdn.microsoft.com/library/mt589530.aspx" TargetMode="External"/><Relationship Id="rId3" Type="http://schemas.openxmlformats.org/officeDocument/2006/relationships/hyperlink" Target="https://docs.microsoft.com/zh-cn/azure/sql-database/sql-database-elastic-scale-introduction#horizontal-and-vertical-scaling" TargetMode="External"/><Relationship Id="rId7" Type="http://schemas.openxmlformats.org/officeDocument/2006/relationships/hyperlink" Target="https://docs.microsoft.com/zh-cn/azure/sql-database/sql-database-geo-replication-overview" TargetMode="External"/><Relationship Id="rId12" Type="http://schemas.openxmlformats.org/officeDocument/2006/relationships/hyperlink" Target="http://msdn.microsoft.com/library/dn606154.aspx"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hyperlink" Target="https://docs.microsoft.com/zh-cn/azure/sql-database/sql-database-recovery-using-backups#geo-restore" TargetMode="External"/><Relationship Id="rId11" Type="http://schemas.openxmlformats.org/officeDocument/2006/relationships/hyperlink" Target="http://msdn.microsoft.com/library/dn385720.aspx" TargetMode="External"/><Relationship Id="rId5" Type="http://schemas.openxmlformats.org/officeDocument/2006/relationships/hyperlink" Target="https://docs.microsoft.com/zh-cn/azure/sql-database/sql-database-recovery-using-backups#point-in-time-restore" TargetMode="External"/><Relationship Id="rId10" Type="http://schemas.openxmlformats.org/officeDocument/2006/relationships/hyperlink" Target="https://docs.microsoft.com/zh-cn/azure/virtual-network/virtual-networks-overview" TargetMode="External"/><Relationship Id="rId4" Type="http://schemas.openxmlformats.org/officeDocument/2006/relationships/hyperlink" Target="https://docs.microsoft.com/zh-cn/azure/sql-database/sql-database-automated-backups" TargetMode="External"/><Relationship Id="rId9" Type="http://schemas.openxmlformats.org/officeDocument/2006/relationships/hyperlink" Target="https://docs.microsoft.com/zh-cn/azure/virtual-machines/windows/sql/virtual-machines-windows-sql-high-availability-d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1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1.xml.rels><?xml version="1.0" encoding="UTF-8" standalone="yes"?>
<Relationships xmlns="http://schemas.openxmlformats.org/package/2006/relationships"><Relationship Id="rId8" Type="http://schemas.openxmlformats.org/officeDocument/2006/relationships/image" Target="../media/image191.JPG"/><Relationship Id="rId3" Type="http://schemas.openxmlformats.org/officeDocument/2006/relationships/image" Target="../media/image190.JPG"/><Relationship Id="rId7" Type="http://schemas.openxmlformats.org/officeDocument/2006/relationships/hyperlink" Target="https://docs.azure.cn/zh-cn/cosmos-db/consistency-levels"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hyperlink" Target="https://docs.azure.cn/zh-cn/cosmos-db/request-units" TargetMode="External"/><Relationship Id="rId5" Type="http://schemas.openxmlformats.org/officeDocument/2006/relationships/hyperlink" Target="https://docs.azure.cn/zh-cn/cosmos-db/mongodb-introduction" TargetMode="External"/><Relationship Id="rId4" Type="http://schemas.openxmlformats.org/officeDocument/2006/relationships/hyperlink" Target="https://docs.azure.cn/zh-cn/cosmos-db/documentdb-introduction"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193.png"/></Relationships>
</file>

<file path=ppt/slides/_rels/slide54.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57.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201.png"/><Relationship Id="rId4" Type="http://schemas.openxmlformats.org/officeDocument/2006/relationships/image" Target="../media/image200.png"/></Relationships>
</file>

<file path=ppt/slides/_rels/slide5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202.png"/></Relationships>
</file>

<file path=ppt/slides/_rels/slide59.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3" Type="http://schemas.openxmlformats.org/officeDocument/2006/relationships/image" Target="../media/image203.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hyperlink" Target="http://en.wikipedia.org/wiki/commons:category:people_icons" TargetMode="External"/><Relationship Id="rId2" Type="http://schemas.openxmlformats.org/officeDocument/2006/relationships/notesSlide" Target="../notesSlides/notesSlide50.xml"/><Relationship Id="rId16" Type="http://schemas.openxmlformats.org/officeDocument/2006/relationships/image" Target="../media/image216.png&amp;ehk=kNTSsDD6cqdz2GvzJNxgxQ&amp;r=0&amp;pid=OfficeInsert"/><Relationship Id="rId1" Type="http://schemas.openxmlformats.org/officeDocument/2006/relationships/slideLayout" Target="../slideLayouts/slideLayout5.xml"/><Relationship Id="rId6" Type="http://schemas.openxmlformats.org/officeDocument/2006/relationships/image" Target="../media/image206.png"/><Relationship Id="rId11" Type="http://schemas.openxmlformats.org/officeDocument/2006/relationships/image" Target="../media/image211.png"/><Relationship Id="rId5" Type="http://schemas.openxmlformats.org/officeDocument/2006/relationships/image" Target="../media/image205.png"/><Relationship Id="rId15" Type="http://schemas.openxmlformats.org/officeDocument/2006/relationships/image" Target="../media/image215.png"/><Relationship Id="rId10" Type="http://schemas.openxmlformats.org/officeDocument/2006/relationships/image" Target="../media/image210.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s>
</file>

<file path=ppt/slides/_rels/slide6.xml.rels><?xml version="1.0" encoding="UTF-8" standalone="yes"?>
<Relationships xmlns="http://schemas.openxmlformats.org/package/2006/relationships"><Relationship Id="rId26" Type="http://schemas.openxmlformats.org/officeDocument/2006/relationships/image" Target="../media/image43.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png"/><Relationship Id="rId7" Type="http://schemas.openxmlformats.org/officeDocument/2006/relationships/image" Target="../media/image24.png"/><Relationship Id="rId2" Type="http://schemas.openxmlformats.org/officeDocument/2006/relationships/image" Target="../media/image19.png"/><Relationship Id="rId16" Type="http://schemas.openxmlformats.org/officeDocument/2006/relationships/image" Target="../media/image33.pn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68.png"/><Relationship Id="rId58" Type="http://schemas.openxmlformats.org/officeDocument/2006/relationships/image" Target="../media/image73.png"/><Relationship Id="rId66" Type="http://schemas.openxmlformats.org/officeDocument/2006/relationships/image" Target="../media/image81.png"/><Relationship Id="rId5" Type="http://schemas.openxmlformats.org/officeDocument/2006/relationships/image" Target="../media/image22.png"/><Relationship Id="rId61" Type="http://schemas.openxmlformats.org/officeDocument/2006/relationships/image" Target="../media/image76.png"/><Relationship Id="rId19" Type="http://schemas.openxmlformats.org/officeDocument/2006/relationships/image" Target="../media/image3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6" Type="http://schemas.openxmlformats.org/officeDocument/2006/relationships/image" Target="../media/image71.png"/><Relationship Id="rId64" Type="http://schemas.openxmlformats.org/officeDocument/2006/relationships/image" Target="../media/image79.png"/><Relationship Id="rId8" Type="http://schemas.openxmlformats.org/officeDocument/2006/relationships/image" Target="../media/image25.png"/><Relationship Id="rId51" Type="http://schemas.openxmlformats.org/officeDocument/2006/relationships/image" Target="../media/image66.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7.png"/><Relationship Id="rId41" Type="http://schemas.openxmlformats.org/officeDocument/2006/relationships/image" Target="../media/image58.png"/><Relationship Id="rId54" Type="http://schemas.openxmlformats.org/officeDocument/2006/relationships/image" Target="../media/image69.png"/><Relationship Id="rId62"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image" Target="../media/image23.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5.png"/><Relationship Id="rId57" Type="http://schemas.openxmlformats.org/officeDocument/2006/relationships/image" Target="../media/image72.png"/><Relationship Id="rId10" Type="http://schemas.openxmlformats.org/officeDocument/2006/relationships/image" Target="../media/image27.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png"/><Relationship Id="rId4" Type="http://schemas.openxmlformats.org/officeDocument/2006/relationships/image" Target="../media/image21.png"/><Relationship Id="rId9"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5.png"/><Relationship Id="rId39" Type="http://schemas.openxmlformats.org/officeDocument/2006/relationships/image" Target="../media/image56.png"/></Relationships>
</file>

<file path=ppt/slides/_rels/slide60.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13.png"/><Relationship Id="rId3" Type="http://schemas.openxmlformats.org/officeDocument/2006/relationships/image" Target="../media/image217.png"/><Relationship Id="rId7" Type="http://schemas.openxmlformats.org/officeDocument/2006/relationships/image" Target="../media/image69.png"/><Relationship Id="rId12" Type="http://schemas.openxmlformats.org/officeDocument/2006/relationships/image" Target="../media/image223.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218.png"/><Relationship Id="rId11" Type="http://schemas.openxmlformats.org/officeDocument/2006/relationships/image" Target="../media/image222.png"/><Relationship Id="rId5" Type="http://schemas.openxmlformats.org/officeDocument/2006/relationships/image" Target="../media/image53.png"/><Relationship Id="rId10" Type="http://schemas.openxmlformats.org/officeDocument/2006/relationships/image" Target="../media/image221.png"/><Relationship Id="rId4" Type="http://schemas.microsoft.com/office/2007/relationships/hdphoto" Target="../media/hdphoto3.wdp"/><Relationship Id="rId9" Type="http://schemas.openxmlformats.org/officeDocument/2006/relationships/image" Target="../media/image22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6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232.emf"/><Relationship Id="rId4" Type="http://schemas.openxmlformats.org/officeDocument/2006/relationships/image" Target="../media/image231.emf"/></Relationships>
</file>

<file path=ppt/slides/_rels/slide66.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3" Type="http://schemas.openxmlformats.org/officeDocument/2006/relationships/image" Target="../media/image234.jpeg"/><Relationship Id="rId7" Type="http://schemas.openxmlformats.org/officeDocument/2006/relationships/image" Target="../media/image238.png"/><Relationship Id="rId12" Type="http://schemas.openxmlformats.org/officeDocument/2006/relationships/image" Target="../media/image243.png"/><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image" Target="../media/image237.jpeg"/><Relationship Id="rId11" Type="http://schemas.openxmlformats.org/officeDocument/2006/relationships/image" Target="../media/image242.png"/><Relationship Id="rId5" Type="http://schemas.openxmlformats.org/officeDocument/2006/relationships/image" Target="../media/image236.jpeg"/><Relationship Id="rId10"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image" Target="../media/image240.png"/></Relationships>
</file>

<file path=ppt/slides/_rels/slide6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9.xml"/><Relationship Id="rId1" Type="http://schemas.openxmlformats.org/officeDocument/2006/relationships/slideLayout" Target="../slideLayouts/slideLayout14.xml"/><Relationship Id="rId5" Type="http://schemas.openxmlformats.org/officeDocument/2006/relationships/image" Target="../media/image247.png"/><Relationship Id="rId4" Type="http://schemas.openxmlformats.org/officeDocument/2006/relationships/image" Target="../media/image246.png"/></Relationships>
</file>

<file path=ppt/slides/_rels/slide6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notesSlide" Target="../notesSlides/notesSlide66.xml"/><Relationship Id="rId1" Type="http://schemas.openxmlformats.org/officeDocument/2006/relationships/slideLayout" Target="../slideLayouts/slideLayout14.xml"/><Relationship Id="rId6" Type="http://schemas.openxmlformats.org/officeDocument/2006/relationships/image" Target="../media/image258.png"/><Relationship Id="rId11" Type="http://schemas.openxmlformats.org/officeDocument/2006/relationships/image" Target="../media/image263.jpe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264.emf"/><Relationship Id="rId2" Type="http://schemas.openxmlformats.org/officeDocument/2006/relationships/notesSlide" Target="../notesSlides/notesSlide68.xml"/><Relationship Id="rId1" Type="http://schemas.openxmlformats.org/officeDocument/2006/relationships/slideLayout" Target="../slideLayouts/slideLayout14.xml"/><Relationship Id="rId5" Type="http://schemas.microsoft.com/office/2007/relationships/hdphoto" Target="../media/hdphoto4.wdp"/><Relationship Id="rId4" Type="http://schemas.openxmlformats.org/officeDocument/2006/relationships/image" Target="../media/image26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80.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9.svg"/><Relationship Id="rId18" Type="http://schemas.openxmlformats.org/officeDocument/2006/relationships/image" Target="../media/image274.png"/><Relationship Id="rId26" Type="http://schemas.openxmlformats.org/officeDocument/2006/relationships/image" Target="../media/image279.png"/><Relationship Id="rId3" Type="http://schemas.openxmlformats.org/officeDocument/2006/relationships/image" Target="../media/image266.png"/><Relationship Id="rId21" Type="http://schemas.openxmlformats.org/officeDocument/2006/relationships/image" Target="../media/image276.png"/><Relationship Id="rId7" Type="http://schemas.openxmlformats.org/officeDocument/2006/relationships/image" Target="../media/image268.png"/><Relationship Id="rId12" Type="http://schemas.openxmlformats.org/officeDocument/2006/relationships/image" Target="../media/image271.png"/><Relationship Id="rId17" Type="http://schemas.openxmlformats.org/officeDocument/2006/relationships/image" Target="../media/image283.svg"/><Relationship Id="rId25" Type="http://schemas.openxmlformats.org/officeDocument/2006/relationships/image" Target="../media/image291.svg"/><Relationship Id="rId2" Type="http://schemas.openxmlformats.org/officeDocument/2006/relationships/notesSlide" Target="../notesSlides/notesSlide70.xml"/><Relationship Id="rId16" Type="http://schemas.openxmlformats.org/officeDocument/2006/relationships/image" Target="../media/image273.png"/><Relationship Id="rId20" Type="http://schemas.openxmlformats.org/officeDocument/2006/relationships/image" Target="../media/image286.svg"/><Relationship Id="rId29" Type="http://schemas.openxmlformats.org/officeDocument/2006/relationships/image" Target="../media/image281.png"/><Relationship Id="rId1" Type="http://schemas.openxmlformats.org/officeDocument/2006/relationships/slideLayout" Target="../slideLayouts/slideLayout20.xml"/><Relationship Id="rId6" Type="http://schemas.openxmlformats.org/officeDocument/2006/relationships/image" Target="../media/image272.svg"/><Relationship Id="rId11" Type="http://schemas.openxmlformats.org/officeDocument/2006/relationships/image" Target="../media/image277.svg"/><Relationship Id="rId24" Type="http://schemas.openxmlformats.org/officeDocument/2006/relationships/image" Target="../media/image278.png"/><Relationship Id="rId5" Type="http://schemas.openxmlformats.org/officeDocument/2006/relationships/image" Target="../media/image267.png"/><Relationship Id="rId15" Type="http://schemas.openxmlformats.org/officeDocument/2006/relationships/image" Target="../media/image281.svg"/><Relationship Id="rId23" Type="http://schemas.openxmlformats.org/officeDocument/2006/relationships/image" Target="../media/image289.svg"/><Relationship Id="rId28" Type="http://schemas.microsoft.com/office/2007/relationships/hdphoto" Target="../media/hdphoto6.wdp"/><Relationship Id="rId10" Type="http://schemas.openxmlformats.org/officeDocument/2006/relationships/image" Target="../media/image270.png"/><Relationship Id="rId19" Type="http://schemas.openxmlformats.org/officeDocument/2006/relationships/image" Target="../media/image275.png"/><Relationship Id="rId31" Type="http://schemas.openxmlformats.org/officeDocument/2006/relationships/image" Target="../media/image283.png"/><Relationship Id="rId4" Type="http://schemas.microsoft.com/office/2007/relationships/hdphoto" Target="../media/hdphoto5.wdp"/><Relationship Id="rId9" Type="http://schemas.openxmlformats.org/officeDocument/2006/relationships/image" Target="../media/image275.svg"/><Relationship Id="rId14" Type="http://schemas.openxmlformats.org/officeDocument/2006/relationships/image" Target="../media/image272.png"/><Relationship Id="rId22" Type="http://schemas.openxmlformats.org/officeDocument/2006/relationships/image" Target="../media/image277.png"/><Relationship Id="rId27" Type="http://schemas.openxmlformats.org/officeDocument/2006/relationships/image" Target="../media/image280.png"/><Relationship Id="rId30" Type="http://schemas.openxmlformats.org/officeDocument/2006/relationships/image" Target="../media/image28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8" Type="http://schemas.openxmlformats.org/officeDocument/2006/relationships/image" Target="../media/image2410.png"/><Relationship Id="rId3" Type="http://schemas.openxmlformats.org/officeDocument/2006/relationships/image" Target="../media/image284.png"/><Relationship Id="rId7" Type="http://schemas.openxmlformats.org/officeDocument/2006/relationships/customXml" Target="../ink/ink2.xml"/><Relationship Id="rId2" Type="http://schemas.openxmlformats.org/officeDocument/2006/relationships/notesSlide" Target="../notesSlides/notesSlide72.xml"/><Relationship Id="rId1" Type="http://schemas.openxmlformats.org/officeDocument/2006/relationships/slideLayout" Target="../slideLayouts/slideLayout20.xml"/><Relationship Id="rId6" Type="http://schemas.openxmlformats.org/officeDocument/2006/relationships/image" Target="../media/image2400.png"/><Relationship Id="rId5" Type="http://schemas.openxmlformats.org/officeDocument/2006/relationships/customXml" Target="../ink/ink1.xml"/><Relationship Id="rId10" Type="http://schemas.openxmlformats.org/officeDocument/2006/relationships/image" Target="../media/image2420.png"/><Relationship Id="rId4" Type="http://schemas.openxmlformats.org/officeDocument/2006/relationships/image" Target="../media/image298.svg"/><Relationship Id="rId9" Type="http://schemas.openxmlformats.org/officeDocument/2006/relationships/customXml" Target="../ink/ink3.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8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notesSlide" Target="../notesSlides/notesSlide75.xml"/><Relationship Id="rId1" Type="http://schemas.openxmlformats.org/officeDocument/2006/relationships/slideLayout" Target="../slideLayouts/slideLayout14.xml"/><Relationship Id="rId5" Type="http://schemas.openxmlformats.org/officeDocument/2006/relationships/image" Target="../media/image291.JPG"/><Relationship Id="rId4" Type="http://schemas.openxmlformats.org/officeDocument/2006/relationships/image" Target="../media/image290.JPG"/></Relationships>
</file>

<file path=ppt/slides/_rels/slide8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76.xml"/><Relationship Id="rId1" Type="http://schemas.openxmlformats.org/officeDocument/2006/relationships/slideLayout" Target="../slideLayouts/slideLayout14.xml"/><Relationship Id="rId6" Type="http://schemas.openxmlformats.org/officeDocument/2006/relationships/image" Target="../media/image294.png"/><Relationship Id="rId5" Type="http://schemas.openxmlformats.org/officeDocument/2006/relationships/image" Target="../media/image293.jpeg"/><Relationship Id="rId4" Type="http://schemas.openxmlformats.org/officeDocument/2006/relationships/image" Target="../media/image307.svg"/></Relationships>
</file>

<file path=ppt/slides/_rels/slide87.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5.png"/><Relationship Id="rId7" Type="http://schemas.openxmlformats.org/officeDocument/2006/relationships/image" Target="../media/image314.svg"/><Relationship Id="rId12" Type="http://schemas.openxmlformats.org/officeDocument/2006/relationships/image" Target="../media/image300.png"/><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image" Target="../media/image297.png"/><Relationship Id="rId11" Type="http://schemas.openxmlformats.org/officeDocument/2006/relationships/image" Target="../media/image318.svg"/><Relationship Id="rId5" Type="http://schemas.openxmlformats.org/officeDocument/2006/relationships/image" Target="../media/image312.svg"/><Relationship Id="rId10" Type="http://schemas.openxmlformats.org/officeDocument/2006/relationships/image" Target="../media/image299.png"/><Relationship Id="rId4" Type="http://schemas.openxmlformats.org/officeDocument/2006/relationships/image" Target="../media/image296.png"/><Relationship Id="rId9" Type="http://schemas.openxmlformats.org/officeDocument/2006/relationships/image" Target="../media/image316.svg"/></Relationships>
</file>

<file path=ppt/slides/_rels/slide8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0.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306.png"/><Relationship Id="rId2" Type="http://schemas.openxmlformats.org/officeDocument/2006/relationships/notesSlide" Target="../notesSlides/notesSlide79.xml"/><Relationship Id="rId1" Type="http://schemas.openxmlformats.org/officeDocument/2006/relationships/slideLayout" Target="../slideLayouts/slideLayout14.xml"/><Relationship Id="rId6" Type="http://schemas.openxmlformats.org/officeDocument/2006/relationships/image" Target="../media/image222.png"/><Relationship Id="rId5" Type="http://schemas.openxmlformats.org/officeDocument/2006/relationships/image" Target="../media/image305.png"/><Relationship Id="rId4" Type="http://schemas.openxmlformats.org/officeDocument/2006/relationships/image" Target="../media/image304.png"/></Relationships>
</file>

<file path=ppt/slides/_rels/slide91.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80.xml"/><Relationship Id="rId1" Type="http://schemas.openxmlformats.org/officeDocument/2006/relationships/slideLayout" Target="../slideLayouts/slideLayout14.xml"/><Relationship Id="rId4" Type="http://schemas.openxmlformats.org/officeDocument/2006/relationships/image" Target="../media/image308.png"/></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309.png"/></Relationships>
</file>

<file path=ppt/slides/_rels/slide93.xml.rels><?xml version="1.0" encoding="UTF-8" standalone="yes"?>
<Relationships xmlns="http://schemas.openxmlformats.org/package/2006/relationships"><Relationship Id="rId3" Type="http://schemas.openxmlformats.org/officeDocument/2006/relationships/image" Target="../media/image310.JP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12.png"/></Relationships>
</file>

<file path=ppt/slides/_rels/slide9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316.png"/></Relationships>
</file>

<file path=ppt/slides/_rels/slide96.xml.rels><?xml version="1.0" encoding="UTF-8" standalone="yes"?>
<Relationships xmlns="http://schemas.openxmlformats.org/package/2006/relationships"><Relationship Id="rId2" Type="http://schemas.openxmlformats.org/officeDocument/2006/relationships/image" Target="../media/image317.jp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85.xml"/><Relationship Id="rId1" Type="http://schemas.openxmlformats.org/officeDocument/2006/relationships/slideLayout" Target="../slideLayouts/slideLayout14.xml"/><Relationship Id="rId5" Type="http://schemas.openxmlformats.org/officeDocument/2006/relationships/image" Target="../media/image320.png"/><Relationship Id="rId4" Type="http://schemas.openxmlformats.org/officeDocument/2006/relationships/image" Target="../media/image319.png"/></Relationships>
</file>

<file path=ppt/slides/_rels/slide98.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321.png"/><Relationship Id="rId7" Type="http://schemas.openxmlformats.org/officeDocument/2006/relationships/image" Target="../media/image325.png"/><Relationship Id="rId2" Type="http://schemas.openxmlformats.org/officeDocument/2006/relationships/notesSlide" Target="../notesSlides/notesSlide86.xml"/><Relationship Id="rId1" Type="http://schemas.openxmlformats.org/officeDocument/2006/relationships/slideLayout" Target="../slideLayouts/slideLayout14.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s>
</file>

<file path=ppt/slides/_rels/slide99.xml.rels><?xml version="1.0" encoding="UTF-8" standalone="yes"?>
<Relationships xmlns="http://schemas.openxmlformats.org/package/2006/relationships"><Relationship Id="rId3" Type="http://schemas.openxmlformats.org/officeDocument/2006/relationships/hyperlink" Target="https://docs.microsoft.com/zh-cn/azure/operations-management-suite/" TargetMode="External"/><Relationship Id="rId2" Type="http://schemas.openxmlformats.org/officeDocument/2006/relationships/notesSlide" Target="../notesSlides/notesSlide87.xml"/><Relationship Id="rId1" Type="http://schemas.openxmlformats.org/officeDocument/2006/relationships/slideLayout" Target="../slideLayouts/slideLayout14.xml"/><Relationship Id="rId5" Type="http://schemas.openxmlformats.org/officeDocument/2006/relationships/image" Target="../media/image331.png"/><Relationship Id="rId4" Type="http://schemas.openxmlformats.org/officeDocument/2006/relationships/image" Target="../media/image3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t>
            </a:r>
            <a:r>
              <a:rPr lang="zh-CN" altLang="en-US" dirty="0"/>
              <a:t>基础介绍</a:t>
            </a:r>
            <a:endParaRPr lang="en-US" dirty="0"/>
          </a:p>
        </p:txBody>
      </p:sp>
      <p:sp>
        <p:nvSpPr>
          <p:cNvPr id="2" name="文本占位符 1">
            <a:extLst>
              <a:ext uri="{FF2B5EF4-FFF2-40B4-BE49-F238E27FC236}">
                <a16:creationId xmlns:a16="http://schemas.microsoft.com/office/drawing/2014/main" id="{5D2B9636-0B8B-474A-887D-C6C61805A19E}"/>
              </a:ext>
            </a:extLst>
          </p:cNvPr>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5824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ExpressRoute &amp; Cloud Connection Service(</a:t>
            </a:r>
            <a:r>
              <a:rPr lang="zh-CN" altLang="en-US" sz="3600">
                <a:gradFill>
                  <a:gsLst>
                    <a:gs pos="5417">
                      <a:srgbClr val="FFFFFF"/>
                    </a:gs>
                    <a:gs pos="28000">
                      <a:srgbClr val="FFFFFF"/>
                    </a:gs>
                  </a:gsLst>
                  <a:lin ang="5400000" scaled="0"/>
                </a:gradFill>
                <a:latin typeface="+mj-ea"/>
                <a:ea typeface="+mj-ea"/>
                <a:cs typeface="Segoe UI" pitchFamily="34" charset="0"/>
              </a:rPr>
              <a:t>预览</a:t>
            </a:r>
            <a:r>
              <a:rPr lang="en-US" altLang="zh-CN" sz="3600">
                <a:gradFill>
                  <a:gsLst>
                    <a:gs pos="5417">
                      <a:srgbClr val="FFFFFF"/>
                    </a:gs>
                    <a:gs pos="28000">
                      <a:srgbClr val="FFFFFF"/>
                    </a:gs>
                  </a:gsLst>
                  <a:lin ang="5400000" scaled="0"/>
                </a:gradFill>
                <a:latin typeface="+mj-ea"/>
                <a:ea typeface="+mj-ea"/>
                <a:cs typeface="Segoe UI" pitchFamily="34" charset="0"/>
              </a:rPr>
              <a:t>)</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46" name="Rectangle 45"/>
          <p:cNvSpPr/>
          <p:nvPr/>
        </p:nvSpPr>
        <p:spPr>
          <a:xfrm>
            <a:off x="1167956" y="1225026"/>
            <a:ext cx="2262158" cy="646331"/>
          </a:xfrm>
          <a:prstGeom prst="rect">
            <a:avLst/>
          </a:prstGeom>
        </p:spPr>
        <p:txBody>
          <a:bodyPr wrap="none">
            <a:spAutoFit/>
          </a:bodyPr>
          <a:lstStyle/>
          <a:p>
            <a:r>
              <a:rPr lang="zh-CN" altLang="en-US">
                <a:gradFill>
                  <a:gsLst>
                    <a:gs pos="2917">
                      <a:schemeClr val="tx1"/>
                    </a:gs>
                    <a:gs pos="30000">
                      <a:schemeClr val="tx1"/>
                    </a:gs>
                  </a:gsLst>
                  <a:lin ang="5400000" scaled="0"/>
                </a:gradFill>
              </a:rPr>
              <a:t>使用虚拟私有云进行</a:t>
            </a:r>
            <a:endParaRPr lang="en-US" altLang="zh-CN">
              <a:gradFill>
                <a:gsLst>
                  <a:gs pos="2917">
                    <a:schemeClr val="tx1"/>
                  </a:gs>
                  <a:gs pos="30000">
                    <a:schemeClr val="tx1"/>
                  </a:gs>
                </a:gsLst>
                <a:lin ang="5400000" scaled="0"/>
              </a:gradFill>
            </a:endParaRPr>
          </a:p>
          <a:p>
            <a:r>
              <a:rPr lang="zh-CN" altLang="en-US">
                <a:gradFill>
                  <a:gsLst>
                    <a:gs pos="2917">
                      <a:schemeClr val="tx1"/>
                    </a:gs>
                    <a:gs pos="30000">
                      <a:schemeClr val="tx1"/>
                    </a:gs>
                  </a:gsLst>
                  <a:lin ang="5400000" scaled="0"/>
                </a:gradFill>
              </a:rPr>
              <a:t>存储、备份和恢复</a:t>
            </a:r>
          </a:p>
        </p:txBody>
      </p:sp>
      <p:sp>
        <p:nvSpPr>
          <p:cNvPr id="47" name="Rectangle 46"/>
          <p:cNvSpPr/>
          <p:nvPr/>
        </p:nvSpPr>
        <p:spPr>
          <a:xfrm>
            <a:off x="4953377" y="1225026"/>
            <a:ext cx="1569660" cy="369332"/>
          </a:xfrm>
          <a:prstGeom prst="rect">
            <a:avLst/>
          </a:prstGeom>
        </p:spPr>
        <p:txBody>
          <a:bodyPr wrap="none">
            <a:spAutoFit/>
          </a:bodyPr>
          <a:lstStyle/>
          <a:p>
            <a:r>
              <a:rPr lang="zh-CN" altLang="en-US">
                <a:gradFill>
                  <a:gsLst>
                    <a:gs pos="2917">
                      <a:schemeClr val="tx1"/>
                    </a:gs>
                    <a:gs pos="30000">
                      <a:schemeClr val="tx1"/>
                    </a:gs>
                  </a:gsLst>
                  <a:lin ang="5400000" scaled="0"/>
                </a:gradFill>
              </a:rPr>
              <a:t>扩展数据中心</a:t>
            </a:r>
          </a:p>
        </p:txBody>
      </p:sp>
      <p:sp>
        <p:nvSpPr>
          <p:cNvPr id="48" name="Rectangle 47"/>
          <p:cNvSpPr/>
          <p:nvPr/>
        </p:nvSpPr>
        <p:spPr>
          <a:xfrm>
            <a:off x="8458756" y="1225026"/>
            <a:ext cx="2031325" cy="369332"/>
          </a:xfrm>
          <a:prstGeom prst="rect">
            <a:avLst/>
          </a:prstGeom>
        </p:spPr>
        <p:txBody>
          <a:bodyPr wrap="none">
            <a:spAutoFit/>
          </a:bodyPr>
          <a:lstStyle/>
          <a:p>
            <a:r>
              <a:rPr lang="zh-CN" altLang="en-US">
                <a:gradFill>
                  <a:gsLst>
                    <a:gs pos="2917">
                      <a:schemeClr val="tx1"/>
                    </a:gs>
                    <a:gs pos="30000">
                      <a:schemeClr val="tx1"/>
                    </a:gs>
                  </a:gsLst>
                  <a:lin ang="5400000" scaled="0"/>
                </a:gradFill>
              </a:rPr>
              <a:t>构建混合应用程序</a:t>
            </a:r>
          </a:p>
        </p:txBody>
      </p:sp>
      <p:pic>
        <p:nvPicPr>
          <p:cNvPr id="4" name="Picture 3"/>
          <p:cNvPicPr>
            <a:picLocks noChangeAspect="1"/>
          </p:cNvPicPr>
          <p:nvPr/>
        </p:nvPicPr>
        <p:blipFill>
          <a:blip r:embed="rId3"/>
          <a:stretch>
            <a:fillRect/>
          </a:stretch>
        </p:blipFill>
        <p:spPr>
          <a:xfrm>
            <a:off x="171242" y="1054756"/>
            <a:ext cx="928688" cy="928688"/>
          </a:xfrm>
          <a:prstGeom prst="rect">
            <a:avLst/>
          </a:prstGeom>
        </p:spPr>
      </p:pic>
      <p:pic>
        <p:nvPicPr>
          <p:cNvPr id="7" name="Picture 6"/>
          <p:cNvPicPr>
            <a:picLocks noChangeAspect="1"/>
          </p:cNvPicPr>
          <p:nvPr/>
        </p:nvPicPr>
        <p:blipFill>
          <a:blip r:embed="rId3"/>
          <a:stretch>
            <a:fillRect/>
          </a:stretch>
        </p:blipFill>
        <p:spPr>
          <a:xfrm>
            <a:off x="3990676" y="1054756"/>
            <a:ext cx="928688" cy="928688"/>
          </a:xfrm>
          <a:prstGeom prst="rect">
            <a:avLst/>
          </a:prstGeom>
        </p:spPr>
      </p:pic>
      <p:pic>
        <p:nvPicPr>
          <p:cNvPr id="11" name="Picture 10"/>
          <p:cNvPicPr>
            <a:picLocks noChangeAspect="1"/>
          </p:cNvPicPr>
          <p:nvPr/>
        </p:nvPicPr>
        <p:blipFill>
          <a:blip r:embed="rId4"/>
          <a:stretch>
            <a:fillRect/>
          </a:stretch>
        </p:blipFill>
        <p:spPr>
          <a:xfrm>
            <a:off x="7208837" y="1054756"/>
            <a:ext cx="1223306" cy="1223306"/>
          </a:xfrm>
          <a:prstGeom prst="rect">
            <a:avLst/>
          </a:prstGeom>
        </p:spPr>
      </p:pic>
      <p:pic>
        <p:nvPicPr>
          <p:cNvPr id="13" name="Picture 12"/>
          <p:cNvPicPr>
            <a:picLocks noChangeAspect="1"/>
          </p:cNvPicPr>
          <p:nvPr/>
        </p:nvPicPr>
        <p:blipFill>
          <a:blip r:embed="rId5"/>
          <a:stretch>
            <a:fillRect/>
          </a:stretch>
        </p:blipFill>
        <p:spPr>
          <a:xfrm>
            <a:off x="4919364" y="2763837"/>
            <a:ext cx="7429500" cy="3781425"/>
          </a:xfrm>
          <a:prstGeom prst="rect">
            <a:avLst/>
          </a:prstGeom>
        </p:spPr>
      </p:pic>
      <p:sp>
        <p:nvSpPr>
          <p:cNvPr id="14" name="TextBox 13"/>
          <p:cNvSpPr txBox="1"/>
          <p:nvPr/>
        </p:nvSpPr>
        <p:spPr>
          <a:xfrm>
            <a:off x="87611" y="2763837"/>
            <a:ext cx="4748122" cy="1766637"/>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zh-CN" altLang="en-US" sz="1400" dirty="0">
                <a:gradFill>
                  <a:gsLst>
                    <a:gs pos="2917">
                      <a:schemeClr val="tx1"/>
                    </a:gs>
                    <a:gs pos="30000">
                      <a:schemeClr val="tx1"/>
                    </a:gs>
                  </a:gsLst>
                  <a:lin ang="5400000" scaled="0"/>
                </a:gradFill>
              </a:rPr>
              <a:t>与 </a:t>
            </a:r>
            <a:r>
              <a:rPr lang="en-US" altLang="zh-CN" sz="1400" dirty="0">
                <a:gradFill>
                  <a:gsLst>
                    <a:gs pos="2917">
                      <a:schemeClr val="tx1"/>
                    </a:gs>
                    <a:gs pos="30000">
                      <a:schemeClr val="tx1"/>
                    </a:gs>
                  </a:gsLst>
                  <a:lin ang="5400000" scaled="0"/>
                </a:gradFill>
              </a:rPr>
              <a:t>Azure </a:t>
            </a:r>
            <a:r>
              <a:rPr lang="zh-CN" altLang="en-US" sz="1400" dirty="0">
                <a:gradFill>
                  <a:gsLst>
                    <a:gs pos="2917">
                      <a:schemeClr val="tx1"/>
                    </a:gs>
                    <a:gs pos="30000">
                      <a:schemeClr val="tx1"/>
                    </a:gs>
                  </a:gsLst>
                  <a:lin ang="5400000" scaled="0"/>
                </a:gradFill>
              </a:rPr>
              <a:t>的专用连接</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ü"/>
            </a:pPr>
            <a:r>
              <a:rPr lang="zh-CN" altLang="en-US" sz="1400" dirty="0">
                <a:gradFill>
                  <a:gsLst>
                    <a:gs pos="2917">
                      <a:schemeClr val="tx1"/>
                    </a:gs>
                    <a:gs pos="30000">
                      <a:schemeClr val="tx1"/>
                    </a:gs>
                  </a:gsLst>
                  <a:lin ang="5400000" scaled="0"/>
                </a:gradFill>
              </a:rPr>
              <a:t>提高了可靠性和速度</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ü"/>
            </a:pPr>
            <a:r>
              <a:rPr lang="zh-CN" altLang="en-US" sz="1400" dirty="0"/>
              <a:t>更低的延迟</a:t>
            </a:r>
          </a:p>
          <a:p>
            <a:pPr marL="285750" indent="-285750">
              <a:lnSpc>
                <a:spcPct val="90000"/>
              </a:lnSpc>
              <a:spcAft>
                <a:spcPts val="600"/>
              </a:spcAft>
              <a:buFont typeface="Wingdings" panose="05000000000000000000" pitchFamily="2" charset="2"/>
              <a:buChar char="ü"/>
            </a:pPr>
            <a:r>
              <a:rPr lang="zh-CN" altLang="en-US" sz="1400" dirty="0"/>
              <a:t>直接连接到你的 </a:t>
            </a:r>
            <a:r>
              <a:rPr lang="en-US" altLang="zh-CN" sz="1400" dirty="0"/>
              <a:t>WAN</a:t>
            </a:r>
          </a:p>
          <a:p>
            <a:pPr marL="285750" indent="-285750">
              <a:lnSpc>
                <a:spcPct val="90000"/>
              </a:lnSpc>
              <a:spcAft>
                <a:spcPts val="600"/>
              </a:spcAft>
              <a:buFont typeface="Wingdings" panose="05000000000000000000" pitchFamily="2" charset="2"/>
              <a:buChar char="ü"/>
            </a:pPr>
            <a:r>
              <a:rPr lang="zh-CN" altLang="en-US" sz="1400" dirty="0"/>
              <a:t>云服务连接提供一站式的混合云解决方案，帮助客户轻松的连接</a:t>
            </a:r>
            <a:r>
              <a:rPr lang="en-US" altLang="zh-CN" sz="1400" dirty="0"/>
              <a:t>Azure</a:t>
            </a:r>
            <a:r>
              <a:rPr lang="zh-CN" altLang="en-US" sz="1400" dirty="0"/>
              <a:t>与本地数据中心</a:t>
            </a:r>
            <a:endParaRPr lang="en-US" altLang="zh-CN" sz="1400" dirty="0"/>
          </a:p>
        </p:txBody>
      </p:sp>
    </p:spTree>
    <p:extLst>
      <p:ext uri="{BB962C8B-B14F-4D97-AF65-F5344CB8AC3E}">
        <p14:creationId xmlns:p14="http://schemas.microsoft.com/office/powerpoint/2010/main" val="202436652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自动化 </a:t>
            </a:r>
            <a:r>
              <a:rPr lang="en-US" altLang="zh-CN" sz="3600">
                <a:gradFill>
                  <a:gsLst>
                    <a:gs pos="5417">
                      <a:srgbClr val="FFFFFF"/>
                    </a:gs>
                    <a:gs pos="28000">
                      <a:srgbClr val="FFFFFF"/>
                    </a:gs>
                  </a:gsLst>
                  <a:lin ang="5400000" scaled="0"/>
                </a:gradFill>
                <a:latin typeface="+mj-ea"/>
                <a:ea typeface="+mj-ea"/>
                <a:cs typeface="Segoe UI" pitchFamily="34" charset="0"/>
              </a:rPr>
              <a:t>&amp; </a:t>
            </a:r>
            <a:r>
              <a:rPr lang="zh-CN" altLang="en-US" sz="3600">
                <a:gradFill>
                  <a:gsLst>
                    <a:gs pos="5417">
                      <a:srgbClr val="FFFFFF"/>
                    </a:gs>
                    <a:gs pos="28000">
                      <a:srgbClr val="FFFFFF"/>
                    </a:gs>
                  </a:gsLst>
                  <a:lin ang="5400000" scaled="0"/>
                </a:gradFill>
                <a:latin typeface="+mj-ea"/>
                <a:ea typeface="+mj-ea"/>
                <a:cs typeface="Segoe UI" pitchFamily="34" charset="0"/>
              </a:rPr>
              <a:t>计划程序</a:t>
            </a:r>
            <a:endParaRPr lang="en-US" altLang="zh-CN" sz="3600">
              <a:gradFill>
                <a:gsLst>
                  <a:gs pos="5417">
                    <a:srgbClr val="FFFFFF"/>
                  </a:gs>
                  <a:gs pos="28000">
                    <a:srgbClr val="FFFFFF"/>
                  </a:gs>
                </a:gsLst>
                <a:lin ang="5400000" scaled="0"/>
              </a:gradFill>
              <a:latin typeface="+mj-ea"/>
              <a:ea typeface="+mj-ea"/>
              <a:cs typeface="Segoe UI" pitchFamily="34" charset="0"/>
            </a:endParaRPr>
          </a:p>
        </p:txBody>
      </p:sp>
      <p:sp>
        <p:nvSpPr>
          <p:cNvPr id="5" name="Rectangle 4"/>
          <p:cNvSpPr/>
          <p:nvPr/>
        </p:nvSpPr>
        <p:spPr>
          <a:xfrm>
            <a:off x="3776134" y="1190427"/>
            <a:ext cx="7313923" cy="2412968"/>
          </a:xfrm>
          <a:prstGeom prst="rect">
            <a:avLst/>
          </a:prstGeom>
        </p:spPr>
        <p:txBody>
          <a:bodyPr wrap="square">
            <a:spAutoFit/>
          </a:bodyPr>
          <a:lstStyle/>
          <a:p>
            <a:r>
              <a:rPr lang="zh-CN" altLang="en-US"/>
              <a:t>自动化</a:t>
            </a:r>
            <a:endParaRPr lang="en-US" altLang="zh-CN"/>
          </a:p>
          <a:p>
            <a:endParaRPr lang="zh-CN" altLang="en-US"/>
          </a:p>
          <a:p>
            <a:pPr>
              <a:lnSpc>
                <a:spcPct val="120000"/>
              </a:lnSpc>
            </a:pPr>
            <a:r>
              <a:rPr lang="zh-CN" altLang="en-US" sz="1400"/>
              <a:t>借助 </a:t>
            </a:r>
            <a:r>
              <a:rPr lang="en-US" altLang="zh-CN" sz="1400"/>
              <a:t>Azure </a:t>
            </a:r>
            <a:r>
              <a:rPr lang="zh-CN" altLang="en-US" sz="1400"/>
              <a:t>自动化，用户可以自动完成通常要在云环境和企业环境中执行的手动、长时间进行、易出错且重复性高的任务。它可以节省时间，可以提高常规管理任务的可靠性，甚至可以将这些任务安排成按特定的时间间隔自动执行。你可以使用 </a:t>
            </a:r>
            <a:r>
              <a:rPr lang="en-US" altLang="zh-CN" sz="1400"/>
              <a:t>Runbook </a:t>
            </a:r>
            <a:r>
              <a:rPr lang="zh-CN" altLang="en-US" sz="1400"/>
              <a:t>实现这些过程的自动化，或者使用 </a:t>
            </a:r>
            <a:r>
              <a:rPr lang="en-US" altLang="zh-CN" sz="1400"/>
              <a:t>Desired State Configuration </a:t>
            </a:r>
            <a:r>
              <a:rPr lang="zh-CN" altLang="en-US" sz="1400"/>
              <a:t>实现配置管理的自动化。</a:t>
            </a:r>
            <a:endParaRPr lang="en-US" altLang="zh-CN" sz="1400"/>
          </a:p>
          <a:p>
            <a:pPr>
              <a:lnSpc>
                <a:spcPct val="120000"/>
              </a:lnSpc>
            </a:pPr>
            <a:r>
              <a:rPr lang="en-US" sz="1400"/>
              <a:t>Runbook </a:t>
            </a:r>
            <a:r>
              <a:rPr lang="zh-CN" altLang="en-US" sz="1400"/>
              <a:t>基于 </a:t>
            </a:r>
            <a:r>
              <a:rPr lang="en-US" sz="1400" b="1"/>
              <a:t>Windows PowerShell </a:t>
            </a:r>
            <a:r>
              <a:rPr lang="zh-CN" altLang="en-US" sz="1400"/>
              <a:t>工作流，因此它们能够执行 </a:t>
            </a:r>
            <a:r>
              <a:rPr lang="en-US" sz="1400"/>
              <a:t>PowerShell </a:t>
            </a:r>
            <a:r>
              <a:rPr lang="zh-CN" altLang="en-US" sz="1400"/>
              <a:t>可以完成的任何工作。</a:t>
            </a:r>
            <a:endParaRPr lang="en-US" altLang="zh-CN" sz="1400"/>
          </a:p>
          <a:p>
            <a:endParaRPr lang="zh-CN" altLang="en-US" sz="1400"/>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1178277" y="1388383"/>
            <a:ext cx="1617284" cy="1617284"/>
          </a:xfrm>
          <a:prstGeom prst="rect">
            <a:avLst/>
          </a:prstGeom>
        </p:spPr>
      </p:pic>
      <p:sp>
        <p:nvSpPr>
          <p:cNvPr id="24" name="Rectangle 23"/>
          <p:cNvSpPr/>
          <p:nvPr/>
        </p:nvSpPr>
        <p:spPr>
          <a:xfrm>
            <a:off x="778934" y="3823561"/>
            <a:ext cx="7313923" cy="2456057"/>
          </a:xfrm>
          <a:prstGeom prst="rect">
            <a:avLst/>
          </a:prstGeom>
        </p:spPr>
        <p:txBody>
          <a:bodyPr wrap="square">
            <a:spAutoFit/>
          </a:bodyPr>
          <a:lstStyle/>
          <a:p>
            <a:r>
              <a:rPr lang="zh-CN" altLang="en-US"/>
              <a:t>计划程序</a:t>
            </a:r>
            <a:endParaRPr lang="en-US" altLang="zh-CN"/>
          </a:p>
          <a:p>
            <a:endParaRPr lang="zh-CN" altLang="en-US"/>
          </a:p>
          <a:p>
            <a:pPr>
              <a:lnSpc>
                <a:spcPct val="120000"/>
              </a:lnSpc>
            </a:pPr>
            <a:r>
              <a:rPr lang="en-US" altLang="zh-CN" sz="1400"/>
              <a:t>Azure </a:t>
            </a:r>
            <a:r>
              <a:rPr lang="zh-CN" altLang="en-US" sz="1400"/>
              <a:t>计划程序允许你以声明方式描述要在云中运行的操作。然后，它自动计划并运行这些操作。计划程序使用 </a:t>
            </a:r>
            <a:r>
              <a:rPr lang="en-US" altLang="zh-CN" sz="1400">
                <a:hlinkClick r:id="rId4"/>
              </a:rPr>
              <a:t>Azure </a:t>
            </a:r>
            <a:r>
              <a:rPr lang="zh-CN" altLang="en-US" sz="1400">
                <a:hlinkClick r:id="rId4"/>
              </a:rPr>
              <a:t>门户</a:t>
            </a:r>
            <a:r>
              <a:rPr lang="zh-CN" altLang="en-US" sz="1400"/>
              <a:t>、代码、</a:t>
            </a:r>
            <a:r>
              <a:rPr lang="en-US" altLang="zh-CN" sz="1400">
                <a:hlinkClick r:id="rId5"/>
              </a:rPr>
              <a:t>REST API</a:t>
            </a:r>
            <a:r>
              <a:rPr lang="zh-CN" altLang="en-US" sz="1400"/>
              <a:t> 或 </a:t>
            </a:r>
            <a:r>
              <a:rPr lang="en-US" altLang="zh-CN" sz="1400"/>
              <a:t>Azure PowerShell </a:t>
            </a:r>
            <a:r>
              <a:rPr lang="zh-CN" altLang="en-US" sz="1400"/>
              <a:t>执行此操作。</a:t>
            </a:r>
          </a:p>
          <a:p>
            <a:pPr>
              <a:lnSpc>
                <a:spcPct val="120000"/>
              </a:lnSpc>
            </a:pPr>
            <a:r>
              <a:rPr lang="zh-CN" altLang="en-US" sz="1400"/>
              <a:t>计划程序创建、维护并调用计划的工作。计划程序不托管任何工作负荷或运行任何代码。它仅调用别处（在 </a:t>
            </a:r>
            <a:r>
              <a:rPr lang="en-US" altLang="zh-CN" sz="1400"/>
              <a:t>Azure </a:t>
            </a:r>
            <a:r>
              <a:rPr lang="zh-CN" altLang="en-US" sz="1400"/>
              <a:t>中、本地）托管的代码或与其他提供程序一起托管。它提供</a:t>
            </a:r>
            <a:r>
              <a:rPr lang="en-US" altLang="zh-CN" sz="1400"/>
              <a:t>HTTP</a:t>
            </a:r>
            <a:r>
              <a:rPr lang="zh-CN" altLang="en-US" sz="1400"/>
              <a:t>、</a:t>
            </a:r>
            <a:r>
              <a:rPr lang="en-US" altLang="zh-CN" sz="1400"/>
              <a:t>HTTPS</a:t>
            </a:r>
            <a:r>
              <a:rPr lang="zh-CN" altLang="en-US" sz="1400"/>
              <a:t>、存储队列、服务总线队列或服务总线主题进行调用。</a:t>
            </a:r>
          </a:p>
          <a:p>
            <a:pPr>
              <a:lnSpc>
                <a:spcPct val="120000"/>
              </a:lnSpc>
            </a:pPr>
            <a:r>
              <a:rPr lang="zh-CN" altLang="en-US" sz="1400"/>
              <a:t>计划程序允许你以编程方式、使用脚本以及在门户中创建、更新、删除、查看和管理作业和</a:t>
            </a:r>
            <a:r>
              <a:rPr lang="zh-CN" altLang="en-US" sz="1400">
                <a:hlinkClick r:id="rId6"/>
              </a:rPr>
              <a:t>作业集合</a:t>
            </a:r>
            <a:r>
              <a:rPr lang="zh-CN" altLang="en-US" sz="1400"/>
              <a:t>。</a:t>
            </a:r>
          </a:p>
        </p:txBody>
      </p:sp>
      <p:pic>
        <p:nvPicPr>
          <p:cNvPr id="8" name="Picture 7"/>
          <p:cNvPicPr>
            <a:picLocks noChangeAspect="1"/>
          </p:cNvPicPr>
          <p:nvPr/>
        </p:nvPicPr>
        <p:blipFill>
          <a:blip r:embed="rId7"/>
          <a:stretch>
            <a:fillRect/>
          </a:stretch>
        </p:blipFill>
        <p:spPr>
          <a:xfrm>
            <a:off x="9028492" y="4052161"/>
            <a:ext cx="1715708" cy="1715708"/>
          </a:xfrm>
          <a:prstGeom prst="rect">
            <a:avLst/>
          </a:prstGeom>
        </p:spPr>
      </p:pic>
    </p:spTree>
    <p:extLst>
      <p:ext uri="{BB962C8B-B14F-4D97-AF65-F5344CB8AC3E}">
        <p14:creationId xmlns:p14="http://schemas.microsoft.com/office/powerpoint/2010/main" val="391095900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DevOps </a:t>
            </a:r>
            <a:r>
              <a:rPr lang="zh-CN" altLang="en-US" sz="3600">
                <a:gradFill>
                  <a:gsLst>
                    <a:gs pos="5417">
                      <a:srgbClr val="FFFFFF"/>
                    </a:gs>
                    <a:gs pos="28000">
                      <a:srgbClr val="FFFFFF"/>
                    </a:gs>
                  </a:gsLst>
                  <a:lin ang="5400000" scaled="0"/>
                </a:gradFill>
                <a:latin typeface="+mj-ea"/>
                <a:ea typeface="+mj-ea"/>
                <a:cs typeface="Segoe UI" pitchFamily="34" charset="0"/>
              </a:rPr>
              <a:t>概览 </a:t>
            </a:r>
            <a:r>
              <a:rPr lang="en-US" altLang="zh-CN" sz="3600">
                <a:gradFill>
                  <a:gsLst>
                    <a:gs pos="5417">
                      <a:srgbClr val="FFFFFF"/>
                    </a:gs>
                    <a:gs pos="28000">
                      <a:srgbClr val="FFFFFF"/>
                    </a:gs>
                  </a:gsLst>
                  <a:lin ang="5400000" scaled="0"/>
                </a:gradFill>
                <a:latin typeface="+mj-ea"/>
                <a:ea typeface="+mj-ea"/>
                <a:cs typeface="Segoe UI" pitchFamily="34" charset="0"/>
              </a:rPr>
              <a:t>– Azure &amp; VSTS </a:t>
            </a:r>
            <a:r>
              <a:rPr lang="zh-CN" altLang="en-US" sz="3600">
                <a:gradFill>
                  <a:gsLst>
                    <a:gs pos="5417">
                      <a:srgbClr val="FFFFFF"/>
                    </a:gs>
                    <a:gs pos="28000">
                      <a:srgbClr val="FFFFFF"/>
                    </a:gs>
                  </a:gsLst>
                  <a:lin ang="5400000" scaled="0"/>
                </a:gradFill>
                <a:latin typeface="+mj-ea"/>
                <a:ea typeface="+mj-ea"/>
                <a:cs typeface="Segoe UI" pitchFamily="34" charset="0"/>
              </a:rPr>
              <a:t>所提供</a:t>
            </a:r>
            <a:r>
              <a:rPr lang="en-US" altLang="zh-CN" sz="3600">
                <a:gradFill>
                  <a:gsLst>
                    <a:gs pos="5417">
                      <a:srgbClr val="FFFFFF"/>
                    </a:gs>
                    <a:gs pos="28000">
                      <a:srgbClr val="FFFFFF"/>
                    </a:gs>
                  </a:gsLst>
                  <a:lin ang="5400000" scaled="0"/>
                </a:gradFill>
                <a:latin typeface="+mj-ea"/>
                <a:ea typeface="+mj-ea"/>
                <a:cs typeface="Segoe UI" pitchFamily="34" charset="0"/>
              </a:rPr>
              <a:t>&amp;</a:t>
            </a:r>
            <a:r>
              <a:rPr lang="zh-CN" altLang="en-US" sz="3600">
                <a:gradFill>
                  <a:gsLst>
                    <a:gs pos="5417">
                      <a:srgbClr val="FFFFFF"/>
                    </a:gs>
                    <a:gs pos="28000">
                      <a:srgbClr val="FFFFFF"/>
                    </a:gs>
                  </a:gsLst>
                  <a:lin ang="5400000" scaled="0"/>
                </a:gradFill>
                <a:latin typeface="+mj-ea"/>
                <a:ea typeface="+mj-ea"/>
                <a:cs typeface="Segoe UI" pitchFamily="34" charset="0"/>
              </a:rPr>
              <a:t>可结合的工具</a:t>
            </a:r>
            <a:endParaRPr lang="en-US" altLang="zh-CN" sz="3600">
              <a:gradFill>
                <a:gsLst>
                  <a:gs pos="5417">
                    <a:srgbClr val="FFFFFF"/>
                  </a:gs>
                  <a:gs pos="28000">
                    <a:srgbClr val="FFFFFF"/>
                  </a:gs>
                </a:gsLst>
                <a:lin ang="5400000" scaled="0"/>
              </a:gradFill>
              <a:latin typeface="+mj-ea"/>
              <a:ea typeface="+mj-ea"/>
              <a:cs typeface="Segoe UI" pitchFamily="34" charset="0"/>
            </a:endParaRP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E95D6B17-93CC-4BC6-82DC-CBCCC89A5A0B}"/>
              </a:ext>
            </a:extLst>
          </p:cNvPr>
          <p:cNvSpPr/>
          <p:nvPr/>
        </p:nvSpPr>
        <p:spPr bwMode="auto">
          <a:xfrm>
            <a:off x="421566" y="1224655"/>
            <a:ext cx="5647787" cy="249873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FEDAB24-9186-4978-A01A-2BB327B8FF38}"/>
              </a:ext>
            </a:extLst>
          </p:cNvPr>
          <p:cNvSpPr/>
          <p:nvPr/>
        </p:nvSpPr>
        <p:spPr bwMode="auto">
          <a:xfrm>
            <a:off x="6250647" y="1224655"/>
            <a:ext cx="5647787" cy="249873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879AE36-5840-4C49-8FD5-5C67AF519A76}"/>
              </a:ext>
            </a:extLst>
          </p:cNvPr>
          <p:cNvSpPr/>
          <p:nvPr/>
        </p:nvSpPr>
        <p:spPr bwMode="auto">
          <a:xfrm>
            <a:off x="421566" y="3888776"/>
            <a:ext cx="5647787" cy="26032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36B08BC-A863-4333-BE99-FA7303DD9B3B}"/>
              </a:ext>
            </a:extLst>
          </p:cNvPr>
          <p:cNvSpPr/>
          <p:nvPr/>
        </p:nvSpPr>
        <p:spPr bwMode="auto">
          <a:xfrm>
            <a:off x="6250646" y="3888776"/>
            <a:ext cx="5647787" cy="26032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3716502A-04F9-4624-A14A-0F18D5BE5E66}"/>
              </a:ext>
            </a:extLst>
          </p:cNvPr>
          <p:cNvGrpSpPr/>
          <p:nvPr/>
        </p:nvGrpSpPr>
        <p:grpSpPr>
          <a:xfrm>
            <a:off x="5135889" y="2502587"/>
            <a:ext cx="2026708" cy="2026706"/>
            <a:chOff x="4900250" y="2494449"/>
            <a:chExt cx="2798958" cy="2798956"/>
          </a:xfrm>
        </p:grpSpPr>
        <p:sp>
          <p:nvSpPr>
            <p:cNvPr id="14" name="Oval 13">
              <a:extLst>
                <a:ext uri="{FF2B5EF4-FFF2-40B4-BE49-F238E27FC236}">
                  <a16:creationId xmlns:a16="http://schemas.microsoft.com/office/drawing/2014/main" id="{4EA8E609-30B1-482B-A564-E3633ADC38A6}"/>
                </a:ext>
              </a:extLst>
            </p:cNvPr>
            <p:cNvSpPr/>
            <p:nvPr/>
          </p:nvSpPr>
          <p:spPr>
            <a:xfrm>
              <a:off x="4900250" y="2494449"/>
              <a:ext cx="2798958" cy="2798956"/>
            </a:xfrm>
            <a:prstGeom prst="ellipse">
              <a:avLst/>
            </a:prstGeom>
            <a:solidFill>
              <a:schemeClr val="bg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67">
                <a:defRPr/>
              </a:pPr>
              <a:endParaRPr lang="en-US" sz="1765">
                <a:solidFill>
                  <a:schemeClr val="tx1"/>
                </a:solidFill>
                <a:latin typeface="Segoe UI Semilight"/>
              </a:endParaRPr>
            </a:p>
          </p:txBody>
        </p:sp>
        <p:sp>
          <p:nvSpPr>
            <p:cNvPr id="15" name="Oval 14">
              <a:extLst>
                <a:ext uri="{FF2B5EF4-FFF2-40B4-BE49-F238E27FC236}">
                  <a16:creationId xmlns:a16="http://schemas.microsoft.com/office/drawing/2014/main" id="{51C52C76-15C9-4512-966B-1B30879F5315}"/>
                </a:ext>
              </a:extLst>
            </p:cNvPr>
            <p:cNvSpPr/>
            <p:nvPr/>
          </p:nvSpPr>
          <p:spPr>
            <a:xfrm>
              <a:off x="5177578" y="2771777"/>
              <a:ext cx="2244302" cy="2244300"/>
            </a:xfrm>
            <a:prstGeom prst="ellipse">
              <a:avLst/>
            </a:prstGeom>
            <a:ln>
              <a:headEnd type="non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sz="1765">
                <a:solidFill>
                  <a:schemeClr val="tx1"/>
                </a:solidFill>
                <a:latin typeface="Segoe UI Semilight"/>
              </a:endParaRPr>
            </a:p>
          </p:txBody>
        </p:sp>
      </p:grpSp>
      <p:grpSp>
        <p:nvGrpSpPr>
          <p:cNvPr id="16" name="Group 15">
            <a:extLst>
              <a:ext uri="{FF2B5EF4-FFF2-40B4-BE49-F238E27FC236}">
                <a16:creationId xmlns:a16="http://schemas.microsoft.com/office/drawing/2014/main" id="{D29609BD-257F-45B6-BE36-209C8737B787}"/>
              </a:ext>
            </a:extLst>
          </p:cNvPr>
          <p:cNvGrpSpPr/>
          <p:nvPr/>
        </p:nvGrpSpPr>
        <p:grpSpPr>
          <a:xfrm>
            <a:off x="5626312" y="2999095"/>
            <a:ext cx="1045865" cy="1033691"/>
            <a:chOff x="5704282" y="3632660"/>
            <a:chExt cx="1066837" cy="1054419"/>
          </a:xfrm>
        </p:grpSpPr>
        <p:pic>
          <p:nvPicPr>
            <p:cNvPr id="17" name="Picture 16" descr="A close up of a logo&#10;&#10;Description generated with very high confidence">
              <a:extLst>
                <a:ext uri="{FF2B5EF4-FFF2-40B4-BE49-F238E27FC236}">
                  <a16:creationId xmlns:a16="http://schemas.microsoft.com/office/drawing/2014/main" id="{EF1231A1-90C1-4D96-B8BD-0CDAE43D65C9}"/>
                </a:ext>
              </a:extLst>
            </p:cNvPr>
            <p:cNvPicPr>
              <a:picLocks noChangeAspect="1"/>
            </p:cNvPicPr>
            <p:nvPr/>
          </p:nvPicPr>
          <p:blipFill>
            <a:blip r:embed="rId3"/>
            <a:stretch>
              <a:fillRect/>
            </a:stretch>
          </p:blipFill>
          <p:spPr>
            <a:xfrm>
              <a:off x="5707047" y="3632660"/>
              <a:ext cx="1054419" cy="1054419"/>
            </a:xfrm>
            <a:prstGeom prst="rect">
              <a:avLst/>
            </a:prstGeom>
          </p:spPr>
        </p:pic>
        <p:sp>
          <p:nvSpPr>
            <p:cNvPr id="18" name="TextBox 17">
              <a:extLst>
                <a:ext uri="{FF2B5EF4-FFF2-40B4-BE49-F238E27FC236}">
                  <a16:creationId xmlns:a16="http://schemas.microsoft.com/office/drawing/2014/main" id="{4173BAD9-0463-48D0-B5D5-9E17214EAF05}"/>
                </a:ext>
              </a:extLst>
            </p:cNvPr>
            <p:cNvSpPr txBox="1"/>
            <p:nvPr/>
          </p:nvSpPr>
          <p:spPr>
            <a:xfrm>
              <a:off x="5704282" y="3887929"/>
              <a:ext cx="1066837" cy="5724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a:solidFill>
                    <a:srgbClr val="FFFFFF"/>
                  </a:solidFill>
                  <a:latin typeface="Segoe UI Semilight"/>
                </a:rPr>
                <a:t>VSTS</a:t>
              </a:r>
            </a:p>
          </p:txBody>
        </p:sp>
      </p:grpSp>
      <p:grpSp>
        <p:nvGrpSpPr>
          <p:cNvPr id="19" name="Group 18">
            <a:extLst>
              <a:ext uri="{FF2B5EF4-FFF2-40B4-BE49-F238E27FC236}">
                <a16:creationId xmlns:a16="http://schemas.microsoft.com/office/drawing/2014/main" id="{1F2A8396-F093-4DB4-9012-2A8CC03EF0F3}"/>
              </a:ext>
            </a:extLst>
          </p:cNvPr>
          <p:cNvGrpSpPr/>
          <p:nvPr/>
        </p:nvGrpSpPr>
        <p:grpSpPr>
          <a:xfrm>
            <a:off x="6845944" y="2775057"/>
            <a:ext cx="5156761" cy="1940694"/>
            <a:chOff x="7010400" y="2830206"/>
            <a:chExt cx="5260165" cy="1979609"/>
          </a:xfrm>
        </p:grpSpPr>
        <p:sp>
          <p:nvSpPr>
            <p:cNvPr id="20" name="TextBox 19">
              <a:extLst>
                <a:ext uri="{FF2B5EF4-FFF2-40B4-BE49-F238E27FC236}">
                  <a16:creationId xmlns:a16="http://schemas.microsoft.com/office/drawing/2014/main" id="{86526C57-0717-427B-B536-350E7D15C1AA}"/>
                </a:ext>
              </a:extLst>
            </p:cNvPr>
            <p:cNvSpPr txBox="1"/>
            <p:nvPr/>
          </p:nvSpPr>
          <p:spPr>
            <a:xfrm>
              <a:off x="7313493" y="2830206"/>
              <a:ext cx="1078764" cy="558614"/>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89642" tIns="89642" rIns="89642" bIns="89642" rtlCol="0">
              <a:spAutoFit/>
            </a:bodyPr>
            <a:lstStyle/>
            <a:p>
              <a:pPr algn="ctr">
                <a:lnSpc>
                  <a:spcPct val="90000"/>
                </a:lnSpc>
                <a:spcAft>
                  <a:spcPts val="588"/>
                </a:spcAft>
              </a:pPr>
              <a:r>
                <a:rPr lang="en-US" sz="882">
                  <a:solidFill>
                    <a:schemeClr val="bg1"/>
                  </a:solidFill>
                </a:rPr>
                <a:t>Automated functional testing environment</a:t>
              </a:r>
            </a:p>
          </p:txBody>
        </p:sp>
        <p:sp>
          <p:nvSpPr>
            <p:cNvPr id="21" name="TextBox 20">
              <a:extLst>
                <a:ext uri="{FF2B5EF4-FFF2-40B4-BE49-F238E27FC236}">
                  <a16:creationId xmlns:a16="http://schemas.microsoft.com/office/drawing/2014/main" id="{8AFC641A-9D11-481D-A820-8B8A594BE7D1}"/>
                </a:ext>
              </a:extLst>
            </p:cNvPr>
            <p:cNvSpPr txBox="1"/>
            <p:nvPr/>
          </p:nvSpPr>
          <p:spPr>
            <a:xfrm>
              <a:off x="8323165" y="4375850"/>
              <a:ext cx="1127232" cy="43396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Integration testing </a:t>
              </a:r>
              <a:br>
                <a:rPr lang="en-US" sz="882">
                  <a:solidFill>
                    <a:schemeClr val="bg1"/>
                  </a:solidFill>
                </a:rPr>
              </a:br>
              <a:r>
                <a:rPr lang="en-US" sz="882">
                  <a:solidFill>
                    <a:schemeClr val="bg1"/>
                  </a:solidFill>
                </a:rPr>
                <a:t>environment</a:t>
              </a:r>
            </a:p>
          </p:txBody>
        </p:sp>
        <p:sp>
          <p:nvSpPr>
            <p:cNvPr id="22" name="TextBox 21">
              <a:extLst>
                <a:ext uri="{FF2B5EF4-FFF2-40B4-BE49-F238E27FC236}">
                  <a16:creationId xmlns:a16="http://schemas.microsoft.com/office/drawing/2014/main" id="{97E70D53-EFC9-45A5-A878-48FDDE9AFDD6}"/>
                </a:ext>
              </a:extLst>
            </p:cNvPr>
            <p:cNvSpPr txBox="1"/>
            <p:nvPr/>
          </p:nvSpPr>
          <p:spPr>
            <a:xfrm>
              <a:off x="9413320" y="2966973"/>
              <a:ext cx="970137" cy="43396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Pre-production </a:t>
              </a:r>
              <a:br>
                <a:rPr lang="en-US" sz="882">
                  <a:solidFill>
                    <a:schemeClr val="bg1"/>
                  </a:solidFill>
                </a:rPr>
              </a:br>
              <a:r>
                <a:rPr lang="en-US" sz="882">
                  <a:solidFill>
                    <a:schemeClr val="bg1"/>
                  </a:solidFill>
                </a:rPr>
                <a:t>environment</a:t>
              </a:r>
            </a:p>
          </p:txBody>
        </p:sp>
        <p:sp>
          <p:nvSpPr>
            <p:cNvPr id="23" name="TextBox 22">
              <a:extLst>
                <a:ext uri="{FF2B5EF4-FFF2-40B4-BE49-F238E27FC236}">
                  <a16:creationId xmlns:a16="http://schemas.microsoft.com/office/drawing/2014/main" id="{6FEF295E-6782-4C04-8F00-509B8132ACC6}"/>
                </a:ext>
              </a:extLst>
            </p:cNvPr>
            <p:cNvSpPr txBox="1"/>
            <p:nvPr/>
          </p:nvSpPr>
          <p:spPr>
            <a:xfrm>
              <a:off x="10521431" y="4375850"/>
              <a:ext cx="814647" cy="43396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Staging </a:t>
              </a:r>
              <a:br>
                <a:rPr lang="en-US" sz="882">
                  <a:solidFill>
                    <a:schemeClr val="bg1"/>
                  </a:solidFill>
                </a:rPr>
              </a:br>
              <a:r>
                <a:rPr lang="en-US" sz="882">
                  <a:solidFill>
                    <a:schemeClr val="bg1"/>
                  </a:solidFill>
                </a:rPr>
                <a:t>environment</a:t>
              </a:r>
            </a:p>
          </p:txBody>
        </p:sp>
        <p:grpSp>
          <p:nvGrpSpPr>
            <p:cNvPr id="25" name="Group 24">
              <a:extLst>
                <a:ext uri="{FF2B5EF4-FFF2-40B4-BE49-F238E27FC236}">
                  <a16:creationId xmlns:a16="http://schemas.microsoft.com/office/drawing/2014/main" id="{8D7E6E86-AEC1-4BAF-9F86-B63084296CD7}"/>
                </a:ext>
              </a:extLst>
            </p:cNvPr>
            <p:cNvGrpSpPr/>
            <p:nvPr/>
          </p:nvGrpSpPr>
          <p:grpSpPr>
            <a:xfrm>
              <a:off x="7010400" y="3418871"/>
              <a:ext cx="5260165" cy="928052"/>
              <a:chOff x="7010400" y="3418871"/>
              <a:chExt cx="5260165" cy="928052"/>
            </a:xfrm>
          </p:grpSpPr>
          <p:cxnSp>
            <p:nvCxnSpPr>
              <p:cNvPr id="26" name="Straight Connector 25">
                <a:extLst>
                  <a:ext uri="{FF2B5EF4-FFF2-40B4-BE49-F238E27FC236}">
                    <a16:creationId xmlns:a16="http://schemas.microsoft.com/office/drawing/2014/main" id="{BCCB9490-5602-4178-BEBE-E688339C8973}"/>
                  </a:ext>
                </a:extLst>
              </p:cNvPr>
              <p:cNvCxnSpPr>
                <a:cxnSpLocks/>
              </p:cNvCxnSpPr>
              <p:nvPr/>
            </p:nvCxnSpPr>
            <p:spPr>
              <a:xfrm>
                <a:off x="7010400" y="3876388"/>
                <a:ext cx="4655130" cy="0"/>
              </a:xfrm>
              <a:prstGeom prst="line">
                <a:avLst/>
              </a:prstGeom>
              <a:ln w="38100">
                <a:headEnd type="none"/>
                <a:tailEnd type="none"/>
              </a:ln>
            </p:spPr>
            <p:style>
              <a:lnRef idx="2">
                <a:schemeClr val="accent1"/>
              </a:lnRef>
              <a:fillRef idx="1">
                <a:schemeClr val="lt1"/>
              </a:fillRef>
              <a:effectRef idx="0">
                <a:schemeClr val="accent1"/>
              </a:effectRef>
              <a:fontRef idx="minor">
                <a:schemeClr val="dk1"/>
              </a:fontRef>
            </p:style>
          </p:cxnSp>
          <p:sp>
            <p:nvSpPr>
              <p:cNvPr id="27" name="Oval 26">
                <a:extLst>
                  <a:ext uri="{FF2B5EF4-FFF2-40B4-BE49-F238E27FC236}">
                    <a16:creationId xmlns:a16="http://schemas.microsoft.com/office/drawing/2014/main" id="{8076A259-CF75-4575-A3FE-2925A7882291}"/>
                  </a:ext>
                </a:extLst>
              </p:cNvPr>
              <p:cNvSpPr/>
              <p:nvPr/>
            </p:nvSpPr>
            <p:spPr bwMode="auto">
              <a:xfrm>
                <a:off x="8771805"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C5BE1A01-2E6D-4ADF-9CF2-BD53BBF937AF}"/>
                  </a:ext>
                </a:extLst>
              </p:cNvPr>
              <p:cNvSpPr/>
              <p:nvPr/>
            </p:nvSpPr>
            <p:spPr bwMode="auto">
              <a:xfrm>
                <a:off x="7746512"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0D5F782B-C60D-493D-B029-33D096ED3B00}"/>
                  </a:ext>
                </a:extLst>
              </p:cNvPr>
              <p:cNvCxnSpPr>
                <a:cxnSpLocks/>
              </p:cNvCxnSpPr>
              <p:nvPr/>
            </p:nvCxnSpPr>
            <p:spPr>
              <a:xfrm rot="16200000">
                <a:off x="7670789" y="360095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1795860-53A1-4F1C-A1C6-FFE58E8403DF}"/>
                  </a:ext>
                </a:extLst>
              </p:cNvPr>
              <p:cNvCxnSpPr>
                <a:cxnSpLocks/>
              </p:cNvCxnSpPr>
              <p:nvPr/>
            </p:nvCxnSpPr>
            <p:spPr>
              <a:xfrm rot="16200000" flipH="1">
                <a:off x="8692388" y="416483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6F669628-CE8B-4B37-BAF4-767D313AFEEF}"/>
                  </a:ext>
                </a:extLst>
              </p:cNvPr>
              <p:cNvSpPr txBox="1"/>
              <p:nvPr/>
            </p:nvSpPr>
            <p:spPr>
              <a:xfrm>
                <a:off x="11649882" y="3721369"/>
                <a:ext cx="620683" cy="330090"/>
              </a:xfrm>
              <a:prstGeom prst="rect">
                <a:avLst/>
              </a:prstGeom>
              <a:ln/>
            </p:spPr>
            <p:style>
              <a:lnRef idx="1">
                <a:schemeClr val="accent1"/>
              </a:lnRef>
              <a:fillRef idx="3">
                <a:schemeClr val="accent1"/>
              </a:fillRef>
              <a:effectRef idx="2">
                <a:schemeClr val="accent1"/>
              </a:effectRef>
              <a:fontRef idx="minor">
                <a:schemeClr val="lt1"/>
              </a:fontRef>
            </p:style>
            <p:txBody>
              <a:bodyPr wrap="none" lIns="89642" tIns="89642" rIns="89642" bIns="89642" rtlCol="0">
                <a:spAutoFit/>
              </a:bodyPr>
              <a:lstStyle/>
              <a:p>
                <a:pPr>
                  <a:lnSpc>
                    <a:spcPct val="90000"/>
                  </a:lnSpc>
                  <a:spcAft>
                    <a:spcPts val="588"/>
                  </a:spcAft>
                </a:pPr>
                <a:r>
                  <a:rPr lang="en-US" sz="1029">
                    <a:solidFill>
                      <a:schemeClr val="tx1"/>
                    </a:solidFill>
                  </a:rPr>
                  <a:t>Release</a:t>
                </a:r>
              </a:p>
            </p:txBody>
          </p:sp>
          <p:sp>
            <p:nvSpPr>
              <p:cNvPr id="32" name="Oval 31">
                <a:extLst>
                  <a:ext uri="{FF2B5EF4-FFF2-40B4-BE49-F238E27FC236}">
                    <a16:creationId xmlns:a16="http://schemas.microsoft.com/office/drawing/2014/main" id="{70CCF53E-DA5F-4326-971D-280CC8778644}"/>
                  </a:ext>
                </a:extLst>
              </p:cNvPr>
              <p:cNvSpPr/>
              <p:nvPr/>
            </p:nvSpPr>
            <p:spPr bwMode="auto">
              <a:xfrm>
                <a:off x="9797098"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3" name="Oval 32">
                <a:extLst>
                  <a:ext uri="{FF2B5EF4-FFF2-40B4-BE49-F238E27FC236}">
                    <a16:creationId xmlns:a16="http://schemas.microsoft.com/office/drawing/2014/main" id="{2B87E4F0-EF56-4162-9ADF-EEC0098E03CE}"/>
                  </a:ext>
                </a:extLst>
              </p:cNvPr>
              <p:cNvSpPr/>
              <p:nvPr/>
            </p:nvSpPr>
            <p:spPr bwMode="auto">
              <a:xfrm>
                <a:off x="10822391"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F93FEA39-77E2-48B3-A175-E67907A73F80}"/>
                  </a:ext>
                </a:extLst>
              </p:cNvPr>
              <p:cNvCxnSpPr>
                <a:cxnSpLocks/>
              </p:cNvCxnSpPr>
              <p:nvPr/>
            </p:nvCxnSpPr>
            <p:spPr>
              <a:xfrm rot="16200000" flipH="1">
                <a:off x="10746668" y="416483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206C892-7015-4A21-A21D-76E642BBD9BD}"/>
                  </a:ext>
                </a:extLst>
              </p:cNvPr>
              <p:cNvCxnSpPr>
                <a:cxnSpLocks/>
              </p:cNvCxnSpPr>
              <p:nvPr/>
            </p:nvCxnSpPr>
            <p:spPr>
              <a:xfrm rot="16200000">
                <a:off x="9720614" y="360095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36" name="Group 35">
            <a:extLst>
              <a:ext uri="{FF2B5EF4-FFF2-40B4-BE49-F238E27FC236}">
                <a16:creationId xmlns:a16="http://schemas.microsoft.com/office/drawing/2014/main" id="{52840FE3-745F-492F-BF36-728F18E8E3B3}"/>
              </a:ext>
            </a:extLst>
          </p:cNvPr>
          <p:cNvGrpSpPr/>
          <p:nvPr/>
        </p:nvGrpSpPr>
        <p:grpSpPr>
          <a:xfrm>
            <a:off x="350837" y="2985033"/>
            <a:ext cx="5071668" cy="1608518"/>
            <a:chOff x="385053" y="3044393"/>
            <a:chExt cx="5173365" cy="1640772"/>
          </a:xfrm>
        </p:grpSpPr>
        <p:grpSp>
          <p:nvGrpSpPr>
            <p:cNvPr id="37" name="Group 36">
              <a:extLst>
                <a:ext uri="{FF2B5EF4-FFF2-40B4-BE49-F238E27FC236}">
                  <a16:creationId xmlns:a16="http://schemas.microsoft.com/office/drawing/2014/main" id="{4C9B1AA6-DE47-40CB-8442-9547F8CA3B60}"/>
                </a:ext>
              </a:extLst>
            </p:cNvPr>
            <p:cNvGrpSpPr/>
            <p:nvPr/>
          </p:nvGrpSpPr>
          <p:grpSpPr>
            <a:xfrm>
              <a:off x="385053" y="3418871"/>
              <a:ext cx="5173365" cy="928052"/>
              <a:chOff x="385053" y="3418871"/>
              <a:chExt cx="5173365" cy="928052"/>
            </a:xfrm>
          </p:grpSpPr>
          <p:cxnSp>
            <p:nvCxnSpPr>
              <p:cNvPr id="42" name="Straight Connector 41">
                <a:extLst>
                  <a:ext uri="{FF2B5EF4-FFF2-40B4-BE49-F238E27FC236}">
                    <a16:creationId xmlns:a16="http://schemas.microsoft.com/office/drawing/2014/main" id="{C0CC4281-F0B5-4143-8873-71703B20AA09}"/>
                  </a:ext>
                </a:extLst>
              </p:cNvPr>
              <p:cNvCxnSpPr>
                <a:cxnSpLocks/>
              </p:cNvCxnSpPr>
              <p:nvPr/>
            </p:nvCxnSpPr>
            <p:spPr>
              <a:xfrm>
                <a:off x="903288" y="3876388"/>
                <a:ext cx="4655130" cy="0"/>
              </a:xfrm>
              <a:prstGeom prst="line">
                <a:avLst/>
              </a:prstGeom>
              <a:ln w="38100">
                <a:headEnd type="none"/>
                <a:tailEnd type="none"/>
              </a:ln>
            </p:spPr>
            <p:style>
              <a:lnRef idx="2">
                <a:schemeClr val="accent1"/>
              </a:lnRef>
              <a:fillRef idx="1">
                <a:schemeClr val="lt1"/>
              </a:fillRef>
              <a:effectRef idx="0">
                <a:schemeClr val="accent1"/>
              </a:effectRef>
              <a:fontRef idx="minor">
                <a:schemeClr val="dk1"/>
              </a:fontRef>
            </p:style>
          </p:cxnSp>
          <p:sp>
            <p:nvSpPr>
              <p:cNvPr id="43" name="TextBox 42">
                <a:extLst>
                  <a:ext uri="{FF2B5EF4-FFF2-40B4-BE49-F238E27FC236}">
                    <a16:creationId xmlns:a16="http://schemas.microsoft.com/office/drawing/2014/main" id="{A3D95150-11E6-4FC3-8CF0-72F93A92706A}"/>
                  </a:ext>
                </a:extLst>
              </p:cNvPr>
              <p:cNvSpPr txBox="1"/>
              <p:nvPr/>
            </p:nvSpPr>
            <p:spPr>
              <a:xfrm>
                <a:off x="385053" y="3721369"/>
                <a:ext cx="1000595" cy="330090"/>
              </a:xfrm>
              <a:prstGeom prst="rect">
                <a:avLst/>
              </a:prstGeom>
              <a:ln/>
            </p:spPr>
            <p:style>
              <a:lnRef idx="1">
                <a:schemeClr val="accent1"/>
              </a:lnRef>
              <a:fillRef idx="3">
                <a:schemeClr val="accent1"/>
              </a:fillRef>
              <a:effectRef idx="2">
                <a:schemeClr val="accent1"/>
              </a:effectRef>
              <a:fontRef idx="minor">
                <a:schemeClr val="lt1"/>
              </a:fontRef>
            </p:style>
            <p:txBody>
              <a:bodyPr wrap="none" lIns="89642" tIns="89642" rIns="89642" bIns="89642" rtlCol="0">
                <a:spAutoFit/>
              </a:bodyPr>
              <a:lstStyle/>
              <a:p>
                <a:pPr>
                  <a:lnSpc>
                    <a:spcPct val="90000"/>
                  </a:lnSpc>
                  <a:spcAft>
                    <a:spcPts val="588"/>
                  </a:spcAft>
                </a:pPr>
                <a:r>
                  <a:rPr lang="en-US" sz="1029">
                    <a:solidFill>
                      <a:schemeClr val="tx1"/>
                    </a:solidFill>
                  </a:rPr>
                  <a:t>Plan and track</a:t>
                </a:r>
              </a:p>
            </p:txBody>
          </p:sp>
          <p:sp>
            <p:nvSpPr>
              <p:cNvPr id="44" name="Oval 43">
                <a:extLst>
                  <a:ext uri="{FF2B5EF4-FFF2-40B4-BE49-F238E27FC236}">
                    <a16:creationId xmlns:a16="http://schemas.microsoft.com/office/drawing/2014/main" id="{65490796-3FB7-4B4C-AB26-04026241CDE8}"/>
                  </a:ext>
                </a:extLst>
              </p:cNvPr>
              <p:cNvSpPr/>
              <p:nvPr/>
            </p:nvSpPr>
            <p:spPr bwMode="auto">
              <a:xfrm>
                <a:off x="2813417"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45" name="Oval 44">
                <a:extLst>
                  <a:ext uri="{FF2B5EF4-FFF2-40B4-BE49-F238E27FC236}">
                    <a16:creationId xmlns:a16="http://schemas.microsoft.com/office/drawing/2014/main" id="{197E78C5-7D3B-46D6-9E6A-B08D8331F4EC}"/>
                  </a:ext>
                </a:extLst>
              </p:cNvPr>
              <p:cNvSpPr/>
              <p:nvPr/>
            </p:nvSpPr>
            <p:spPr bwMode="auto">
              <a:xfrm>
                <a:off x="1798559"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48176F9D-2CAD-49E5-BA3A-A3F13768C593}"/>
                  </a:ext>
                </a:extLst>
              </p:cNvPr>
              <p:cNvCxnSpPr>
                <a:cxnSpLocks/>
              </p:cNvCxnSpPr>
              <p:nvPr/>
            </p:nvCxnSpPr>
            <p:spPr>
              <a:xfrm rot="16200000">
                <a:off x="1722836" y="360095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CCA4092A-ADFE-4DD6-98D3-0CC90C7832AD}"/>
                  </a:ext>
                </a:extLst>
              </p:cNvPr>
              <p:cNvCxnSpPr>
                <a:cxnSpLocks/>
              </p:cNvCxnSpPr>
              <p:nvPr/>
            </p:nvCxnSpPr>
            <p:spPr>
              <a:xfrm rot="16200000" flipH="1">
                <a:off x="2737694" y="416483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2486783C-20F7-4D21-BF32-23291A39078A}"/>
                  </a:ext>
                </a:extLst>
              </p:cNvPr>
              <p:cNvSpPr/>
              <p:nvPr/>
            </p:nvSpPr>
            <p:spPr bwMode="auto">
              <a:xfrm>
                <a:off x="3825023"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BA5600BC-11B1-4A74-A7F2-D2E5A7A27AF8}"/>
                  </a:ext>
                </a:extLst>
              </p:cNvPr>
              <p:cNvSpPr/>
              <p:nvPr/>
            </p:nvSpPr>
            <p:spPr bwMode="auto">
              <a:xfrm>
                <a:off x="4707959"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8BA251C5-32D3-4660-BF8F-6B8B8D5F63F7}"/>
                  </a:ext>
                </a:extLst>
              </p:cNvPr>
              <p:cNvCxnSpPr>
                <a:cxnSpLocks/>
              </p:cNvCxnSpPr>
              <p:nvPr/>
            </p:nvCxnSpPr>
            <p:spPr>
              <a:xfrm rot="16200000" flipH="1">
                <a:off x="4632236" y="416483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716AF059-8898-4D87-B6C6-31F2E454092A}"/>
                  </a:ext>
                </a:extLst>
              </p:cNvPr>
              <p:cNvCxnSpPr>
                <a:cxnSpLocks/>
              </p:cNvCxnSpPr>
              <p:nvPr/>
            </p:nvCxnSpPr>
            <p:spPr>
              <a:xfrm rot="16200000">
                <a:off x="3749300" y="360095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8" name="TextBox 37">
              <a:extLst>
                <a:ext uri="{FF2B5EF4-FFF2-40B4-BE49-F238E27FC236}">
                  <a16:creationId xmlns:a16="http://schemas.microsoft.com/office/drawing/2014/main" id="{C50047CC-CFB7-43C1-93FA-48C405A94B6D}"/>
                </a:ext>
              </a:extLst>
            </p:cNvPr>
            <p:cNvSpPr txBox="1"/>
            <p:nvPr/>
          </p:nvSpPr>
          <p:spPr>
            <a:xfrm>
              <a:off x="1365540" y="3058736"/>
              <a:ext cx="1078764" cy="3093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89642" tIns="89642" rIns="89642" bIns="89642" rtlCol="0">
              <a:spAutoFit/>
            </a:bodyPr>
            <a:lstStyle/>
            <a:p>
              <a:pPr algn="ctr">
                <a:lnSpc>
                  <a:spcPct val="90000"/>
                </a:lnSpc>
                <a:spcAft>
                  <a:spcPts val="588"/>
                </a:spcAft>
              </a:pPr>
              <a:r>
                <a:rPr lang="en-US" sz="882">
                  <a:solidFill>
                    <a:schemeClr val="bg1"/>
                  </a:solidFill>
                </a:rPr>
                <a:t>Track progress</a:t>
              </a:r>
            </a:p>
          </p:txBody>
        </p:sp>
        <p:sp>
          <p:nvSpPr>
            <p:cNvPr id="39" name="TextBox 38">
              <a:extLst>
                <a:ext uri="{FF2B5EF4-FFF2-40B4-BE49-F238E27FC236}">
                  <a16:creationId xmlns:a16="http://schemas.microsoft.com/office/drawing/2014/main" id="{8E515D7F-40B1-44FF-9535-5103EE30E439}"/>
                </a:ext>
              </a:extLst>
            </p:cNvPr>
            <p:cNvSpPr txBox="1"/>
            <p:nvPr/>
          </p:nvSpPr>
          <p:spPr>
            <a:xfrm>
              <a:off x="2490015" y="4375850"/>
              <a:ext cx="859531" cy="3093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89642" tIns="89642" rIns="89642" bIns="89642" rtlCol="0">
              <a:spAutoFit/>
            </a:bodyPr>
            <a:lstStyle/>
            <a:p>
              <a:pPr algn="ctr">
                <a:lnSpc>
                  <a:spcPct val="90000"/>
                </a:lnSpc>
                <a:spcAft>
                  <a:spcPts val="588"/>
                </a:spcAft>
              </a:pPr>
              <a:r>
                <a:rPr lang="en-US" sz="882">
                  <a:solidFill>
                    <a:schemeClr val="bg1"/>
                  </a:solidFill>
                </a:rPr>
                <a:t>Manage work</a:t>
              </a:r>
            </a:p>
          </p:txBody>
        </p:sp>
        <p:sp>
          <p:nvSpPr>
            <p:cNvPr id="40" name="TextBox 39">
              <a:extLst>
                <a:ext uri="{FF2B5EF4-FFF2-40B4-BE49-F238E27FC236}">
                  <a16:creationId xmlns:a16="http://schemas.microsoft.com/office/drawing/2014/main" id="{F7AC1405-C5F1-453C-87DD-5E2CD06F982B}"/>
                </a:ext>
              </a:extLst>
            </p:cNvPr>
            <p:cNvSpPr txBox="1"/>
            <p:nvPr/>
          </p:nvSpPr>
          <p:spPr>
            <a:xfrm>
              <a:off x="3597801" y="3044393"/>
              <a:ext cx="667170" cy="3093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89642" tIns="89642" rIns="89642" bIns="89642" rtlCol="0">
              <a:spAutoFit/>
            </a:bodyPr>
            <a:lstStyle/>
            <a:p>
              <a:pPr algn="ctr">
                <a:lnSpc>
                  <a:spcPct val="90000"/>
                </a:lnSpc>
                <a:spcAft>
                  <a:spcPts val="588"/>
                </a:spcAft>
              </a:pPr>
              <a:r>
                <a:rPr lang="en-US" sz="882">
                  <a:solidFill>
                    <a:schemeClr val="bg1"/>
                  </a:solidFill>
                </a:rPr>
                <a:t>Plan work</a:t>
              </a:r>
            </a:p>
          </p:txBody>
        </p:sp>
        <p:sp>
          <p:nvSpPr>
            <p:cNvPr id="41" name="TextBox 40">
              <a:extLst>
                <a:ext uri="{FF2B5EF4-FFF2-40B4-BE49-F238E27FC236}">
                  <a16:creationId xmlns:a16="http://schemas.microsoft.com/office/drawing/2014/main" id="{5A3B5B5D-39E7-4DD5-A839-B4A8C626D351}"/>
                </a:ext>
              </a:extLst>
            </p:cNvPr>
            <p:cNvSpPr txBox="1"/>
            <p:nvPr/>
          </p:nvSpPr>
          <p:spPr>
            <a:xfrm>
              <a:off x="4402992" y="4375850"/>
              <a:ext cx="822661" cy="3093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89642" tIns="89642" rIns="89642" bIns="89642" rtlCol="0">
              <a:spAutoFit/>
            </a:bodyPr>
            <a:lstStyle/>
            <a:p>
              <a:pPr algn="ctr">
                <a:lnSpc>
                  <a:spcPct val="90000"/>
                </a:lnSpc>
                <a:spcAft>
                  <a:spcPts val="588"/>
                </a:spcAft>
              </a:pPr>
              <a:r>
                <a:rPr lang="en-US" sz="882">
                  <a:solidFill>
                    <a:schemeClr val="bg1"/>
                  </a:solidFill>
                </a:rPr>
                <a:t>Project starts</a:t>
              </a:r>
            </a:p>
          </p:txBody>
        </p:sp>
      </p:grpSp>
      <p:grpSp>
        <p:nvGrpSpPr>
          <p:cNvPr id="52" name="Group 51">
            <a:extLst>
              <a:ext uri="{FF2B5EF4-FFF2-40B4-BE49-F238E27FC236}">
                <a16:creationId xmlns:a16="http://schemas.microsoft.com/office/drawing/2014/main" id="{42D21F1A-D3BC-496F-A4F4-E9867C0EAC98}"/>
              </a:ext>
            </a:extLst>
          </p:cNvPr>
          <p:cNvGrpSpPr/>
          <p:nvPr/>
        </p:nvGrpSpPr>
        <p:grpSpPr>
          <a:xfrm>
            <a:off x="5022818" y="1116469"/>
            <a:ext cx="2311102" cy="1638657"/>
            <a:chOff x="5150717" y="1138360"/>
            <a:chExt cx="2357444" cy="1671515"/>
          </a:xfrm>
        </p:grpSpPr>
        <p:sp>
          <p:nvSpPr>
            <p:cNvPr id="53" name="TextBox 52">
              <a:extLst>
                <a:ext uri="{FF2B5EF4-FFF2-40B4-BE49-F238E27FC236}">
                  <a16:creationId xmlns:a16="http://schemas.microsoft.com/office/drawing/2014/main" id="{02B69EDA-C351-4B74-A3C5-E733D1517AC2}"/>
                </a:ext>
              </a:extLst>
            </p:cNvPr>
            <p:cNvSpPr txBox="1"/>
            <p:nvPr/>
          </p:nvSpPr>
          <p:spPr>
            <a:xfrm>
              <a:off x="6853815" y="1616322"/>
              <a:ext cx="654346" cy="30931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Feedback</a:t>
              </a:r>
            </a:p>
          </p:txBody>
        </p:sp>
        <p:grpSp>
          <p:nvGrpSpPr>
            <p:cNvPr id="54" name="Group 53">
              <a:extLst>
                <a:ext uri="{FF2B5EF4-FFF2-40B4-BE49-F238E27FC236}">
                  <a16:creationId xmlns:a16="http://schemas.microsoft.com/office/drawing/2014/main" id="{71CB32EB-DAF8-44DC-A010-C44E89797BD9}"/>
                </a:ext>
              </a:extLst>
            </p:cNvPr>
            <p:cNvGrpSpPr/>
            <p:nvPr/>
          </p:nvGrpSpPr>
          <p:grpSpPr>
            <a:xfrm>
              <a:off x="5692068" y="1138360"/>
              <a:ext cx="1225015" cy="1671515"/>
              <a:chOff x="5692068" y="1138360"/>
              <a:chExt cx="1225015" cy="1671515"/>
            </a:xfrm>
          </p:grpSpPr>
          <p:cxnSp>
            <p:nvCxnSpPr>
              <p:cNvPr id="56" name="Straight Connector 55">
                <a:extLst>
                  <a:ext uri="{FF2B5EF4-FFF2-40B4-BE49-F238E27FC236}">
                    <a16:creationId xmlns:a16="http://schemas.microsoft.com/office/drawing/2014/main" id="{2A763137-6CED-4ED2-B445-50BB9891B658}"/>
                  </a:ext>
                </a:extLst>
              </p:cNvPr>
              <p:cNvCxnSpPr>
                <a:cxnSpLocks/>
              </p:cNvCxnSpPr>
              <p:nvPr/>
            </p:nvCxnSpPr>
            <p:spPr>
              <a:xfrm>
                <a:off x="6304576" y="1234498"/>
                <a:ext cx="0" cy="1575377"/>
              </a:xfrm>
              <a:prstGeom prst="line">
                <a:avLst/>
              </a:prstGeom>
              <a:ln w="38100">
                <a:headEnd type="none"/>
                <a:tailEnd type="none"/>
              </a:ln>
            </p:spPr>
            <p:style>
              <a:lnRef idx="2">
                <a:schemeClr val="accent1"/>
              </a:lnRef>
              <a:fillRef idx="1">
                <a:schemeClr val="lt1"/>
              </a:fillRef>
              <a:effectRef idx="0">
                <a:schemeClr val="accent1"/>
              </a:effectRef>
              <a:fontRef idx="minor">
                <a:schemeClr val="dk1"/>
              </a:fontRef>
            </p:style>
          </p:cxnSp>
          <p:sp>
            <p:nvSpPr>
              <p:cNvPr id="57" name="TextBox 56">
                <a:extLst>
                  <a:ext uri="{FF2B5EF4-FFF2-40B4-BE49-F238E27FC236}">
                    <a16:creationId xmlns:a16="http://schemas.microsoft.com/office/drawing/2014/main" id="{C32DCFAA-9560-4E03-B6EF-4161AC512A73}"/>
                  </a:ext>
                </a:extLst>
              </p:cNvPr>
              <p:cNvSpPr txBox="1"/>
              <p:nvPr/>
            </p:nvSpPr>
            <p:spPr>
              <a:xfrm>
                <a:off x="5692068" y="1138360"/>
                <a:ext cx="1225015" cy="330090"/>
              </a:xfrm>
              <a:prstGeom prst="rect">
                <a:avLst/>
              </a:prstGeom>
              <a:ln/>
            </p:spPr>
            <p:style>
              <a:lnRef idx="1">
                <a:schemeClr val="accent1"/>
              </a:lnRef>
              <a:fillRef idx="3">
                <a:schemeClr val="accent1"/>
              </a:fillRef>
              <a:effectRef idx="2">
                <a:schemeClr val="accent1"/>
              </a:effectRef>
              <a:fontRef idx="minor">
                <a:schemeClr val="lt1"/>
              </a:fontRef>
            </p:style>
            <p:txBody>
              <a:bodyPr wrap="none" lIns="89642" tIns="89642" rIns="89642" bIns="89642" rtlCol="0">
                <a:spAutoFit/>
              </a:bodyPr>
              <a:lstStyle/>
              <a:p>
                <a:pPr>
                  <a:lnSpc>
                    <a:spcPct val="90000"/>
                  </a:lnSpc>
                  <a:spcAft>
                    <a:spcPts val="588"/>
                  </a:spcAft>
                </a:pPr>
                <a:r>
                  <a:rPr lang="en-US" sz="1029">
                    <a:solidFill>
                      <a:schemeClr val="tx1"/>
                    </a:solidFill>
                  </a:rPr>
                  <a:t>Monitor and learn</a:t>
                </a:r>
              </a:p>
            </p:txBody>
          </p:sp>
          <p:sp>
            <p:nvSpPr>
              <p:cNvPr id="58" name="Oval 57">
                <a:extLst>
                  <a:ext uri="{FF2B5EF4-FFF2-40B4-BE49-F238E27FC236}">
                    <a16:creationId xmlns:a16="http://schemas.microsoft.com/office/drawing/2014/main" id="{033A2A10-320E-4E19-B9CF-C63B82F2974E}"/>
                  </a:ext>
                </a:extLst>
              </p:cNvPr>
              <p:cNvSpPr/>
              <p:nvPr/>
            </p:nvSpPr>
            <p:spPr bwMode="auto">
              <a:xfrm>
                <a:off x="6198213" y="1664653"/>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A5C4978C-B2A4-4E04-9917-EE78E70EB486}"/>
                  </a:ext>
                </a:extLst>
              </p:cNvPr>
              <p:cNvCxnSpPr/>
              <p:nvPr/>
            </p:nvCxnSpPr>
            <p:spPr>
              <a:xfrm>
                <a:off x="6410939" y="1771016"/>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Oval 59">
                <a:extLst>
                  <a:ext uri="{FF2B5EF4-FFF2-40B4-BE49-F238E27FC236}">
                    <a16:creationId xmlns:a16="http://schemas.microsoft.com/office/drawing/2014/main" id="{5811328F-BCB6-4319-8EEB-039CFDF5FAFD}"/>
                  </a:ext>
                </a:extLst>
              </p:cNvPr>
              <p:cNvSpPr/>
              <p:nvPr/>
            </p:nvSpPr>
            <p:spPr bwMode="auto">
              <a:xfrm>
                <a:off x="6198213" y="2126076"/>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7B626A8A-0B6C-4915-BB87-8DA72C0F3E5F}"/>
                  </a:ext>
                </a:extLst>
              </p:cNvPr>
              <p:cNvCxnSpPr>
                <a:cxnSpLocks/>
              </p:cNvCxnSpPr>
              <p:nvPr/>
            </p:nvCxnSpPr>
            <p:spPr>
              <a:xfrm flipH="1">
                <a:off x="5829914" y="2237336"/>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5" name="TextBox 54">
              <a:extLst>
                <a:ext uri="{FF2B5EF4-FFF2-40B4-BE49-F238E27FC236}">
                  <a16:creationId xmlns:a16="http://schemas.microsoft.com/office/drawing/2014/main" id="{C6363A80-7B45-44EC-919D-5F28825843B0}"/>
                </a:ext>
              </a:extLst>
            </p:cNvPr>
            <p:cNvSpPr txBox="1"/>
            <p:nvPr/>
          </p:nvSpPr>
          <p:spPr>
            <a:xfrm>
              <a:off x="5150717" y="2082678"/>
              <a:ext cx="580608" cy="30931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Monitor</a:t>
              </a:r>
            </a:p>
          </p:txBody>
        </p:sp>
      </p:grpSp>
      <p:pic>
        <p:nvPicPr>
          <p:cNvPr id="62" name="Picture 61" descr="A close up of a sign&#10;&#10;Description generated with high confidence">
            <a:extLst>
              <a:ext uri="{FF2B5EF4-FFF2-40B4-BE49-F238E27FC236}">
                <a16:creationId xmlns:a16="http://schemas.microsoft.com/office/drawing/2014/main" id="{F74231B0-B533-4B7B-8AFE-4DF35220286B}"/>
              </a:ext>
            </a:extLst>
          </p:cNvPr>
          <p:cNvPicPr>
            <a:picLocks noChangeAspect="1"/>
          </p:cNvPicPr>
          <p:nvPr/>
        </p:nvPicPr>
        <p:blipFill>
          <a:blip r:embed="rId4"/>
          <a:stretch>
            <a:fillRect/>
          </a:stretch>
        </p:blipFill>
        <p:spPr>
          <a:xfrm>
            <a:off x="3401730" y="2518286"/>
            <a:ext cx="805733" cy="402867"/>
          </a:xfrm>
          <a:prstGeom prst="rect">
            <a:avLst/>
          </a:prstGeom>
        </p:spPr>
      </p:pic>
      <p:pic>
        <p:nvPicPr>
          <p:cNvPr id="63" name="Picture 62">
            <a:extLst>
              <a:ext uri="{FF2B5EF4-FFF2-40B4-BE49-F238E27FC236}">
                <a16:creationId xmlns:a16="http://schemas.microsoft.com/office/drawing/2014/main" id="{649DE2A5-FFE8-4743-A5BC-34E45A3239FF}"/>
              </a:ext>
            </a:extLst>
          </p:cNvPr>
          <p:cNvPicPr>
            <a:picLocks noChangeAspect="1"/>
          </p:cNvPicPr>
          <p:nvPr/>
        </p:nvPicPr>
        <p:blipFill>
          <a:blip r:embed="rId5"/>
          <a:stretch>
            <a:fillRect/>
          </a:stretch>
        </p:blipFill>
        <p:spPr>
          <a:xfrm>
            <a:off x="1484088" y="2502587"/>
            <a:ext cx="713481" cy="440218"/>
          </a:xfrm>
          <a:prstGeom prst="rect">
            <a:avLst/>
          </a:prstGeom>
        </p:spPr>
      </p:pic>
      <p:pic>
        <p:nvPicPr>
          <p:cNvPr id="64" name="Picture 63">
            <a:extLst>
              <a:ext uri="{FF2B5EF4-FFF2-40B4-BE49-F238E27FC236}">
                <a16:creationId xmlns:a16="http://schemas.microsoft.com/office/drawing/2014/main" id="{F333A7F6-9EFD-4596-8C98-F38CEE339717}"/>
              </a:ext>
            </a:extLst>
          </p:cNvPr>
          <p:cNvPicPr>
            <a:picLocks noChangeAspect="1"/>
          </p:cNvPicPr>
          <p:nvPr/>
        </p:nvPicPr>
        <p:blipFill>
          <a:blip r:embed="rId6"/>
          <a:stretch>
            <a:fillRect/>
          </a:stretch>
        </p:blipFill>
        <p:spPr>
          <a:xfrm>
            <a:off x="2582791" y="4634410"/>
            <a:ext cx="714436" cy="167446"/>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37F8431D-3632-430D-A97F-3BE5A0622AC4}"/>
              </a:ext>
            </a:extLst>
          </p:cNvPr>
          <p:cNvPicPr>
            <a:picLocks noChangeAspect="1"/>
          </p:cNvPicPr>
          <p:nvPr/>
        </p:nvPicPr>
        <p:blipFill>
          <a:blip r:embed="rId7"/>
          <a:stretch>
            <a:fillRect/>
          </a:stretch>
        </p:blipFill>
        <p:spPr>
          <a:xfrm>
            <a:off x="3037695" y="4932414"/>
            <a:ext cx="315927" cy="315927"/>
          </a:xfrm>
          <a:prstGeom prst="rect">
            <a:avLst/>
          </a:prstGeom>
        </p:spPr>
      </p:pic>
      <p:pic>
        <p:nvPicPr>
          <p:cNvPr id="66" name="Picture 65">
            <a:extLst>
              <a:ext uri="{FF2B5EF4-FFF2-40B4-BE49-F238E27FC236}">
                <a16:creationId xmlns:a16="http://schemas.microsoft.com/office/drawing/2014/main" id="{652B8F4F-B273-4343-8C6F-61D61578F0C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473469" y="4936393"/>
            <a:ext cx="431940" cy="291559"/>
          </a:xfrm>
          <a:prstGeom prst="rect">
            <a:avLst/>
          </a:prstGeom>
        </p:spPr>
      </p:pic>
      <p:pic>
        <p:nvPicPr>
          <p:cNvPr id="67" name="Picture 66" descr="A close up of a sign&#10;&#10;Description generated with very high confidence">
            <a:extLst>
              <a:ext uri="{FF2B5EF4-FFF2-40B4-BE49-F238E27FC236}">
                <a16:creationId xmlns:a16="http://schemas.microsoft.com/office/drawing/2014/main" id="{5C4F55F9-C444-4B24-AC34-1BD279A47748}"/>
              </a:ext>
            </a:extLst>
          </p:cNvPr>
          <p:cNvPicPr>
            <a:picLocks noChangeAspect="1"/>
          </p:cNvPicPr>
          <p:nvPr/>
        </p:nvPicPr>
        <p:blipFill>
          <a:blip r:embed="rId9"/>
          <a:stretch>
            <a:fillRect/>
          </a:stretch>
        </p:blipFill>
        <p:spPr>
          <a:xfrm>
            <a:off x="4324749" y="4586040"/>
            <a:ext cx="524029" cy="321230"/>
          </a:xfrm>
          <a:prstGeom prst="rect">
            <a:avLst/>
          </a:prstGeom>
        </p:spPr>
      </p:pic>
      <p:pic>
        <p:nvPicPr>
          <p:cNvPr id="68" name="Picture 67">
            <a:extLst>
              <a:ext uri="{FF2B5EF4-FFF2-40B4-BE49-F238E27FC236}">
                <a16:creationId xmlns:a16="http://schemas.microsoft.com/office/drawing/2014/main" id="{9AB0C4B7-50D3-44DD-BB01-7470BB4AB284}"/>
              </a:ext>
            </a:extLst>
          </p:cNvPr>
          <p:cNvPicPr>
            <a:picLocks noChangeAspect="1"/>
          </p:cNvPicPr>
          <p:nvPr/>
        </p:nvPicPr>
        <p:blipFill>
          <a:blip r:embed="rId6"/>
          <a:stretch>
            <a:fillRect/>
          </a:stretch>
        </p:blipFill>
        <p:spPr>
          <a:xfrm>
            <a:off x="5001975" y="4650691"/>
            <a:ext cx="727636" cy="170539"/>
          </a:xfrm>
          <a:prstGeom prst="rect">
            <a:avLst/>
          </a:prstGeom>
        </p:spPr>
      </p:pic>
      <p:pic>
        <p:nvPicPr>
          <p:cNvPr id="69" name="Picture 68">
            <a:extLst>
              <a:ext uri="{FF2B5EF4-FFF2-40B4-BE49-F238E27FC236}">
                <a16:creationId xmlns:a16="http://schemas.microsoft.com/office/drawing/2014/main" id="{440E9090-A3D5-42B4-81D3-57B6CF2B7B2D}"/>
              </a:ext>
            </a:extLst>
          </p:cNvPr>
          <p:cNvPicPr>
            <a:picLocks noChangeAspect="1"/>
          </p:cNvPicPr>
          <p:nvPr/>
        </p:nvPicPr>
        <p:blipFill>
          <a:blip r:embed="rId10"/>
          <a:stretch>
            <a:fillRect/>
          </a:stretch>
        </p:blipFill>
        <p:spPr>
          <a:xfrm>
            <a:off x="4667877" y="5305921"/>
            <a:ext cx="775988" cy="258016"/>
          </a:xfrm>
          <a:prstGeom prst="rect">
            <a:avLst/>
          </a:prstGeom>
        </p:spPr>
      </p:pic>
      <p:pic>
        <p:nvPicPr>
          <p:cNvPr id="70" name="Picture 69">
            <a:extLst>
              <a:ext uri="{FF2B5EF4-FFF2-40B4-BE49-F238E27FC236}">
                <a16:creationId xmlns:a16="http://schemas.microsoft.com/office/drawing/2014/main" id="{A62BC184-73C4-4C45-8636-FA94A56B5549}"/>
              </a:ext>
            </a:extLst>
          </p:cNvPr>
          <p:cNvPicPr>
            <a:picLocks noChangeAspect="1"/>
          </p:cNvPicPr>
          <p:nvPr/>
        </p:nvPicPr>
        <p:blipFill>
          <a:blip r:embed="rId11"/>
          <a:stretch>
            <a:fillRect/>
          </a:stretch>
        </p:blipFill>
        <p:spPr>
          <a:xfrm>
            <a:off x="4439202" y="5902445"/>
            <a:ext cx="1092179" cy="262701"/>
          </a:xfrm>
          <a:prstGeom prst="rect">
            <a:avLst/>
          </a:prstGeom>
        </p:spPr>
      </p:pic>
      <p:pic>
        <p:nvPicPr>
          <p:cNvPr id="71" name="Picture 70" descr="A picture containing clipart&#10;&#10;Description generated with very high confidence">
            <a:extLst>
              <a:ext uri="{FF2B5EF4-FFF2-40B4-BE49-F238E27FC236}">
                <a16:creationId xmlns:a16="http://schemas.microsoft.com/office/drawing/2014/main" id="{AC8BBCF9-6E66-4FE3-8203-9D56297A02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236542" y="5895725"/>
            <a:ext cx="964902" cy="272352"/>
          </a:xfrm>
          <a:prstGeom prst="rect">
            <a:avLst/>
          </a:prstGeom>
        </p:spPr>
      </p:pic>
      <p:pic>
        <p:nvPicPr>
          <p:cNvPr id="72" name="Picture 71" descr="A drawing of a face&#10;&#10;Description generated with high confidence">
            <a:extLst>
              <a:ext uri="{FF2B5EF4-FFF2-40B4-BE49-F238E27FC236}">
                <a16:creationId xmlns:a16="http://schemas.microsoft.com/office/drawing/2014/main" id="{898B4418-2C3B-46D9-B27F-09FCD3AB01B8}"/>
              </a:ext>
            </a:extLst>
          </p:cNvPr>
          <p:cNvPicPr>
            <a:picLocks noChangeAspect="1"/>
          </p:cNvPicPr>
          <p:nvPr/>
        </p:nvPicPr>
        <p:blipFill rotWithShape="1">
          <a:blip r:embed="rId13">
            <a:clrChange>
              <a:clrFrom>
                <a:srgbClr val="FFFEFD"/>
              </a:clrFrom>
              <a:clrTo>
                <a:srgbClr val="FFFEFD">
                  <a:alpha val="0"/>
                </a:srgbClr>
              </a:clrTo>
            </a:clrChange>
          </a:blip>
          <a:srcRect l="3355" t="12699" r="5707" b="7516"/>
          <a:stretch/>
        </p:blipFill>
        <p:spPr>
          <a:xfrm>
            <a:off x="3496079" y="4856121"/>
            <a:ext cx="534421" cy="331493"/>
          </a:xfrm>
          <a:prstGeom prst="rect">
            <a:avLst/>
          </a:prstGeom>
        </p:spPr>
      </p:pic>
      <p:grpSp>
        <p:nvGrpSpPr>
          <p:cNvPr id="73" name="Group 72">
            <a:extLst>
              <a:ext uri="{FF2B5EF4-FFF2-40B4-BE49-F238E27FC236}">
                <a16:creationId xmlns:a16="http://schemas.microsoft.com/office/drawing/2014/main" id="{78B55CFB-0B65-4D1B-BE2D-C890019B3512}"/>
              </a:ext>
            </a:extLst>
          </p:cNvPr>
          <p:cNvGrpSpPr/>
          <p:nvPr/>
        </p:nvGrpSpPr>
        <p:grpSpPr>
          <a:xfrm>
            <a:off x="502842" y="4921448"/>
            <a:ext cx="2196006" cy="804928"/>
            <a:chOff x="350780" y="4184591"/>
            <a:chExt cx="2858837" cy="1047883"/>
          </a:xfrm>
        </p:grpSpPr>
        <p:pic>
          <p:nvPicPr>
            <p:cNvPr id="74" name="Picture 73">
              <a:extLst>
                <a:ext uri="{FF2B5EF4-FFF2-40B4-BE49-F238E27FC236}">
                  <a16:creationId xmlns:a16="http://schemas.microsoft.com/office/drawing/2014/main" id="{5845D0FE-443B-4290-B54F-859EF75C4341}"/>
                </a:ext>
              </a:extLst>
            </p:cNvPr>
            <p:cNvPicPr>
              <a:picLocks noChangeAspect="1"/>
            </p:cNvPicPr>
            <p:nvPr/>
          </p:nvPicPr>
          <p:blipFill>
            <a:blip r:embed="rId14"/>
            <a:stretch>
              <a:fillRect/>
            </a:stretch>
          </p:blipFill>
          <p:spPr>
            <a:xfrm>
              <a:off x="350780" y="4624630"/>
              <a:ext cx="2858837" cy="607844"/>
            </a:xfrm>
            <a:prstGeom prst="rect">
              <a:avLst/>
            </a:prstGeom>
          </p:spPr>
        </p:pic>
        <p:pic>
          <p:nvPicPr>
            <p:cNvPr id="75" name="Picture 74">
              <a:extLst>
                <a:ext uri="{FF2B5EF4-FFF2-40B4-BE49-F238E27FC236}">
                  <a16:creationId xmlns:a16="http://schemas.microsoft.com/office/drawing/2014/main" id="{9D2975D4-D8E3-40EC-8552-6B6AFEF03FBD}"/>
                </a:ext>
              </a:extLst>
            </p:cNvPr>
            <p:cNvPicPr>
              <a:picLocks noChangeAspect="1"/>
            </p:cNvPicPr>
            <p:nvPr/>
          </p:nvPicPr>
          <p:blipFill>
            <a:blip r:embed="rId15"/>
            <a:stretch>
              <a:fillRect/>
            </a:stretch>
          </p:blipFill>
          <p:spPr>
            <a:xfrm>
              <a:off x="503112" y="4279737"/>
              <a:ext cx="341609" cy="341609"/>
            </a:xfrm>
            <a:prstGeom prst="rect">
              <a:avLst/>
            </a:prstGeom>
          </p:spPr>
        </p:pic>
        <p:sp>
          <p:nvSpPr>
            <p:cNvPr id="76" name="TextBox 75">
              <a:extLst>
                <a:ext uri="{FF2B5EF4-FFF2-40B4-BE49-F238E27FC236}">
                  <a16:creationId xmlns:a16="http://schemas.microsoft.com/office/drawing/2014/main" id="{DF86F044-49D4-47C7-8F65-20FC84E2F2CA}"/>
                </a:ext>
              </a:extLst>
            </p:cNvPr>
            <p:cNvSpPr txBox="1"/>
            <p:nvPr/>
          </p:nvSpPr>
          <p:spPr>
            <a:xfrm>
              <a:off x="732881" y="4184591"/>
              <a:ext cx="1906954" cy="659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solidFill>
                    <a:srgbClr val="7030A0"/>
                  </a:solidFill>
                  <a:latin typeface="Segoe UI Semilight"/>
                </a:rPr>
                <a:t>Visual Studio</a:t>
              </a:r>
              <a:endParaRPr lang="en-CA" sz="1568">
                <a:solidFill>
                  <a:srgbClr val="7030A0"/>
                </a:solidFill>
                <a:latin typeface="Segoe UI Semilight"/>
              </a:endParaRPr>
            </a:p>
          </p:txBody>
        </p:sp>
      </p:grpSp>
      <p:pic>
        <p:nvPicPr>
          <p:cNvPr id="77" name="Picture 76" descr="A drawing of a face&#10;&#10;Description generated with high confidence">
            <a:extLst>
              <a:ext uri="{FF2B5EF4-FFF2-40B4-BE49-F238E27FC236}">
                <a16:creationId xmlns:a16="http://schemas.microsoft.com/office/drawing/2014/main" id="{6423CD9E-7763-4E30-9925-9879455E22D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628501" y="4880195"/>
            <a:ext cx="487269" cy="341742"/>
          </a:xfrm>
          <a:prstGeom prst="rect">
            <a:avLst/>
          </a:prstGeom>
        </p:spPr>
      </p:pic>
      <p:pic>
        <p:nvPicPr>
          <p:cNvPr id="78" name="Picture 77">
            <a:extLst>
              <a:ext uri="{FF2B5EF4-FFF2-40B4-BE49-F238E27FC236}">
                <a16:creationId xmlns:a16="http://schemas.microsoft.com/office/drawing/2014/main" id="{2F1F5979-1E42-4EF9-BECA-77837F40FA2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6367368" y="5596130"/>
            <a:ext cx="1238989" cy="379966"/>
          </a:xfrm>
          <a:prstGeom prst="rect">
            <a:avLst/>
          </a:prstGeom>
        </p:spPr>
      </p:pic>
      <p:pic>
        <p:nvPicPr>
          <p:cNvPr id="79" name="Picture 78" descr="A close up of a sign&#10;&#10;Description generated with very high confidence">
            <a:extLst>
              <a:ext uri="{FF2B5EF4-FFF2-40B4-BE49-F238E27FC236}">
                <a16:creationId xmlns:a16="http://schemas.microsoft.com/office/drawing/2014/main" id="{CC79DBB6-C536-4E5C-A267-CF368899E2BB}"/>
              </a:ext>
            </a:extLst>
          </p:cNvPr>
          <p:cNvPicPr>
            <a:picLocks noChangeAspect="1"/>
          </p:cNvPicPr>
          <p:nvPr/>
        </p:nvPicPr>
        <p:blipFill>
          <a:blip r:embed="rId18"/>
          <a:stretch>
            <a:fillRect/>
          </a:stretch>
        </p:blipFill>
        <p:spPr>
          <a:xfrm>
            <a:off x="7569142" y="5576001"/>
            <a:ext cx="962844" cy="323927"/>
          </a:xfrm>
          <a:prstGeom prst="rect">
            <a:avLst/>
          </a:prstGeom>
        </p:spPr>
      </p:pic>
      <p:pic>
        <p:nvPicPr>
          <p:cNvPr id="80" name="Picture 79">
            <a:extLst>
              <a:ext uri="{FF2B5EF4-FFF2-40B4-BE49-F238E27FC236}">
                <a16:creationId xmlns:a16="http://schemas.microsoft.com/office/drawing/2014/main" id="{F3ECC2BC-3866-426E-9DE9-9FDD85CCB1BB}"/>
              </a:ext>
            </a:extLst>
          </p:cNvPr>
          <p:cNvPicPr>
            <a:picLocks noChangeAspect="1"/>
          </p:cNvPicPr>
          <p:nvPr/>
        </p:nvPicPr>
        <p:blipFill rotWithShape="1">
          <a:blip r:embed="rId19"/>
          <a:srcRect l="28897" t="9516" b="15012"/>
          <a:stretch/>
        </p:blipFill>
        <p:spPr>
          <a:xfrm>
            <a:off x="8644054" y="5612043"/>
            <a:ext cx="557574" cy="34813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62294633-63B5-426F-8245-44D0CA3DFCB2}"/>
              </a:ext>
            </a:extLst>
          </p:cNvPr>
          <p:cNvPicPr>
            <a:picLocks noChangeAspect="1"/>
          </p:cNvPicPr>
          <p:nvPr/>
        </p:nvPicPr>
        <p:blipFill>
          <a:blip r:embed="rId20"/>
          <a:stretch>
            <a:fillRect/>
          </a:stretch>
        </p:blipFill>
        <p:spPr>
          <a:xfrm>
            <a:off x="8088044" y="4960799"/>
            <a:ext cx="887883" cy="212841"/>
          </a:xfrm>
          <a:prstGeom prst="rect">
            <a:avLst/>
          </a:prstGeom>
        </p:spPr>
      </p:pic>
      <p:pic>
        <p:nvPicPr>
          <p:cNvPr id="82" name="Picture 81">
            <a:extLst>
              <a:ext uri="{FF2B5EF4-FFF2-40B4-BE49-F238E27FC236}">
                <a16:creationId xmlns:a16="http://schemas.microsoft.com/office/drawing/2014/main" id="{8E3ADB1E-C07C-4C33-8B40-AD2D6C8D8B3B}"/>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7294523" y="4785821"/>
            <a:ext cx="529191" cy="529191"/>
          </a:xfrm>
          <a:prstGeom prst="rect">
            <a:avLst/>
          </a:prstGeom>
        </p:spPr>
      </p:pic>
      <p:pic>
        <p:nvPicPr>
          <p:cNvPr id="83" name="Picture 82" descr="A close up of a sign&#10;&#10;Description generated with high confidence">
            <a:extLst>
              <a:ext uri="{FF2B5EF4-FFF2-40B4-BE49-F238E27FC236}">
                <a16:creationId xmlns:a16="http://schemas.microsoft.com/office/drawing/2014/main" id="{4AC55BA3-A386-47EB-9C2A-D16478F05CA2}"/>
              </a:ext>
            </a:extLst>
          </p:cNvPr>
          <p:cNvPicPr>
            <a:picLocks noChangeAspect="1"/>
          </p:cNvPicPr>
          <p:nvPr/>
        </p:nvPicPr>
        <p:blipFill>
          <a:blip r:embed="rId22"/>
          <a:stretch>
            <a:fillRect/>
          </a:stretch>
        </p:blipFill>
        <p:spPr>
          <a:xfrm>
            <a:off x="9360981" y="4999523"/>
            <a:ext cx="1050148" cy="217030"/>
          </a:xfrm>
          <a:prstGeom prst="rect">
            <a:avLst/>
          </a:prstGeom>
        </p:spPr>
      </p:pic>
      <p:pic>
        <p:nvPicPr>
          <p:cNvPr id="84" name="Picture 83">
            <a:extLst>
              <a:ext uri="{FF2B5EF4-FFF2-40B4-BE49-F238E27FC236}">
                <a16:creationId xmlns:a16="http://schemas.microsoft.com/office/drawing/2014/main" id="{813A04D5-68C5-4B67-A148-91FF8E127018}"/>
              </a:ext>
            </a:extLst>
          </p:cNvPr>
          <p:cNvPicPr>
            <a:picLocks noChangeAspect="1"/>
          </p:cNvPicPr>
          <p:nvPr/>
        </p:nvPicPr>
        <p:blipFill>
          <a:blip r:embed="rId23"/>
          <a:stretch>
            <a:fillRect/>
          </a:stretch>
        </p:blipFill>
        <p:spPr>
          <a:xfrm>
            <a:off x="9879302" y="4039007"/>
            <a:ext cx="479244" cy="479244"/>
          </a:xfrm>
          <a:prstGeom prst="rect">
            <a:avLst/>
          </a:prstGeom>
        </p:spPr>
      </p:pic>
      <p:pic>
        <p:nvPicPr>
          <p:cNvPr id="85" name="Picture 84">
            <a:extLst>
              <a:ext uri="{FF2B5EF4-FFF2-40B4-BE49-F238E27FC236}">
                <a16:creationId xmlns:a16="http://schemas.microsoft.com/office/drawing/2014/main" id="{50521FD2-572A-46A6-AC11-F3A31413DC94}"/>
              </a:ext>
            </a:extLst>
          </p:cNvPr>
          <p:cNvPicPr>
            <a:picLocks noChangeAspect="1"/>
          </p:cNvPicPr>
          <p:nvPr/>
        </p:nvPicPr>
        <p:blipFill rotWithShape="1">
          <a:blip r:embed="rId17">
            <a:clrChange>
              <a:clrFrom>
                <a:srgbClr val="FFFFFF"/>
              </a:clrFrom>
              <a:clrTo>
                <a:srgbClr val="FFFFFF">
                  <a:alpha val="0"/>
                </a:srgbClr>
              </a:clrTo>
            </a:clrChange>
          </a:blip>
          <a:srcRect l="12821" t="7694" r="13781" b="16241"/>
          <a:stretch/>
        </p:blipFill>
        <p:spPr>
          <a:xfrm>
            <a:off x="10565457" y="4727880"/>
            <a:ext cx="976761" cy="310431"/>
          </a:xfrm>
          <a:prstGeom prst="rect">
            <a:avLst/>
          </a:prstGeom>
        </p:spPr>
      </p:pic>
      <p:pic>
        <p:nvPicPr>
          <p:cNvPr id="86" name="Picture 85">
            <a:extLst>
              <a:ext uri="{FF2B5EF4-FFF2-40B4-BE49-F238E27FC236}">
                <a16:creationId xmlns:a16="http://schemas.microsoft.com/office/drawing/2014/main" id="{C161A311-FFD9-4EBD-9FA4-F704F2B41659}"/>
              </a:ext>
            </a:extLst>
          </p:cNvPr>
          <p:cNvPicPr>
            <a:picLocks noChangeAspect="1"/>
          </p:cNvPicPr>
          <p:nvPr/>
        </p:nvPicPr>
        <p:blipFill>
          <a:blip r:embed="rId24"/>
          <a:stretch>
            <a:fillRect/>
          </a:stretch>
        </p:blipFill>
        <p:spPr>
          <a:xfrm>
            <a:off x="9166988" y="4593665"/>
            <a:ext cx="749013" cy="263281"/>
          </a:xfrm>
          <a:prstGeom prst="rect">
            <a:avLst/>
          </a:prstGeom>
        </p:spPr>
      </p:pic>
      <p:pic>
        <p:nvPicPr>
          <p:cNvPr id="87" name="Picture 86" descr="A close up of a sign&#10;&#10;Description generated with very high confidence">
            <a:extLst>
              <a:ext uri="{FF2B5EF4-FFF2-40B4-BE49-F238E27FC236}">
                <a16:creationId xmlns:a16="http://schemas.microsoft.com/office/drawing/2014/main" id="{73383768-4B5B-4841-9C4A-773488CBF80F}"/>
              </a:ext>
            </a:extLst>
          </p:cNvPr>
          <p:cNvPicPr>
            <a:picLocks noChangeAspect="1"/>
          </p:cNvPicPr>
          <p:nvPr/>
        </p:nvPicPr>
        <p:blipFill>
          <a:blip r:embed="rId18"/>
          <a:stretch>
            <a:fillRect/>
          </a:stretch>
        </p:blipFill>
        <p:spPr>
          <a:xfrm>
            <a:off x="10599272" y="5088051"/>
            <a:ext cx="898944" cy="302429"/>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8872932C-5EFE-4ADD-877A-99B3984536C5}"/>
              </a:ext>
            </a:extLst>
          </p:cNvPr>
          <p:cNvPicPr>
            <a:picLocks noChangeAspect="1"/>
          </p:cNvPicPr>
          <p:nvPr/>
        </p:nvPicPr>
        <p:blipFill>
          <a:blip r:embed="rId25"/>
          <a:stretch>
            <a:fillRect/>
          </a:stretch>
        </p:blipFill>
        <p:spPr>
          <a:xfrm>
            <a:off x="11048744" y="5371744"/>
            <a:ext cx="590687" cy="526994"/>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8A7324B8-B848-4659-AFBB-141825284BC5}"/>
              </a:ext>
            </a:extLst>
          </p:cNvPr>
          <p:cNvPicPr>
            <a:picLocks noChangeAspect="1"/>
          </p:cNvPicPr>
          <p:nvPr/>
        </p:nvPicPr>
        <p:blipFill>
          <a:blip r:embed="rId26"/>
          <a:stretch>
            <a:fillRect/>
          </a:stretch>
        </p:blipFill>
        <p:spPr>
          <a:xfrm>
            <a:off x="10501251" y="5434530"/>
            <a:ext cx="530624" cy="401423"/>
          </a:xfrm>
          <a:prstGeom prst="rect">
            <a:avLst/>
          </a:prstGeom>
        </p:spPr>
      </p:pic>
      <p:pic>
        <p:nvPicPr>
          <p:cNvPr id="90" name="Picture 89" descr="A close up of a sign&#10;&#10;Description generated with very high confidence">
            <a:extLst>
              <a:ext uri="{FF2B5EF4-FFF2-40B4-BE49-F238E27FC236}">
                <a16:creationId xmlns:a16="http://schemas.microsoft.com/office/drawing/2014/main" id="{FA4D7DE2-9A7C-4263-B576-19C5052E2D85}"/>
              </a:ext>
            </a:extLst>
          </p:cNvPr>
          <p:cNvPicPr>
            <a:picLocks noChangeAspect="1"/>
          </p:cNvPicPr>
          <p:nvPr/>
        </p:nvPicPr>
        <p:blipFill>
          <a:blip r:embed="rId27"/>
          <a:stretch>
            <a:fillRect/>
          </a:stretch>
        </p:blipFill>
        <p:spPr>
          <a:xfrm>
            <a:off x="10517270" y="5942479"/>
            <a:ext cx="1019662" cy="198834"/>
          </a:xfrm>
          <a:prstGeom prst="rect">
            <a:avLst/>
          </a:prstGeom>
        </p:spPr>
      </p:pic>
      <p:pic>
        <p:nvPicPr>
          <p:cNvPr id="91" name="Picture 90">
            <a:extLst>
              <a:ext uri="{FF2B5EF4-FFF2-40B4-BE49-F238E27FC236}">
                <a16:creationId xmlns:a16="http://schemas.microsoft.com/office/drawing/2014/main" id="{2FDC6F5D-18E8-4B38-AB5F-12830605D926}"/>
              </a:ext>
            </a:extLst>
          </p:cNvPr>
          <p:cNvPicPr>
            <a:picLocks noChangeAspect="1"/>
          </p:cNvPicPr>
          <p:nvPr/>
        </p:nvPicPr>
        <p:blipFill rotWithShape="1">
          <a:blip r:embed="rId28">
            <a:clrChange>
              <a:clrFrom>
                <a:srgbClr val="FEFEFE"/>
              </a:clrFrom>
              <a:clrTo>
                <a:srgbClr val="FEFEFE">
                  <a:alpha val="0"/>
                </a:srgbClr>
              </a:clrTo>
            </a:clrChange>
          </a:blip>
          <a:srcRect l="24401" r="21955"/>
          <a:stretch/>
        </p:blipFill>
        <p:spPr>
          <a:xfrm>
            <a:off x="8120727" y="3150712"/>
            <a:ext cx="406491" cy="501664"/>
          </a:xfrm>
          <a:prstGeom prst="rect">
            <a:avLst/>
          </a:prstGeom>
        </p:spPr>
      </p:pic>
      <p:pic>
        <p:nvPicPr>
          <p:cNvPr id="92" name="Picture 91" descr="A picture containing object, clock&#10;&#10;Description generated with high confidence">
            <a:extLst>
              <a:ext uri="{FF2B5EF4-FFF2-40B4-BE49-F238E27FC236}">
                <a16:creationId xmlns:a16="http://schemas.microsoft.com/office/drawing/2014/main" id="{6EBACDA8-0DEA-404D-B338-942856F18643}"/>
              </a:ext>
            </a:extLst>
          </p:cNvPr>
          <p:cNvPicPr>
            <a:picLocks noChangeAspect="1"/>
          </p:cNvPicPr>
          <p:nvPr/>
        </p:nvPicPr>
        <p:blipFill>
          <a:blip r:embed="rId29"/>
          <a:stretch>
            <a:fillRect/>
          </a:stretch>
        </p:blipFill>
        <p:spPr>
          <a:xfrm>
            <a:off x="9851740" y="3335593"/>
            <a:ext cx="814791" cy="223796"/>
          </a:xfrm>
          <a:prstGeom prst="rect">
            <a:avLst/>
          </a:prstGeom>
        </p:spPr>
      </p:pic>
      <p:pic>
        <p:nvPicPr>
          <p:cNvPr id="93" name="Picture 92">
            <a:extLst>
              <a:ext uri="{FF2B5EF4-FFF2-40B4-BE49-F238E27FC236}">
                <a16:creationId xmlns:a16="http://schemas.microsoft.com/office/drawing/2014/main" id="{DCCB625A-4657-4E73-86F5-75549E783677}"/>
              </a:ext>
            </a:extLst>
          </p:cNvPr>
          <p:cNvPicPr>
            <a:picLocks noChangeAspect="1"/>
          </p:cNvPicPr>
          <p:nvPr/>
        </p:nvPicPr>
        <p:blipFill rotWithShape="1">
          <a:blip r:embed="rId19"/>
          <a:srcRect l="28897" t="9516" b="15012"/>
          <a:stretch/>
        </p:blipFill>
        <p:spPr>
          <a:xfrm>
            <a:off x="10907753" y="3230632"/>
            <a:ext cx="557574" cy="348138"/>
          </a:xfrm>
          <a:prstGeom prst="rect">
            <a:avLst/>
          </a:prstGeom>
        </p:spPr>
      </p:pic>
      <p:pic>
        <p:nvPicPr>
          <p:cNvPr id="94" name="Picture 93">
            <a:extLst>
              <a:ext uri="{FF2B5EF4-FFF2-40B4-BE49-F238E27FC236}">
                <a16:creationId xmlns:a16="http://schemas.microsoft.com/office/drawing/2014/main" id="{DA944DB4-58CF-41C0-97FC-32C8F5689A31}"/>
              </a:ext>
            </a:extLst>
          </p:cNvPr>
          <p:cNvPicPr>
            <a:picLocks noChangeAspect="1"/>
          </p:cNvPicPr>
          <p:nvPr/>
        </p:nvPicPr>
        <p:blipFill rotWithShape="1">
          <a:blip r:embed="rId30">
            <a:clrChange>
              <a:clrFrom>
                <a:srgbClr val="FFFFFF"/>
              </a:clrFrom>
              <a:clrTo>
                <a:srgbClr val="FFFFFF">
                  <a:alpha val="0"/>
                </a:srgbClr>
              </a:clrTo>
            </a:clrChange>
          </a:blip>
          <a:srcRect t="29072" b="29279"/>
          <a:stretch/>
        </p:blipFill>
        <p:spPr>
          <a:xfrm>
            <a:off x="8975926" y="2590319"/>
            <a:ext cx="792616" cy="223646"/>
          </a:xfrm>
          <a:prstGeom prst="rect">
            <a:avLst/>
          </a:prstGeom>
        </p:spPr>
      </p:pic>
      <p:pic>
        <p:nvPicPr>
          <p:cNvPr id="95" name="Picture 94">
            <a:extLst>
              <a:ext uri="{FF2B5EF4-FFF2-40B4-BE49-F238E27FC236}">
                <a16:creationId xmlns:a16="http://schemas.microsoft.com/office/drawing/2014/main" id="{280A1B58-CA80-4F4B-8E9E-BC5E748B6F71}"/>
              </a:ext>
            </a:extLst>
          </p:cNvPr>
          <p:cNvPicPr>
            <a:picLocks noChangeAspect="1"/>
          </p:cNvPicPr>
          <p:nvPr/>
        </p:nvPicPr>
        <p:blipFill rotWithShape="1">
          <a:blip r:embed="rId31">
            <a:clrChange>
              <a:clrFrom>
                <a:srgbClr val="FFFFFF"/>
              </a:clrFrom>
              <a:clrTo>
                <a:srgbClr val="FFFFFF">
                  <a:alpha val="0"/>
                </a:srgbClr>
              </a:clrTo>
            </a:clrChange>
          </a:blip>
          <a:srcRect t="32118" b="33546"/>
          <a:stretch/>
        </p:blipFill>
        <p:spPr>
          <a:xfrm>
            <a:off x="8120727" y="2606180"/>
            <a:ext cx="763958" cy="196734"/>
          </a:xfrm>
          <a:prstGeom prst="rect">
            <a:avLst/>
          </a:prstGeom>
        </p:spPr>
      </p:pic>
      <p:pic>
        <p:nvPicPr>
          <p:cNvPr id="96" name="Picture 95">
            <a:extLst>
              <a:ext uri="{FF2B5EF4-FFF2-40B4-BE49-F238E27FC236}">
                <a16:creationId xmlns:a16="http://schemas.microsoft.com/office/drawing/2014/main" id="{C0FE38F0-9439-4338-BFEE-6F1A1298DC8C}"/>
              </a:ext>
            </a:extLst>
          </p:cNvPr>
          <p:cNvPicPr>
            <a:picLocks noChangeAspect="1"/>
          </p:cNvPicPr>
          <p:nvPr/>
        </p:nvPicPr>
        <p:blipFill>
          <a:blip r:embed="rId32"/>
          <a:stretch>
            <a:fillRect/>
          </a:stretch>
        </p:blipFill>
        <p:spPr>
          <a:xfrm>
            <a:off x="10805858" y="2712456"/>
            <a:ext cx="833860" cy="381515"/>
          </a:xfrm>
          <a:prstGeom prst="rect">
            <a:avLst/>
          </a:prstGeom>
        </p:spPr>
      </p:pic>
      <p:pic>
        <p:nvPicPr>
          <p:cNvPr id="97" name="Picture 96">
            <a:extLst>
              <a:ext uri="{FF2B5EF4-FFF2-40B4-BE49-F238E27FC236}">
                <a16:creationId xmlns:a16="http://schemas.microsoft.com/office/drawing/2014/main" id="{D3375966-4459-41BB-A903-4653978A20B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724356" y="1871266"/>
            <a:ext cx="670591" cy="232756"/>
          </a:xfrm>
          <a:prstGeom prst="rect">
            <a:avLst/>
          </a:prstGeom>
        </p:spPr>
      </p:pic>
      <p:grpSp>
        <p:nvGrpSpPr>
          <p:cNvPr id="98" name="Group 97">
            <a:extLst>
              <a:ext uri="{FF2B5EF4-FFF2-40B4-BE49-F238E27FC236}">
                <a16:creationId xmlns:a16="http://schemas.microsoft.com/office/drawing/2014/main" id="{79822135-DAF7-4728-B529-0C3CCD58E771}"/>
              </a:ext>
            </a:extLst>
          </p:cNvPr>
          <p:cNvGrpSpPr/>
          <p:nvPr/>
        </p:nvGrpSpPr>
        <p:grpSpPr>
          <a:xfrm>
            <a:off x="7800009" y="1726615"/>
            <a:ext cx="1720457" cy="439012"/>
            <a:chOff x="8340389" y="525465"/>
            <a:chExt cx="2661407" cy="679115"/>
          </a:xfrm>
        </p:grpSpPr>
        <p:pic>
          <p:nvPicPr>
            <p:cNvPr id="99" name="Picture 98" descr="A picture containing clipart&#10;&#10;Description generated with very high confidence">
              <a:extLst>
                <a:ext uri="{FF2B5EF4-FFF2-40B4-BE49-F238E27FC236}">
                  <a16:creationId xmlns:a16="http://schemas.microsoft.com/office/drawing/2014/main" id="{74DF9D78-C081-4ABC-81D7-48E851659F93}"/>
                </a:ext>
              </a:extLst>
            </p:cNvPr>
            <p:cNvPicPr>
              <a:picLocks noChangeAspect="1"/>
            </p:cNvPicPr>
            <p:nvPr/>
          </p:nvPicPr>
          <p:blipFill>
            <a:blip r:embed="rId34"/>
            <a:stretch>
              <a:fillRect/>
            </a:stretch>
          </p:blipFill>
          <p:spPr>
            <a:xfrm>
              <a:off x="8340389" y="697760"/>
              <a:ext cx="294080" cy="313969"/>
            </a:xfrm>
            <a:prstGeom prst="rect">
              <a:avLst/>
            </a:prstGeom>
          </p:spPr>
        </p:pic>
        <p:sp>
          <p:nvSpPr>
            <p:cNvPr id="100" name="TextBox 99">
              <a:extLst>
                <a:ext uri="{FF2B5EF4-FFF2-40B4-BE49-F238E27FC236}">
                  <a16:creationId xmlns:a16="http://schemas.microsoft.com/office/drawing/2014/main" id="{7EAF716B-1CB5-4C4A-A3A4-B15FAA7C68D3}"/>
                </a:ext>
              </a:extLst>
            </p:cNvPr>
            <p:cNvSpPr txBox="1"/>
            <p:nvPr/>
          </p:nvSpPr>
          <p:spPr>
            <a:xfrm>
              <a:off x="8535963" y="525465"/>
              <a:ext cx="2465833" cy="6791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a:solidFill>
                    <a:srgbClr val="7030A0"/>
                  </a:solidFill>
                  <a:latin typeface="Segoe UI Semilight"/>
                </a:rPr>
                <a:t>Application Insights</a:t>
              </a:r>
              <a:endParaRPr lang="en-CA" sz="1078">
                <a:solidFill>
                  <a:srgbClr val="7030A0"/>
                </a:solidFill>
                <a:latin typeface="Segoe UI Semilight"/>
              </a:endParaRPr>
            </a:p>
          </p:txBody>
        </p:sp>
      </p:grpSp>
      <p:pic>
        <p:nvPicPr>
          <p:cNvPr id="101" name="Graphic 100">
            <a:extLst>
              <a:ext uri="{FF2B5EF4-FFF2-40B4-BE49-F238E27FC236}">
                <a16:creationId xmlns:a16="http://schemas.microsoft.com/office/drawing/2014/main" id="{96FBD9E6-637E-4A59-8096-E60CCE4BEC1E}"/>
              </a:ext>
            </a:extLst>
          </p:cNvPr>
          <p:cNvPicPr>
            <a:picLocks noChangeAspect="1"/>
          </p:cNvPicPr>
          <p:nvPr/>
        </p:nvPicPr>
        <p:blipFill>
          <a:blip r:embed="rId35">
            <a:extLst>
              <a:ext uri="{96DAC541-7B7A-43D3-8B79-37D633B846F1}">
                <asvg:svgBlip xmlns="" xmlns:asvg="http://schemas.microsoft.com/office/drawing/2016/SVG/main" r:embed="rId36"/>
              </a:ext>
            </a:extLst>
          </a:blip>
          <a:stretch>
            <a:fillRect/>
          </a:stretch>
        </p:blipFill>
        <p:spPr>
          <a:xfrm>
            <a:off x="6628501" y="2202457"/>
            <a:ext cx="1021408" cy="140884"/>
          </a:xfrm>
          <a:prstGeom prst="rect">
            <a:avLst/>
          </a:prstGeom>
        </p:spPr>
      </p:pic>
    </p:spTree>
    <p:extLst>
      <p:ext uri="{BB962C8B-B14F-4D97-AF65-F5344CB8AC3E}">
        <p14:creationId xmlns:p14="http://schemas.microsoft.com/office/powerpoint/2010/main" val="1482667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par>
                                <p:cTn id="36" presetID="10" presetClass="entr" presetSubtype="0" fill="hold"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500"/>
                                        <p:tgtEl>
                                          <p:spTgt spid="66"/>
                                        </p:tgtEl>
                                      </p:cBhvr>
                                    </p:animEffect>
                                  </p:childTnLst>
                                </p:cTn>
                              </p:par>
                              <p:par>
                                <p:cTn id="39" presetID="10"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par>
                                <p:cTn id="42" presetID="10" presetClass="entr" presetSubtype="0" fill="hold"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10" presetClass="entr" presetSubtype="0" fill="hold"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par>
                                <p:cTn id="59" presetID="10" presetClass="entr" presetSubtype="0" fill="hold" nodeType="with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fade">
                                      <p:cBhvr>
                                        <p:cTn id="61" dur="500"/>
                                        <p:tgtEl>
                                          <p:spTgt spid="79"/>
                                        </p:tgtEl>
                                      </p:cBhvr>
                                    </p:animEffect>
                                  </p:childTnLst>
                                </p:cTn>
                              </p:par>
                              <p:par>
                                <p:cTn id="62" presetID="10" presetClass="entr" presetSubtype="0"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500"/>
                                        <p:tgtEl>
                                          <p:spTgt spid="83"/>
                                        </p:tgtEl>
                                      </p:cBhvr>
                                    </p:animEffect>
                                  </p:childTnLst>
                                </p:cTn>
                              </p:par>
                              <p:par>
                                <p:cTn id="69" presetID="10"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fade">
                                      <p:cBhvr>
                                        <p:cTn id="71" dur="500"/>
                                        <p:tgtEl>
                                          <p:spTgt spid="71"/>
                                        </p:tgtEl>
                                      </p:cBhvr>
                                    </p:animEffect>
                                  </p:childTnLst>
                                </p:cTn>
                              </p:par>
                              <p:par>
                                <p:cTn id="72" presetID="10" presetClass="entr" presetSubtype="0" fill="hold"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fade">
                                      <p:cBhvr>
                                        <p:cTn id="77" dur="500"/>
                                        <p:tgtEl>
                                          <p:spTgt spid="81"/>
                                        </p:tgtEl>
                                      </p:cBhvr>
                                    </p:animEffect>
                                  </p:childTnLst>
                                </p:cTn>
                              </p:par>
                              <p:par>
                                <p:cTn id="78" presetID="10" presetClass="entr" presetSubtype="0" fill="hold" nodeType="with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fade">
                                      <p:cBhvr>
                                        <p:cTn id="80" dur="500"/>
                                        <p:tgtEl>
                                          <p:spTgt spid="86"/>
                                        </p:tgtEl>
                                      </p:cBhvr>
                                    </p:animEffect>
                                  </p:childTnLst>
                                </p:cTn>
                              </p:par>
                              <p:par>
                                <p:cTn id="81" presetID="10" presetClass="entr" presetSubtype="0" fill="hold"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fade">
                                      <p:cBhvr>
                                        <p:cTn id="83" dur="500"/>
                                        <p:tgtEl>
                                          <p:spTgt spid="70"/>
                                        </p:tgtEl>
                                      </p:cBhvr>
                                    </p:animEffect>
                                  </p:childTnLst>
                                </p:cTn>
                              </p:par>
                            </p:childTnLst>
                          </p:cTn>
                        </p:par>
                        <p:par>
                          <p:cTn id="84" fill="hold">
                            <p:stCondLst>
                              <p:cond delay="2500"/>
                            </p:stCondLst>
                            <p:childTnLst>
                              <p:par>
                                <p:cTn id="85" presetID="10" presetClass="entr" presetSubtype="0" fill="hold"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fade">
                                      <p:cBhvr>
                                        <p:cTn id="87" dur="500"/>
                                        <p:tgtEl>
                                          <p:spTgt spid="91"/>
                                        </p:tgtEl>
                                      </p:cBhvr>
                                    </p:animEffect>
                                  </p:childTnLst>
                                </p:cTn>
                              </p:par>
                              <p:par>
                                <p:cTn id="88" presetID="10" presetClass="entr" presetSubtype="0" fill="hold"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par>
                                <p:cTn id="91" presetID="10" presetClass="entr" presetSubtype="0" fill="hold" nodeType="with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fade">
                                      <p:cBhvr>
                                        <p:cTn id="93" dur="500"/>
                                        <p:tgtEl>
                                          <p:spTgt spid="85"/>
                                        </p:tgtEl>
                                      </p:cBhvr>
                                    </p:animEffect>
                                  </p:childTnLst>
                                </p:cTn>
                              </p:par>
                              <p:par>
                                <p:cTn id="94" presetID="10" presetClass="entr" presetSubtype="0"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fade">
                                      <p:cBhvr>
                                        <p:cTn id="96" dur="500"/>
                                        <p:tgtEl>
                                          <p:spTgt spid="90"/>
                                        </p:tgtEl>
                                      </p:cBhvr>
                                    </p:animEffect>
                                  </p:childTnLst>
                                </p:cTn>
                              </p:par>
                              <p:par>
                                <p:cTn id="97" presetID="10" presetClass="entr" presetSubtype="0" fill="hold" nodeType="withEffect">
                                  <p:stCondLst>
                                    <p:cond delay="0"/>
                                  </p:stCondLst>
                                  <p:childTnLst>
                                    <p:set>
                                      <p:cBhvr>
                                        <p:cTn id="98" dur="1" fill="hold">
                                          <p:stCondLst>
                                            <p:cond delay="0"/>
                                          </p:stCondLst>
                                        </p:cTn>
                                        <p:tgtEl>
                                          <p:spTgt spid="89"/>
                                        </p:tgtEl>
                                        <p:attrNameLst>
                                          <p:attrName>style.visibility</p:attrName>
                                        </p:attrNameLst>
                                      </p:cBhvr>
                                      <p:to>
                                        <p:strVal val="visible"/>
                                      </p:to>
                                    </p:set>
                                    <p:animEffect transition="in" filter="fade">
                                      <p:cBhvr>
                                        <p:cTn id="99" dur="500"/>
                                        <p:tgtEl>
                                          <p:spTgt spid="89"/>
                                        </p:tgtEl>
                                      </p:cBhvr>
                                    </p:animEffect>
                                  </p:childTnLst>
                                </p:cTn>
                              </p:par>
                              <p:par>
                                <p:cTn id="100" presetID="10" presetClass="entr" presetSubtype="0" fill="hold" nodeType="withEffect">
                                  <p:stCondLst>
                                    <p:cond delay="0"/>
                                  </p:stCondLst>
                                  <p:childTnLst>
                                    <p:set>
                                      <p:cBhvr>
                                        <p:cTn id="101" dur="1" fill="hold">
                                          <p:stCondLst>
                                            <p:cond delay="0"/>
                                          </p:stCondLst>
                                        </p:cTn>
                                        <p:tgtEl>
                                          <p:spTgt spid="88"/>
                                        </p:tgtEl>
                                        <p:attrNameLst>
                                          <p:attrName>style.visibility</p:attrName>
                                        </p:attrNameLst>
                                      </p:cBhvr>
                                      <p:to>
                                        <p:strVal val="visible"/>
                                      </p:to>
                                    </p:set>
                                    <p:animEffect transition="in" filter="fade">
                                      <p:cBhvr>
                                        <p:cTn id="102" dur="500"/>
                                        <p:tgtEl>
                                          <p:spTgt spid="88"/>
                                        </p:tgtEl>
                                      </p:cBhvr>
                                    </p:animEffect>
                                  </p:childTnLst>
                                </p:cTn>
                              </p:par>
                              <p:par>
                                <p:cTn id="103" presetID="10" presetClass="entr" presetSubtype="0" fill="hold" nodeType="withEffect">
                                  <p:stCondLst>
                                    <p:cond delay="0"/>
                                  </p:stCondLst>
                                  <p:childTnLst>
                                    <p:set>
                                      <p:cBhvr>
                                        <p:cTn id="104" dur="1" fill="hold">
                                          <p:stCondLst>
                                            <p:cond delay="0"/>
                                          </p:stCondLst>
                                        </p:cTn>
                                        <p:tgtEl>
                                          <p:spTgt spid="87"/>
                                        </p:tgtEl>
                                        <p:attrNameLst>
                                          <p:attrName>style.visibility</p:attrName>
                                        </p:attrNameLst>
                                      </p:cBhvr>
                                      <p:to>
                                        <p:strVal val="visible"/>
                                      </p:to>
                                    </p:set>
                                    <p:animEffect transition="in" filter="fade">
                                      <p:cBhvr>
                                        <p:cTn id="105" dur="500"/>
                                        <p:tgtEl>
                                          <p:spTgt spid="87"/>
                                        </p:tgtEl>
                                      </p:cBhvr>
                                    </p:animEffect>
                                  </p:childTnLst>
                                </p:cTn>
                              </p:par>
                              <p:par>
                                <p:cTn id="106" presetID="10" presetClass="entr" presetSubtype="0" fill="hold" nodeType="withEffect">
                                  <p:stCondLst>
                                    <p:cond delay="0"/>
                                  </p:stCondLst>
                                  <p:childTnLst>
                                    <p:set>
                                      <p:cBhvr>
                                        <p:cTn id="107" dur="1" fill="hold">
                                          <p:stCondLst>
                                            <p:cond delay="0"/>
                                          </p:stCondLst>
                                        </p:cTn>
                                        <p:tgtEl>
                                          <p:spTgt spid="92"/>
                                        </p:tgtEl>
                                        <p:attrNameLst>
                                          <p:attrName>style.visibility</p:attrName>
                                        </p:attrNameLst>
                                      </p:cBhvr>
                                      <p:to>
                                        <p:strVal val="visible"/>
                                      </p:to>
                                    </p:set>
                                    <p:animEffect transition="in" filter="fade">
                                      <p:cBhvr>
                                        <p:cTn id="108" dur="500"/>
                                        <p:tgtEl>
                                          <p:spTgt spid="92"/>
                                        </p:tgtEl>
                                      </p:cBhvr>
                                    </p:animEffect>
                                  </p:childTnLst>
                                </p:cTn>
                              </p:par>
                              <p:par>
                                <p:cTn id="109" presetID="10" presetClass="entr" presetSubtype="0" fill="hold" nodeType="withEffect">
                                  <p:stCondLst>
                                    <p:cond delay="0"/>
                                  </p:stCondLst>
                                  <p:childTnLst>
                                    <p:set>
                                      <p:cBhvr>
                                        <p:cTn id="110" dur="1" fill="hold">
                                          <p:stCondLst>
                                            <p:cond delay="0"/>
                                          </p:stCondLst>
                                        </p:cTn>
                                        <p:tgtEl>
                                          <p:spTgt spid="93"/>
                                        </p:tgtEl>
                                        <p:attrNameLst>
                                          <p:attrName>style.visibility</p:attrName>
                                        </p:attrNameLst>
                                      </p:cBhvr>
                                      <p:to>
                                        <p:strVal val="visible"/>
                                      </p:to>
                                    </p:set>
                                    <p:animEffect transition="in" filter="fade">
                                      <p:cBhvr>
                                        <p:cTn id="111" dur="500"/>
                                        <p:tgtEl>
                                          <p:spTgt spid="93"/>
                                        </p:tgtEl>
                                      </p:cBhvr>
                                    </p:animEffect>
                                  </p:childTnLst>
                                </p:cTn>
                              </p:par>
                              <p:par>
                                <p:cTn id="112" presetID="10" presetClass="entr" presetSubtype="0" fill="hold" nodeType="withEffect">
                                  <p:stCondLst>
                                    <p:cond delay="0"/>
                                  </p:stCondLst>
                                  <p:childTnLst>
                                    <p:set>
                                      <p:cBhvr>
                                        <p:cTn id="113" dur="1" fill="hold">
                                          <p:stCondLst>
                                            <p:cond delay="0"/>
                                          </p:stCondLst>
                                        </p:cTn>
                                        <p:tgtEl>
                                          <p:spTgt spid="96"/>
                                        </p:tgtEl>
                                        <p:attrNameLst>
                                          <p:attrName>style.visibility</p:attrName>
                                        </p:attrNameLst>
                                      </p:cBhvr>
                                      <p:to>
                                        <p:strVal val="visible"/>
                                      </p:to>
                                    </p:set>
                                    <p:animEffect transition="in" filter="fade">
                                      <p:cBhvr>
                                        <p:cTn id="114" dur="500"/>
                                        <p:tgtEl>
                                          <p:spTgt spid="96"/>
                                        </p:tgtEl>
                                      </p:cBhvr>
                                    </p:animEffect>
                                  </p:childTnLst>
                                </p:cTn>
                              </p:par>
                            </p:childTnLst>
                          </p:cTn>
                        </p:par>
                        <p:par>
                          <p:cTn id="115" fill="hold">
                            <p:stCondLst>
                              <p:cond delay="3000"/>
                            </p:stCondLst>
                            <p:childTnLst>
                              <p:par>
                                <p:cTn id="116" presetID="10" presetClass="entr" presetSubtype="0" fill="hold" nodeType="after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par>
                                <p:cTn id="119" presetID="10"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fade">
                                      <p:cBhvr>
                                        <p:cTn id="121" dur="500"/>
                                        <p:tgtEl>
                                          <p:spTgt spid="95"/>
                                        </p:tgtEl>
                                      </p:cBhvr>
                                    </p:animEffect>
                                  </p:childTnLst>
                                </p:cTn>
                              </p:par>
                              <p:par>
                                <p:cTn id="122" presetID="10" presetClass="entr" presetSubtype="0" fill="hold" nodeType="withEffect">
                                  <p:stCondLst>
                                    <p:cond delay="0"/>
                                  </p:stCondLst>
                                  <p:childTnLst>
                                    <p:set>
                                      <p:cBhvr>
                                        <p:cTn id="123" dur="1" fill="hold">
                                          <p:stCondLst>
                                            <p:cond delay="0"/>
                                          </p:stCondLst>
                                        </p:cTn>
                                        <p:tgtEl>
                                          <p:spTgt spid="94"/>
                                        </p:tgtEl>
                                        <p:attrNameLst>
                                          <p:attrName>style.visibility</p:attrName>
                                        </p:attrNameLst>
                                      </p:cBhvr>
                                      <p:to>
                                        <p:strVal val="visible"/>
                                      </p:to>
                                    </p:set>
                                    <p:animEffect transition="in" filter="fade">
                                      <p:cBhvr>
                                        <p:cTn id="124" dur="500"/>
                                        <p:tgtEl>
                                          <p:spTgt spid="94"/>
                                        </p:tgtEl>
                                      </p:cBhvr>
                                    </p:animEffect>
                                  </p:childTnLst>
                                </p:cTn>
                              </p:par>
                              <p:par>
                                <p:cTn id="125" presetID="10" presetClass="entr" presetSubtype="0" fill="hold" nodeType="withEffect">
                                  <p:stCondLst>
                                    <p:cond delay="0"/>
                                  </p:stCondLst>
                                  <p:childTnLst>
                                    <p:set>
                                      <p:cBhvr>
                                        <p:cTn id="126" dur="1" fill="hold">
                                          <p:stCondLst>
                                            <p:cond delay="0"/>
                                          </p:stCondLst>
                                        </p:cTn>
                                        <p:tgtEl>
                                          <p:spTgt spid="98"/>
                                        </p:tgtEl>
                                        <p:attrNameLst>
                                          <p:attrName>style.visibility</p:attrName>
                                        </p:attrNameLst>
                                      </p:cBhvr>
                                      <p:to>
                                        <p:strVal val="visible"/>
                                      </p:to>
                                    </p:set>
                                    <p:animEffect transition="in" filter="fade">
                                      <p:cBhvr>
                                        <p:cTn id="127" dur="500"/>
                                        <p:tgtEl>
                                          <p:spTgt spid="98"/>
                                        </p:tgtEl>
                                      </p:cBhvr>
                                    </p:animEffect>
                                  </p:childTnLst>
                                </p:cTn>
                              </p:par>
                              <p:par>
                                <p:cTn id="128" presetID="10" presetClass="entr" presetSubtype="0" fill="hold" nodeType="withEffect">
                                  <p:stCondLst>
                                    <p:cond delay="0"/>
                                  </p:stCondLst>
                                  <p:childTnLst>
                                    <p:set>
                                      <p:cBhvr>
                                        <p:cTn id="129" dur="1" fill="hold">
                                          <p:stCondLst>
                                            <p:cond delay="0"/>
                                          </p:stCondLst>
                                        </p:cTn>
                                        <p:tgtEl>
                                          <p:spTgt spid="101"/>
                                        </p:tgtEl>
                                        <p:attrNameLst>
                                          <p:attrName>style.visibility</p:attrName>
                                        </p:attrNameLst>
                                      </p:cBhvr>
                                      <p:to>
                                        <p:strVal val="visible"/>
                                      </p:to>
                                    </p:set>
                                    <p:animEffect transition="in" filter="fade">
                                      <p:cBhvr>
                                        <p:cTn id="13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a:t>
            </a:r>
            <a:r>
              <a:rPr lang="zh-CN" altLang="en-US" sz="3600">
                <a:gradFill>
                  <a:gsLst>
                    <a:gs pos="5417">
                      <a:srgbClr val="FFFFFF"/>
                    </a:gs>
                    <a:gs pos="28000">
                      <a:srgbClr val="FFFFFF"/>
                    </a:gs>
                  </a:gsLst>
                  <a:lin ang="5400000" scaled="0"/>
                </a:gradFill>
                <a:latin typeface="+mj-ea"/>
                <a:ea typeface="+mj-ea"/>
                <a:cs typeface="Segoe UI" pitchFamily="34" charset="0"/>
              </a:rPr>
              <a:t>平台中</a:t>
            </a:r>
            <a:r>
              <a:rPr lang="en-US" altLang="zh-CN" sz="3600">
                <a:gradFill>
                  <a:gsLst>
                    <a:gs pos="5417">
                      <a:srgbClr val="FFFFFF"/>
                    </a:gs>
                    <a:gs pos="28000">
                      <a:srgbClr val="FFFFFF"/>
                    </a:gs>
                  </a:gsLst>
                  <a:lin ang="5400000" scaled="0"/>
                </a:gradFill>
                <a:latin typeface="+mj-ea"/>
                <a:ea typeface="+mj-ea"/>
                <a:cs typeface="Segoe UI" pitchFamily="34" charset="0"/>
              </a:rPr>
              <a:t>DevOps</a:t>
            </a:r>
            <a:r>
              <a:rPr lang="zh-CN" altLang="en-US" sz="3600">
                <a:gradFill>
                  <a:gsLst>
                    <a:gs pos="5417">
                      <a:srgbClr val="FFFFFF"/>
                    </a:gs>
                    <a:gs pos="28000">
                      <a:srgbClr val="FFFFFF"/>
                    </a:gs>
                  </a:gsLst>
                  <a:lin ang="5400000" scaled="0"/>
                </a:gradFill>
                <a:latin typeface="+mj-ea"/>
                <a:ea typeface="+mj-ea"/>
                <a:cs typeface="Segoe UI" pitchFamily="34" charset="0"/>
              </a:rPr>
              <a:t>架构图参考</a:t>
            </a:r>
            <a:endParaRPr lang="en-US" altLang="zh-CN" sz="3600">
              <a:gradFill>
                <a:gsLst>
                  <a:gs pos="5417">
                    <a:srgbClr val="FFFFFF"/>
                  </a:gs>
                  <a:gs pos="28000">
                    <a:srgbClr val="FFFFFF"/>
                  </a:gs>
                </a:gsLst>
                <a:lin ang="5400000" scaled="0"/>
              </a:gradFill>
              <a:latin typeface="+mj-ea"/>
              <a:ea typeface="+mj-ea"/>
              <a:cs typeface="Segoe UI" pitchFamily="34" charset="0"/>
            </a:endParaRPr>
          </a:p>
        </p:txBody>
      </p:sp>
      <p:pic>
        <p:nvPicPr>
          <p:cNvPr id="102" name="Picture 101" descr="A picture containing sky, map, tennis&#10;&#10;Description generated with very high confidence">
            <a:extLst>
              <a:ext uri="{FF2B5EF4-FFF2-40B4-BE49-F238E27FC236}">
                <a16:creationId xmlns:a16="http://schemas.microsoft.com/office/drawing/2014/main" id="{9069EA41-4896-443B-BE4D-736BB2034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37" y="1363663"/>
            <a:ext cx="5772528" cy="3505200"/>
          </a:xfrm>
          <a:prstGeom prst="rect">
            <a:avLst/>
          </a:prstGeom>
        </p:spPr>
      </p:pic>
      <p:pic>
        <p:nvPicPr>
          <p:cNvPr id="103" name="Picture 102" descr="A close up of a map&#10;&#10;Description generated with high confidence">
            <a:extLst>
              <a:ext uri="{FF2B5EF4-FFF2-40B4-BE49-F238E27FC236}">
                <a16:creationId xmlns:a16="http://schemas.microsoft.com/office/drawing/2014/main" id="{D25229B4-B4FB-4F49-AA8C-FA746C4BE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37" y="1420198"/>
            <a:ext cx="5661683" cy="3392129"/>
          </a:xfrm>
          <a:prstGeom prst="rect">
            <a:avLst/>
          </a:prstGeom>
        </p:spPr>
      </p:pic>
      <p:sp>
        <p:nvSpPr>
          <p:cNvPr id="104" name="TextBox 103">
            <a:extLst>
              <a:ext uri="{FF2B5EF4-FFF2-40B4-BE49-F238E27FC236}">
                <a16:creationId xmlns:a16="http://schemas.microsoft.com/office/drawing/2014/main" id="{EF07DAC8-223B-4C9B-B91B-DA0BDEE5920B}"/>
              </a:ext>
            </a:extLst>
          </p:cNvPr>
          <p:cNvSpPr txBox="1"/>
          <p:nvPr/>
        </p:nvSpPr>
        <p:spPr>
          <a:xfrm>
            <a:off x="655637" y="5173662"/>
            <a:ext cx="4844845"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Jenkins, Terraform &amp; VMSS</a:t>
            </a:r>
          </a:p>
        </p:txBody>
      </p:sp>
      <p:sp>
        <p:nvSpPr>
          <p:cNvPr id="105" name="TextBox 104">
            <a:extLst>
              <a:ext uri="{FF2B5EF4-FFF2-40B4-BE49-F238E27FC236}">
                <a16:creationId xmlns:a16="http://schemas.microsoft.com/office/drawing/2014/main" id="{B5AAC851-28CE-4DE8-891E-D0C276CD43D8}"/>
              </a:ext>
            </a:extLst>
          </p:cNvPr>
          <p:cNvSpPr txBox="1"/>
          <p:nvPr/>
        </p:nvSpPr>
        <p:spPr>
          <a:xfrm>
            <a:off x="6827837" y="5173662"/>
            <a:ext cx="4844845"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Jenkins, Containers &amp; AKS</a:t>
            </a:r>
          </a:p>
        </p:txBody>
      </p:sp>
      <p:cxnSp>
        <p:nvCxnSpPr>
          <p:cNvPr id="5" name="Straight Connector 4">
            <a:extLst>
              <a:ext uri="{FF2B5EF4-FFF2-40B4-BE49-F238E27FC236}">
                <a16:creationId xmlns:a16="http://schemas.microsoft.com/office/drawing/2014/main" id="{0F785CEE-6EBE-4AF7-A5C6-EAD877E3098C}"/>
              </a:ext>
            </a:extLst>
          </p:cNvPr>
          <p:cNvCxnSpPr/>
          <p:nvPr/>
        </p:nvCxnSpPr>
        <p:spPr>
          <a:xfrm>
            <a:off x="6313111" y="1102407"/>
            <a:ext cx="0" cy="57476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079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rPr>
              <a:t>Azure DevOps Project</a:t>
            </a:r>
          </a:p>
        </p:txBody>
      </p:sp>
      <p:sp>
        <p:nvSpPr>
          <p:cNvPr id="3" name="TextBox 2">
            <a:extLst>
              <a:ext uri="{FF2B5EF4-FFF2-40B4-BE49-F238E27FC236}">
                <a16:creationId xmlns:a16="http://schemas.microsoft.com/office/drawing/2014/main" id="{EB6148E3-5F5F-4974-886B-A6EF5BE5DCCF}"/>
              </a:ext>
            </a:extLst>
          </p:cNvPr>
          <p:cNvSpPr txBox="1"/>
          <p:nvPr/>
        </p:nvSpPr>
        <p:spPr>
          <a:xfrm>
            <a:off x="160774" y="1095270"/>
            <a:ext cx="11610870" cy="1043363"/>
          </a:xfrm>
          <a:prstGeom prst="rect">
            <a:avLst/>
          </a:prstGeom>
          <a:noFill/>
        </p:spPr>
        <p:txBody>
          <a:bodyPr wrap="square" lIns="182880" tIns="146304" rIns="182880" bIns="146304" rtlCol="0">
            <a:spAutoFit/>
          </a:bodyPr>
          <a:lstStyle/>
          <a:p>
            <a:pPr>
              <a:lnSpc>
                <a:spcPct val="90000"/>
              </a:lnSpc>
              <a:spcAft>
                <a:spcPts val="600"/>
              </a:spcAft>
            </a:pPr>
            <a:r>
              <a:rPr lang="zh-CN" altLang="en-US" dirty="0">
                <a:solidFill>
                  <a:srgbClr val="000000"/>
                </a:solidFill>
                <a:latin typeface="Segoe UI" panose="020B0502040204020203" pitchFamily="34" charset="0"/>
              </a:rPr>
              <a:t>通过 </a:t>
            </a:r>
            <a:r>
              <a:rPr lang="en-US" altLang="zh-CN" dirty="0">
                <a:solidFill>
                  <a:srgbClr val="000000"/>
                </a:solidFill>
                <a:latin typeface="Segoe UI" panose="020B0502040204020203" pitchFamily="34" charset="0"/>
              </a:rPr>
              <a:t>DevOps </a:t>
            </a:r>
            <a:r>
              <a:rPr lang="zh-CN" altLang="en-US" dirty="0">
                <a:solidFill>
                  <a:srgbClr val="000000"/>
                </a:solidFill>
                <a:latin typeface="Segoe UI" panose="020B0502040204020203" pitchFamily="34" charset="0"/>
              </a:rPr>
              <a:t>项目资源，</a:t>
            </a:r>
            <a:r>
              <a:rPr lang="zh-CN" altLang="en-US" b="1" dirty="0">
                <a:solidFill>
                  <a:srgbClr val="0078D7"/>
                </a:solidFill>
                <a:latin typeface="Segoe UI" panose="020B0502040204020203" pitchFamily="34" charset="0"/>
              </a:rPr>
              <a:t>仅需几个简单的步骤</a:t>
            </a:r>
            <a:r>
              <a:rPr lang="zh-CN" altLang="en-US" dirty="0">
                <a:solidFill>
                  <a:srgbClr val="000000"/>
                </a:solidFill>
                <a:latin typeface="Segoe UI" panose="020B0502040204020203" pitchFamily="34" charset="0"/>
              </a:rPr>
              <a:t>即可从 </a:t>
            </a:r>
            <a:r>
              <a:rPr lang="en-US" altLang="zh-CN" dirty="0">
                <a:solidFill>
                  <a:srgbClr val="000000"/>
                </a:solidFill>
                <a:latin typeface="Segoe UI" panose="020B0502040204020203" pitchFamily="34" charset="0"/>
              </a:rPr>
              <a:t>Azure </a:t>
            </a:r>
            <a:r>
              <a:rPr lang="zh-CN" altLang="en-US" dirty="0">
                <a:solidFill>
                  <a:srgbClr val="000000"/>
                </a:solidFill>
                <a:latin typeface="Segoe UI" panose="020B0502040204020203" pitchFamily="34" charset="0"/>
              </a:rPr>
              <a:t>门户在所选的 </a:t>
            </a:r>
            <a:r>
              <a:rPr lang="en-US" altLang="zh-CN" dirty="0">
                <a:solidFill>
                  <a:srgbClr val="000000"/>
                </a:solidFill>
                <a:latin typeface="Segoe UI" panose="020B0502040204020203" pitchFamily="34" charset="0"/>
              </a:rPr>
              <a:t>Azure </a:t>
            </a:r>
            <a:r>
              <a:rPr lang="zh-CN" altLang="en-US" dirty="0">
                <a:solidFill>
                  <a:srgbClr val="000000"/>
                </a:solidFill>
                <a:latin typeface="Segoe UI" panose="020B0502040204020203" pitchFamily="34" charset="0"/>
              </a:rPr>
              <a:t>服务上启动最喜爱的应用类型。 </a:t>
            </a:r>
            <a:r>
              <a:rPr lang="en-US" altLang="zh-CN" dirty="0">
                <a:solidFill>
                  <a:srgbClr val="000000"/>
                </a:solidFill>
                <a:latin typeface="Segoe UI" panose="020B0502040204020203" pitchFamily="34" charset="0"/>
              </a:rPr>
              <a:t>DevOps </a:t>
            </a:r>
            <a:r>
              <a:rPr lang="zh-CN" altLang="en-US" dirty="0">
                <a:solidFill>
                  <a:srgbClr val="000000"/>
                </a:solidFill>
                <a:latin typeface="Segoe UI" panose="020B0502040204020203" pitchFamily="34" charset="0"/>
              </a:rPr>
              <a:t>项目提供</a:t>
            </a:r>
            <a:r>
              <a:rPr lang="zh-CN" altLang="en-US" b="1" dirty="0">
                <a:solidFill>
                  <a:srgbClr val="0078D7"/>
                </a:solidFill>
                <a:latin typeface="Segoe UI" panose="020B0502040204020203" pitchFamily="34" charset="0"/>
              </a:rPr>
              <a:t>开发、部署和监视应用程序所需的一切设置</a:t>
            </a:r>
            <a:r>
              <a:rPr lang="zh-CN" altLang="en-US" dirty="0">
                <a:solidFill>
                  <a:srgbClr val="000000"/>
                </a:solidFill>
                <a:latin typeface="Segoe UI" panose="020B0502040204020203" pitchFamily="34" charset="0"/>
              </a:rPr>
              <a:t>。 通过 </a:t>
            </a:r>
            <a:r>
              <a:rPr lang="en-US" altLang="zh-CN" b="1" dirty="0">
                <a:solidFill>
                  <a:srgbClr val="0078D7"/>
                </a:solidFill>
                <a:latin typeface="Segoe UI" panose="020B0502040204020203" pitchFamily="34" charset="0"/>
              </a:rPr>
              <a:t>DevOps </a:t>
            </a:r>
            <a:r>
              <a:rPr lang="zh-CN" altLang="en-US" b="1" dirty="0">
                <a:solidFill>
                  <a:srgbClr val="0078D7"/>
                </a:solidFill>
                <a:latin typeface="Segoe UI" panose="020B0502040204020203" pitchFamily="34" charset="0"/>
              </a:rPr>
              <a:t>项目仪表板</a:t>
            </a:r>
            <a:r>
              <a:rPr lang="zh-CN" altLang="en-US" dirty="0">
                <a:solidFill>
                  <a:srgbClr val="000000"/>
                </a:solidFill>
                <a:latin typeface="Segoe UI" panose="020B0502040204020203" pitchFamily="34" charset="0"/>
              </a:rPr>
              <a:t>，从 </a:t>
            </a:r>
            <a:r>
              <a:rPr lang="en-US" altLang="zh-CN" dirty="0">
                <a:solidFill>
                  <a:srgbClr val="000000"/>
                </a:solidFill>
                <a:latin typeface="Segoe UI" panose="020B0502040204020203" pitchFamily="34" charset="0"/>
              </a:rPr>
              <a:t>Azure </a:t>
            </a:r>
            <a:r>
              <a:rPr lang="zh-CN" altLang="en-US" dirty="0">
                <a:solidFill>
                  <a:srgbClr val="000000"/>
                </a:solidFill>
                <a:latin typeface="Segoe UI" panose="020B0502040204020203" pitchFamily="34" charset="0"/>
              </a:rPr>
              <a:t>门户的</a:t>
            </a:r>
            <a:r>
              <a:rPr lang="zh-CN" altLang="en-US" b="1" dirty="0">
                <a:solidFill>
                  <a:srgbClr val="0078D7"/>
                </a:solidFill>
                <a:latin typeface="Segoe UI" panose="020B0502040204020203" pitchFamily="34" charset="0"/>
              </a:rPr>
              <a:t>单一视图即可监视代码提交、生成和部署</a:t>
            </a:r>
            <a:r>
              <a:rPr lang="zh-CN" altLang="en-US" dirty="0">
                <a:solidFill>
                  <a:srgbClr val="000000"/>
                </a:solidFill>
                <a:latin typeface="Segoe UI" panose="020B0502040204020203" pitchFamily="34" charset="0"/>
              </a:rPr>
              <a:t>。</a:t>
            </a:r>
            <a:endParaRPr lang="zh-CN" altLang="en-US" dirty="0">
              <a:gradFill>
                <a:gsLst>
                  <a:gs pos="2917">
                    <a:schemeClr val="tx1"/>
                  </a:gs>
                  <a:gs pos="30000">
                    <a:schemeClr val="tx1"/>
                  </a:gs>
                </a:gsLst>
                <a:lin ang="5400000" scaled="0"/>
              </a:gradFill>
            </a:endParaRPr>
          </a:p>
        </p:txBody>
      </p:sp>
      <p:pic>
        <p:nvPicPr>
          <p:cNvPr id="6" name="Picture 5" descr="A close up of a map&#10;&#10;Description generated with high confidence">
            <a:extLst>
              <a:ext uri="{FF2B5EF4-FFF2-40B4-BE49-F238E27FC236}">
                <a16:creationId xmlns:a16="http://schemas.microsoft.com/office/drawing/2014/main" id="{F8DF3A67-5B27-4E92-AF09-B91DB5F5AA77}"/>
              </a:ext>
            </a:extLst>
          </p:cNvPr>
          <p:cNvPicPr>
            <a:picLocks noChangeAspect="1"/>
          </p:cNvPicPr>
          <p:nvPr/>
        </p:nvPicPr>
        <p:blipFill>
          <a:blip r:embed="rId3"/>
          <a:stretch>
            <a:fillRect/>
          </a:stretch>
        </p:blipFill>
        <p:spPr>
          <a:xfrm>
            <a:off x="6218237" y="2614315"/>
            <a:ext cx="5728816" cy="3586390"/>
          </a:xfrm>
          <a:prstGeom prst="rect">
            <a:avLst/>
          </a:prstGeom>
        </p:spPr>
      </p:pic>
      <p:sp>
        <p:nvSpPr>
          <p:cNvPr id="7" name="TextBox 6">
            <a:extLst>
              <a:ext uri="{FF2B5EF4-FFF2-40B4-BE49-F238E27FC236}">
                <a16:creationId xmlns:a16="http://schemas.microsoft.com/office/drawing/2014/main" id="{8A2BCA30-5C42-44A8-9A76-FE1CA21B6C2D}"/>
              </a:ext>
            </a:extLst>
          </p:cNvPr>
          <p:cNvSpPr txBox="1"/>
          <p:nvPr/>
        </p:nvSpPr>
        <p:spPr>
          <a:xfrm>
            <a:off x="160774" y="2311154"/>
            <a:ext cx="6179736" cy="4213461"/>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altLang="zh-CN" b="1" dirty="0">
                <a:solidFill>
                  <a:srgbClr val="0078D7"/>
                </a:solidFill>
              </a:rPr>
              <a:t>Azure </a:t>
            </a:r>
            <a:r>
              <a:rPr lang="zh-CN" altLang="en-US" b="1" dirty="0">
                <a:solidFill>
                  <a:srgbClr val="0078D7"/>
                </a:solidFill>
              </a:rPr>
              <a:t>入门前所未有地轻松</a:t>
            </a:r>
          </a:p>
          <a:p>
            <a:pPr>
              <a:lnSpc>
                <a:spcPct val="90000"/>
              </a:lnSpc>
              <a:spcAft>
                <a:spcPts val="600"/>
              </a:spcAft>
            </a:pPr>
            <a:r>
              <a:rPr lang="zh-CN" altLang="en-US" sz="1600" dirty="0">
                <a:gradFill>
                  <a:gsLst>
                    <a:gs pos="2917">
                      <a:schemeClr val="tx1"/>
                    </a:gs>
                    <a:gs pos="30000">
                      <a:schemeClr val="tx1"/>
                    </a:gs>
                  </a:gsLst>
                  <a:lin ang="5400000" scaled="0"/>
                </a:gradFill>
              </a:rPr>
              <a:t>通过 </a:t>
            </a:r>
            <a:r>
              <a:rPr lang="en-US" altLang="zh-CN" sz="1600" dirty="0">
                <a:gradFill>
                  <a:gsLst>
                    <a:gs pos="2917">
                      <a:schemeClr val="tx1"/>
                    </a:gs>
                    <a:gs pos="30000">
                      <a:schemeClr val="tx1"/>
                    </a:gs>
                  </a:gsLst>
                  <a:lin ang="5400000" scaled="0"/>
                </a:gradFill>
              </a:rPr>
              <a:t>DevOps Projects</a:t>
            </a:r>
            <a:r>
              <a:rPr lang="zh-CN" altLang="en-US" sz="1600" dirty="0">
                <a:gradFill>
                  <a:gsLst>
                    <a:gs pos="2917">
                      <a:schemeClr val="tx1"/>
                    </a:gs>
                    <a:gs pos="30000">
                      <a:schemeClr val="tx1"/>
                    </a:gs>
                  </a:gsLst>
                  <a:lin ang="5400000" scaled="0"/>
                </a:gradFill>
              </a:rPr>
              <a:t>，可以通过三步在任何 </a:t>
            </a:r>
            <a:r>
              <a:rPr lang="en-US" altLang="zh-CN" sz="1600" dirty="0">
                <a:gradFill>
                  <a:gsLst>
                    <a:gs pos="2917">
                      <a:schemeClr val="tx1"/>
                    </a:gs>
                    <a:gs pos="30000">
                      <a:schemeClr val="tx1"/>
                    </a:gs>
                  </a:gsLst>
                  <a:lin ang="5400000" scaled="0"/>
                </a:gradFill>
              </a:rPr>
              <a:t>Azure </a:t>
            </a:r>
            <a:r>
              <a:rPr lang="zh-CN" altLang="en-US" sz="1600" dirty="0">
                <a:gradFill>
                  <a:gsLst>
                    <a:gs pos="2917">
                      <a:schemeClr val="tx1"/>
                    </a:gs>
                    <a:gs pos="30000">
                      <a:schemeClr val="tx1"/>
                    </a:gs>
                  </a:gsLst>
                  <a:lin ang="5400000" scaled="0"/>
                </a:gradFill>
              </a:rPr>
              <a:t>服务上开始运营应用程序 </a:t>
            </a:r>
            <a:r>
              <a:rPr lang="en-US" altLang="zh-CN" sz="1600" dirty="0">
                <a:gradFill>
                  <a:gsLst>
                    <a:gs pos="2917">
                      <a:schemeClr val="tx1"/>
                    </a:gs>
                    <a:gs pos="30000">
                      <a:schemeClr val="tx1"/>
                    </a:gs>
                  </a:gsLst>
                  <a:lin ang="5400000" scaled="0"/>
                </a:gradFill>
              </a:rPr>
              <a:t>- </a:t>
            </a:r>
            <a:r>
              <a:rPr lang="zh-CN" altLang="en-US" sz="1600" dirty="0">
                <a:gradFill>
                  <a:gsLst>
                    <a:gs pos="2917">
                      <a:schemeClr val="tx1"/>
                    </a:gs>
                    <a:gs pos="30000">
                      <a:schemeClr val="tx1"/>
                    </a:gs>
                  </a:gsLst>
                  <a:lin ang="5400000" scaled="0"/>
                </a:gradFill>
              </a:rPr>
              <a:t>选择应用程序语言、运行时和 </a:t>
            </a:r>
            <a:r>
              <a:rPr lang="en-US" altLang="zh-CN" sz="1600" dirty="0">
                <a:gradFill>
                  <a:gsLst>
                    <a:gs pos="2917">
                      <a:schemeClr val="tx1"/>
                    </a:gs>
                    <a:gs pos="30000">
                      <a:schemeClr val="tx1"/>
                    </a:gs>
                  </a:gsLst>
                  <a:lin ang="5400000" scaled="0"/>
                </a:gradFill>
              </a:rPr>
              <a:t>Azure </a:t>
            </a:r>
            <a:r>
              <a:rPr lang="zh-CN" altLang="en-US" sz="1600" dirty="0">
                <a:gradFill>
                  <a:gsLst>
                    <a:gs pos="2917">
                      <a:schemeClr val="tx1"/>
                    </a:gs>
                    <a:gs pos="30000">
                      <a:schemeClr val="tx1"/>
                    </a:gs>
                  </a:gsLst>
                  <a:lin ang="5400000" scaled="0"/>
                </a:gradFill>
              </a:rPr>
              <a:t>服务（包括 </a:t>
            </a:r>
            <a:r>
              <a:rPr lang="en-US" altLang="zh-CN" sz="1600" dirty="0">
                <a:gradFill>
                  <a:gsLst>
                    <a:gs pos="2917">
                      <a:schemeClr val="tx1"/>
                    </a:gs>
                    <a:gs pos="30000">
                      <a:schemeClr val="tx1"/>
                    </a:gs>
                  </a:gsLst>
                  <a:lin ang="5400000" scaled="0"/>
                </a:gradFill>
              </a:rPr>
              <a:t>.NET</a:t>
            </a:r>
            <a:r>
              <a:rPr lang="zh-CN" altLang="en-US" sz="1600" dirty="0">
                <a:gradFill>
                  <a:gsLst>
                    <a:gs pos="2917">
                      <a:schemeClr val="tx1"/>
                    </a:gs>
                    <a:gs pos="30000">
                      <a:schemeClr val="tx1"/>
                    </a:gs>
                  </a:gsLst>
                  <a:lin ang="5400000" scaled="0"/>
                </a:gradFill>
              </a:rPr>
              <a:t>、</a:t>
            </a:r>
            <a:r>
              <a:rPr lang="en-US" altLang="zh-CN" sz="1600" dirty="0">
                <a:gradFill>
                  <a:gsLst>
                    <a:gs pos="2917">
                      <a:schemeClr val="tx1"/>
                    </a:gs>
                    <a:gs pos="30000">
                      <a:schemeClr val="tx1"/>
                    </a:gs>
                  </a:gsLst>
                  <a:lin ang="5400000" scaled="0"/>
                </a:gradFill>
              </a:rPr>
              <a:t>Java</a:t>
            </a:r>
            <a:r>
              <a:rPr lang="zh-CN" altLang="en-US" sz="1600" dirty="0">
                <a:gradFill>
                  <a:gsLst>
                    <a:gs pos="2917">
                      <a:schemeClr val="tx1"/>
                    </a:gs>
                    <a:gs pos="30000">
                      <a:schemeClr val="tx1"/>
                    </a:gs>
                  </a:gsLst>
                  <a:lin ang="5400000" scaled="0"/>
                </a:gradFill>
              </a:rPr>
              <a:t>、</a:t>
            </a:r>
            <a:r>
              <a:rPr lang="en-US" altLang="zh-CN" sz="1600" dirty="0">
                <a:gradFill>
                  <a:gsLst>
                    <a:gs pos="2917">
                      <a:schemeClr val="tx1"/>
                    </a:gs>
                    <a:gs pos="30000">
                      <a:schemeClr val="tx1"/>
                    </a:gs>
                  </a:gsLst>
                  <a:lin ang="5400000" scaled="0"/>
                </a:gradFill>
              </a:rPr>
              <a:t>PHP</a:t>
            </a:r>
            <a:r>
              <a:rPr lang="zh-CN" altLang="en-US" sz="1600" dirty="0">
                <a:gradFill>
                  <a:gsLst>
                    <a:gs pos="2917">
                      <a:schemeClr val="tx1"/>
                    </a:gs>
                    <a:gs pos="30000">
                      <a:schemeClr val="tx1"/>
                    </a:gs>
                  </a:gsLst>
                  <a:lin ang="5400000" scaled="0"/>
                </a:gradFill>
              </a:rPr>
              <a:t>、</a:t>
            </a:r>
            <a:r>
              <a:rPr lang="en-US" altLang="zh-CN" sz="1600" dirty="0">
                <a:gradFill>
                  <a:gsLst>
                    <a:gs pos="2917">
                      <a:schemeClr val="tx1"/>
                    </a:gs>
                    <a:gs pos="30000">
                      <a:schemeClr val="tx1"/>
                    </a:gs>
                  </a:gsLst>
                  <a:lin ang="5400000" scaled="0"/>
                </a:gradFill>
              </a:rPr>
              <a:t>Node</a:t>
            </a:r>
            <a:r>
              <a:rPr lang="zh-CN" altLang="en-US" sz="1600" dirty="0">
                <a:gradFill>
                  <a:gsLst>
                    <a:gs pos="2917">
                      <a:schemeClr val="tx1"/>
                    </a:gs>
                    <a:gs pos="30000">
                      <a:schemeClr val="tx1"/>
                    </a:gs>
                  </a:gsLst>
                  <a:lin ang="5400000" scaled="0"/>
                </a:gradFill>
              </a:rPr>
              <a:t>、</a:t>
            </a:r>
            <a:r>
              <a:rPr lang="en-US" altLang="zh-CN" sz="1600" dirty="0">
                <a:gradFill>
                  <a:gsLst>
                    <a:gs pos="2917">
                      <a:schemeClr val="tx1"/>
                    </a:gs>
                    <a:gs pos="30000">
                      <a:schemeClr val="tx1"/>
                    </a:gs>
                  </a:gsLst>
                  <a:lin ang="5400000" scaled="0"/>
                </a:gradFill>
              </a:rPr>
              <a:t>Python</a:t>
            </a:r>
            <a:r>
              <a:rPr lang="zh-CN" altLang="en-US" sz="1600" dirty="0">
                <a:gradFill>
                  <a:gsLst>
                    <a:gs pos="2917">
                      <a:schemeClr val="tx1"/>
                    </a:gs>
                    <a:gs pos="30000">
                      <a:schemeClr val="tx1"/>
                    </a:gs>
                  </a:gsLst>
                  <a:lin ang="5400000" scaled="0"/>
                </a:gradFill>
              </a:rPr>
              <a:t>、</a:t>
            </a:r>
            <a:r>
              <a:rPr lang="en-US" altLang="zh-CN" sz="1600" dirty="0">
                <a:gradFill>
                  <a:gsLst>
                    <a:gs pos="2917">
                      <a:schemeClr val="tx1"/>
                    </a:gs>
                    <a:gs pos="30000">
                      <a:schemeClr val="tx1"/>
                    </a:gs>
                  </a:gsLst>
                  <a:lin ang="5400000" scaled="0"/>
                </a:gradFill>
              </a:rPr>
              <a:t>Go </a:t>
            </a:r>
            <a:r>
              <a:rPr lang="zh-CN" altLang="en-US" sz="1600" dirty="0">
                <a:gradFill>
                  <a:gsLst>
                    <a:gs pos="2917">
                      <a:schemeClr val="tx1"/>
                    </a:gs>
                    <a:gs pos="30000">
                      <a:schemeClr val="tx1"/>
                    </a:gs>
                  </a:gsLst>
                  <a:lin ang="5400000" scaled="0"/>
                </a:gradFill>
              </a:rPr>
              <a:t>和其他服务）即可。</a:t>
            </a:r>
            <a:endParaRPr lang="en-US" altLang="zh-CN" sz="1600" dirty="0">
              <a:gradFill>
                <a:gsLst>
                  <a:gs pos="2917">
                    <a:schemeClr val="tx1"/>
                  </a:gs>
                  <a:gs pos="30000">
                    <a:schemeClr val="tx1"/>
                  </a:gs>
                </a:gsLst>
                <a:lin ang="5400000" scaled="0"/>
              </a:gradFill>
            </a:endParaRPr>
          </a:p>
          <a:p>
            <a:pPr>
              <a:lnSpc>
                <a:spcPct val="90000"/>
              </a:lnSpc>
              <a:spcAft>
                <a:spcPts val="600"/>
              </a:spcAft>
            </a:pPr>
            <a:endParaRPr lang="en-US" altLang="zh-CN"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b="1" dirty="0">
                <a:solidFill>
                  <a:srgbClr val="0078D7"/>
                </a:solidFill>
              </a:rPr>
              <a:t>部署到你选择的平台</a:t>
            </a:r>
          </a:p>
          <a:p>
            <a:pPr>
              <a:lnSpc>
                <a:spcPct val="90000"/>
              </a:lnSpc>
              <a:spcAft>
                <a:spcPts val="600"/>
              </a:spcAft>
            </a:pPr>
            <a:r>
              <a:rPr lang="zh-CN" altLang="en-US" sz="1600" dirty="0">
                <a:gradFill>
                  <a:gsLst>
                    <a:gs pos="2917">
                      <a:schemeClr val="tx1"/>
                    </a:gs>
                    <a:gs pos="30000">
                      <a:schemeClr val="tx1"/>
                    </a:gs>
                  </a:gsLst>
                  <a:lin ang="5400000" scaled="0"/>
                </a:gradFill>
              </a:rPr>
              <a:t>在 </a:t>
            </a:r>
            <a:r>
              <a:rPr lang="en-US" altLang="zh-CN" sz="1600" dirty="0">
                <a:gradFill>
                  <a:gsLst>
                    <a:gs pos="2917">
                      <a:schemeClr val="tx1"/>
                    </a:gs>
                    <a:gs pos="30000">
                      <a:schemeClr val="tx1"/>
                    </a:gs>
                  </a:gsLst>
                  <a:lin ang="5400000" scaled="0"/>
                </a:gradFill>
              </a:rPr>
              <a:t>Windows </a:t>
            </a:r>
            <a:r>
              <a:rPr lang="zh-CN" altLang="en-US" sz="1600" dirty="0">
                <a:gradFill>
                  <a:gsLst>
                    <a:gs pos="2917">
                      <a:schemeClr val="tx1"/>
                    </a:gs>
                    <a:gs pos="30000">
                      <a:schemeClr val="tx1"/>
                    </a:gs>
                  </a:gsLst>
                  <a:lin ang="5400000" scaled="0"/>
                </a:gradFill>
              </a:rPr>
              <a:t>或 </a:t>
            </a:r>
            <a:r>
              <a:rPr lang="en-US" altLang="zh-CN" sz="1600" dirty="0">
                <a:gradFill>
                  <a:gsLst>
                    <a:gs pos="2917">
                      <a:schemeClr val="tx1"/>
                    </a:gs>
                    <a:gs pos="30000">
                      <a:schemeClr val="tx1"/>
                    </a:gs>
                  </a:gsLst>
                  <a:lin ang="5400000" scaled="0"/>
                </a:gradFill>
              </a:rPr>
              <a:t>Linux </a:t>
            </a:r>
            <a:r>
              <a:rPr lang="zh-CN" altLang="en-US" sz="1600" dirty="0">
                <a:gradFill>
                  <a:gsLst>
                    <a:gs pos="2917">
                      <a:schemeClr val="tx1"/>
                    </a:gs>
                    <a:gs pos="30000">
                      <a:schemeClr val="tx1"/>
                    </a:gs>
                  </a:gsLst>
                  <a:lin ang="5400000" scaled="0"/>
                </a:gradFill>
              </a:rPr>
              <a:t>上运行你的应用程序。仅需部署到 </a:t>
            </a:r>
            <a:r>
              <a:rPr lang="en-US" altLang="zh-CN" sz="1600" dirty="0">
                <a:gradFill>
                  <a:gsLst>
                    <a:gs pos="2917">
                      <a:schemeClr val="tx1"/>
                    </a:gs>
                    <a:gs pos="30000">
                      <a:schemeClr val="tx1"/>
                    </a:gs>
                  </a:gsLst>
                  <a:lin ang="5400000" scaled="0"/>
                </a:gradFill>
              </a:rPr>
              <a:t>Azure Web </a:t>
            </a:r>
            <a:r>
              <a:rPr lang="zh-CN" altLang="en-US" sz="1600" dirty="0">
                <a:gradFill>
                  <a:gsLst>
                    <a:gs pos="2917">
                      <a:schemeClr val="tx1"/>
                    </a:gs>
                    <a:gs pos="30000">
                      <a:schemeClr val="tx1"/>
                    </a:gs>
                  </a:gsLst>
                  <a:lin ang="5400000" scaled="0"/>
                </a:gradFill>
              </a:rPr>
              <a:t>应用、虚拟机、</a:t>
            </a:r>
            <a:r>
              <a:rPr lang="en-US" altLang="zh-CN" sz="1600" dirty="0">
                <a:gradFill>
                  <a:gsLst>
                    <a:gs pos="2917">
                      <a:schemeClr val="tx1"/>
                    </a:gs>
                    <a:gs pos="30000">
                      <a:schemeClr val="tx1"/>
                    </a:gs>
                  </a:gsLst>
                  <a:lin ang="5400000" scaled="0"/>
                </a:gradFill>
              </a:rPr>
              <a:t>Service Fabric </a:t>
            </a:r>
            <a:r>
              <a:rPr lang="zh-CN" altLang="en-US" sz="1600" dirty="0">
                <a:gradFill>
                  <a:gsLst>
                    <a:gs pos="2917">
                      <a:schemeClr val="tx1"/>
                    </a:gs>
                    <a:gs pos="30000">
                      <a:schemeClr val="tx1"/>
                    </a:gs>
                  </a:gsLst>
                  <a:lin ang="5400000" scaled="0"/>
                </a:gradFill>
              </a:rPr>
              <a:t>或为应用程序选择 </a:t>
            </a:r>
            <a:r>
              <a:rPr lang="en-US" altLang="zh-CN" sz="1600" dirty="0">
                <a:gradFill>
                  <a:gsLst>
                    <a:gs pos="2917">
                      <a:schemeClr val="tx1"/>
                    </a:gs>
                    <a:gs pos="30000">
                      <a:schemeClr val="tx1"/>
                    </a:gs>
                  </a:gsLst>
                  <a:lin ang="5400000" scaled="0"/>
                </a:gradFill>
              </a:rPr>
              <a:t>Azure Kubernetes </a:t>
            </a:r>
            <a:r>
              <a:rPr lang="zh-CN" altLang="en-US" sz="1600" dirty="0">
                <a:gradFill>
                  <a:gsLst>
                    <a:gs pos="2917">
                      <a:schemeClr val="tx1"/>
                    </a:gs>
                    <a:gs pos="30000">
                      <a:schemeClr val="tx1"/>
                    </a:gs>
                  </a:gsLst>
                  <a:lin ang="5400000" scaled="0"/>
                </a:gradFill>
              </a:rPr>
              <a:t>服务。操作范围广，执行简单快捷。</a:t>
            </a:r>
            <a:endParaRPr lang="en-US" altLang="zh-CN" sz="1600" dirty="0">
              <a:gradFill>
                <a:gsLst>
                  <a:gs pos="2917">
                    <a:schemeClr val="tx1"/>
                  </a:gs>
                  <a:gs pos="30000">
                    <a:schemeClr val="tx1"/>
                  </a:gs>
                </a:gsLst>
                <a:lin ang="5400000" scaled="0"/>
              </a:gradFill>
            </a:endParaRPr>
          </a:p>
          <a:p>
            <a:pPr>
              <a:lnSpc>
                <a:spcPct val="90000"/>
              </a:lnSpc>
              <a:spcAft>
                <a:spcPts val="600"/>
              </a:spcAft>
            </a:pPr>
            <a:endParaRPr lang="en-US" altLang="zh-CN"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b="1" dirty="0">
                <a:solidFill>
                  <a:srgbClr val="0078D7"/>
                </a:solidFill>
              </a:rPr>
              <a:t>云驱动的 </a:t>
            </a:r>
            <a:r>
              <a:rPr lang="en-US" altLang="zh-CN" b="1" dirty="0">
                <a:solidFill>
                  <a:srgbClr val="0078D7"/>
                </a:solidFill>
              </a:rPr>
              <a:t>CI/CD</a:t>
            </a:r>
          </a:p>
          <a:p>
            <a:pPr>
              <a:lnSpc>
                <a:spcPct val="90000"/>
              </a:lnSpc>
              <a:spcAft>
                <a:spcPts val="600"/>
              </a:spcAft>
            </a:pPr>
            <a:r>
              <a:rPr lang="zh-CN" altLang="en-US" sz="1600" dirty="0">
                <a:gradFill>
                  <a:gsLst>
                    <a:gs pos="2917">
                      <a:schemeClr val="tx1"/>
                    </a:gs>
                    <a:gs pos="30000">
                      <a:schemeClr val="tx1"/>
                    </a:gs>
                  </a:gsLst>
                  <a:lin ang="5400000" scaled="0"/>
                </a:gradFill>
              </a:rPr>
              <a:t>通过 </a:t>
            </a:r>
            <a:r>
              <a:rPr lang="en-US" altLang="zh-CN" sz="1600" dirty="0">
                <a:gradFill>
                  <a:gsLst>
                    <a:gs pos="2917">
                      <a:schemeClr val="tx1"/>
                    </a:gs>
                    <a:gs pos="30000">
                      <a:schemeClr val="tx1"/>
                    </a:gs>
                  </a:gsLst>
                  <a:lin ang="5400000" scaled="0"/>
                </a:gradFill>
              </a:rPr>
              <a:t>Visual Studio Team Services </a:t>
            </a:r>
            <a:r>
              <a:rPr lang="zh-CN" altLang="en-US" sz="1600" dirty="0">
                <a:gradFill>
                  <a:gsLst>
                    <a:gs pos="2917">
                      <a:schemeClr val="tx1"/>
                    </a:gs>
                    <a:gs pos="30000">
                      <a:schemeClr val="tx1"/>
                    </a:gs>
                  </a:gsLst>
                  <a:lin ang="5400000" scaled="0"/>
                </a:gradFill>
              </a:rPr>
              <a:t>自动化和简化应用程序部署。通过自动生成、完全集成的 </a:t>
            </a:r>
            <a:r>
              <a:rPr lang="en-US" altLang="zh-CN" sz="1600" dirty="0">
                <a:gradFill>
                  <a:gsLst>
                    <a:gs pos="2917">
                      <a:schemeClr val="tx1"/>
                    </a:gs>
                    <a:gs pos="30000">
                      <a:schemeClr val="tx1"/>
                    </a:gs>
                  </a:gsLst>
                  <a:lin ang="5400000" scaled="0"/>
                </a:gradFill>
              </a:rPr>
              <a:t>CI/CD</a:t>
            </a:r>
            <a:r>
              <a:rPr lang="zh-CN" altLang="en-US" sz="1600" dirty="0">
                <a:gradFill>
                  <a:gsLst>
                    <a:gs pos="2917">
                      <a:schemeClr val="tx1"/>
                    </a:gs>
                    <a:gs pos="30000">
                      <a:schemeClr val="tx1"/>
                    </a:gs>
                  </a:gsLst>
                  <a:lin ang="5400000" scaled="0"/>
                </a:gradFill>
              </a:rPr>
              <a:t>（连续集成</a:t>
            </a:r>
            <a:r>
              <a:rPr lang="en-US" altLang="zh-CN" sz="1600" dirty="0">
                <a:gradFill>
                  <a:gsLst>
                    <a:gs pos="2917">
                      <a:schemeClr val="tx1"/>
                    </a:gs>
                    <a:gs pos="30000">
                      <a:schemeClr val="tx1"/>
                    </a:gs>
                  </a:gsLst>
                  <a:lin ang="5400000" scaled="0"/>
                </a:gradFill>
              </a:rPr>
              <a:t>/</a:t>
            </a:r>
            <a:r>
              <a:rPr lang="zh-CN" altLang="en-US" sz="1600" dirty="0">
                <a:gradFill>
                  <a:gsLst>
                    <a:gs pos="2917">
                      <a:schemeClr val="tx1"/>
                    </a:gs>
                    <a:gs pos="30000">
                      <a:schemeClr val="tx1"/>
                    </a:gs>
                  </a:gsLst>
                  <a:lin ang="5400000" scaled="0"/>
                </a:gradFill>
              </a:rPr>
              <a:t>连续部署），让应用在每次源代码更改时得到更新。创建和跟踪积压工作，管理代码存储库，改进团队协作。</a:t>
            </a:r>
          </a:p>
        </p:txBody>
      </p:sp>
    </p:spTree>
    <p:extLst>
      <p:ext uri="{BB962C8B-B14F-4D97-AF65-F5344CB8AC3E}">
        <p14:creationId xmlns:p14="http://schemas.microsoft.com/office/powerpoint/2010/main" val="27095015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Advisor &amp; Azure </a:t>
            </a:r>
            <a:r>
              <a:rPr lang="zh-CN" altLang="en-US" sz="3600">
                <a:gradFill>
                  <a:gsLst>
                    <a:gs pos="5417">
                      <a:srgbClr val="FFFFFF"/>
                    </a:gs>
                    <a:gs pos="28000">
                      <a:srgbClr val="FFFFFF"/>
                    </a:gs>
                  </a:gsLst>
                  <a:lin ang="5400000" scaled="0"/>
                </a:gradFill>
                <a:latin typeface="+mj-ea"/>
                <a:ea typeface="+mj-ea"/>
                <a:cs typeface="Segoe UI" pitchFamily="34" charset="0"/>
              </a:rPr>
              <a:t>成本管理 </a:t>
            </a:r>
            <a:r>
              <a:rPr lang="zh-CN" altLang="en-US" sz="2800">
                <a:gradFill>
                  <a:gsLst>
                    <a:gs pos="5417">
                      <a:srgbClr val="FFFFFF"/>
                    </a:gs>
                    <a:gs pos="28000">
                      <a:srgbClr val="FFFFFF"/>
                    </a:gs>
                  </a:gsLst>
                  <a:lin ang="5400000" scaled="0"/>
                </a:gradFill>
                <a:latin typeface="+mj-ea"/>
                <a:ea typeface="+mj-ea"/>
                <a:cs typeface="Segoe UI" pitchFamily="34" charset="0"/>
              </a:rPr>
              <a:t>（</a:t>
            </a:r>
            <a:r>
              <a:rPr lang="en-US" altLang="zh-CN" sz="2800">
                <a:gradFill>
                  <a:gsLst>
                    <a:gs pos="5417">
                      <a:srgbClr val="FFFFFF"/>
                    </a:gs>
                    <a:gs pos="28000">
                      <a:srgbClr val="FFFFFF"/>
                    </a:gs>
                  </a:gsLst>
                  <a:lin ang="5400000" scaled="0"/>
                </a:gradFill>
                <a:latin typeface="+mj-ea"/>
                <a:ea typeface="+mj-ea"/>
                <a:cs typeface="Segoe UI" pitchFamily="34" charset="0"/>
              </a:rPr>
              <a:t>Global Azure provided</a:t>
            </a:r>
            <a:r>
              <a:rPr lang="zh-CN" altLang="en-US" sz="2800">
                <a:gradFill>
                  <a:gsLst>
                    <a:gs pos="5417">
                      <a:srgbClr val="FFFFFF"/>
                    </a:gs>
                    <a:gs pos="28000">
                      <a:srgbClr val="FFFFFF"/>
                    </a:gs>
                  </a:gsLst>
                  <a:lin ang="5400000" scaled="0"/>
                </a:gradFill>
                <a:latin typeface="+mj-ea"/>
                <a:ea typeface="+mj-ea"/>
                <a:cs typeface="Segoe UI" pitchFamily="34" charset="0"/>
              </a:rPr>
              <a:t>）</a:t>
            </a:r>
            <a:endParaRPr lang="en-US" altLang="zh-CN" sz="2800">
              <a:gradFill>
                <a:gsLst>
                  <a:gs pos="5417">
                    <a:srgbClr val="FFFFFF"/>
                  </a:gs>
                  <a:gs pos="28000">
                    <a:srgbClr val="FFFFFF"/>
                  </a:gs>
                </a:gsLst>
                <a:lin ang="5400000" scaled="0"/>
              </a:gradFill>
              <a:latin typeface="+mj-ea"/>
              <a:ea typeface="+mj-ea"/>
              <a:cs typeface="Segoe UI" pitchFamily="34" charset="0"/>
            </a:endParaRPr>
          </a:p>
        </p:txBody>
      </p:sp>
      <p:pic>
        <p:nvPicPr>
          <p:cNvPr id="103" name="Picture 102">
            <a:extLst>
              <a:ext uri="{FF2B5EF4-FFF2-40B4-BE49-F238E27FC236}">
                <a16:creationId xmlns:a16="http://schemas.microsoft.com/office/drawing/2014/main" id="{D25229B4-B4FB-4F49-AA8C-FA746C4BE5F8}"/>
              </a:ext>
            </a:extLst>
          </p:cNvPr>
          <p:cNvPicPr>
            <a:picLocks noChangeAspect="1"/>
          </p:cNvPicPr>
          <p:nvPr/>
        </p:nvPicPr>
        <p:blipFill>
          <a:blip r:embed="rId3"/>
          <a:stretch>
            <a:fillRect/>
          </a:stretch>
        </p:blipFill>
        <p:spPr>
          <a:xfrm>
            <a:off x="6411943" y="1058862"/>
            <a:ext cx="5853869" cy="3619328"/>
          </a:xfrm>
          <a:prstGeom prst="rect">
            <a:avLst/>
          </a:prstGeom>
        </p:spPr>
      </p:pic>
      <p:cxnSp>
        <p:nvCxnSpPr>
          <p:cNvPr id="5" name="Straight Connector 4">
            <a:extLst>
              <a:ext uri="{FF2B5EF4-FFF2-40B4-BE49-F238E27FC236}">
                <a16:creationId xmlns:a16="http://schemas.microsoft.com/office/drawing/2014/main" id="{0F785CEE-6EBE-4AF7-A5C6-EAD877E3098C}"/>
              </a:ext>
            </a:extLst>
          </p:cNvPr>
          <p:cNvCxnSpPr/>
          <p:nvPr/>
        </p:nvCxnSpPr>
        <p:spPr>
          <a:xfrm>
            <a:off x="6313111" y="1102407"/>
            <a:ext cx="0" cy="57476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955FEFE-2F3D-4421-ADC2-556ED96E4DF2}"/>
              </a:ext>
            </a:extLst>
          </p:cNvPr>
          <p:cNvSpPr txBox="1"/>
          <p:nvPr/>
        </p:nvSpPr>
        <p:spPr>
          <a:xfrm>
            <a:off x="170663" y="1022408"/>
            <a:ext cx="5828849" cy="1292662"/>
          </a:xfrm>
          <a:prstGeom prst="rect">
            <a:avLst/>
          </a:prstGeom>
          <a:noFill/>
        </p:spPr>
        <p:txBody>
          <a:bodyPr wrap="square" lIns="182880" tIns="146304" rIns="182880" bIns="146304" rtlCol="0">
            <a:spAutoFit/>
          </a:bodyPr>
          <a:lstStyle/>
          <a:p>
            <a:pPr>
              <a:lnSpc>
                <a:spcPct val="90000"/>
              </a:lnSpc>
              <a:spcAft>
                <a:spcPts val="600"/>
              </a:spcAft>
            </a:pPr>
            <a:r>
              <a:rPr lang="en-US" altLang="zh-CN" b="1" dirty="0">
                <a:gradFill>
                  <a:gsLst>
                    <a:gs pos="2917">
                      <a:schemeClr val="tx1"/>
                    </a:gs>
                    <a:gs pos="30000">
                      <a:schemeClr val="tx1"/>
                    </a:gs>
                  </a:gsLst>
                  <a:lin ang="5400000" scaled="0"/>
                </a:gradFill>
              </a:rPr>
              <a:t>Azure </a:t>
            </a:r>
            <a:r>
              <a:rPr lang="zh-CN" altLang="en-US" b="1" dirty="0">
                <a:gradFill>
                  <a:gsLst>
                    <a:gs pos="2917">
                      <a:schemeClr val="tx1"/>
                    </a:gs>
                    <a:gs pos="30000">
                      <a:schemeClr val="tx1"/>
                    </a:gs>
                  </a:gsLst>
                  <a:lin ang="5400000" scaled="0"/>
                </a:gradFill>
              </a:rPr>
              <a:t>顾问</a:t>
            </a:r>
            <a:r>
              <a:rPr lang="zh-CN" altLang="en-US" b="1" dirty="0"/>
              <a:t>可帮助用户遵循最佳做法来优化 </a:t>
            </a:r>
            <a:r>
              <a:rPr lang="en-US" altLang="zh-CN" b="1" dirty="0"/>
              <a:t>Azure </a:t>
            </a:r>
            <a:r>
              <a:rPr lang="zh-CN" altLang="en-US" b="1" dirty="0"/>
              <a:t>部署</a:t>
            </a:r>
            <a:r>
              <a:rPr lang="zh-CN" altLang="en-US" dirty="0"/>
              <a:t>，可分析资源配置和遥测使用情况，并推荐解决方案，有助于提高 </a:t>
            </a:r>
            <a:r>
              <a:rPr lang="en-US" altLang="zh-CN" dirty="0"/>
              <a:t>Azure </a:t>
            </a:r>
            <a:r>
              <a:rPr lang="zh-CN" altLang="en-US" dirty="0"/>
              <a:t>资源的经济效益、性能、高可用性和安全性</a:t>
            </a:r>
            <a:endParaRPr lang="zh-CN" altLang="en-US" dirty="0">
              <a:gradFill>
                <a:gsLst>
                  <a:gs pos="2917">
                    <a:schemeClr val="tx1"/>
                  </a:gs>
                  <a:gs pos="30000">
                    <a:schemeClr val="tx1"/>
                  </a:gs>
                </a:gsLst>
                <a:lin ang="5400000" scaled="0"/>
              </a:gradFill>
            </a:endParaRPr>
          </a:p>
        </p:txBody>
      </p:sp>
      <p:pic>
        <p:nvPicPr>
          <p:cNvPr id="6" name="Picture 5" descr="A screenshot of a computer&#10;&#10;Description generated with very high confidence">
            <a:extLst>
              <a:ext uri="{FF2B5EF4-FFF2-40B4-BE49-F238E27FC236}">
                <a16:creationId xmlns:a16="http://schemas.microsoft.com/office/drawing/2014/main" id="{3F114DF2-74FC-4DDC-BF49-BEBA3D0CA8D2}"/>
              </a:ext>
            </a:extLst>
          </p:cNvPr>
          <p:cNvPicPr>
            <a:picLocks noChangeAspect="1"/>
          </p:cNvPicPr>
          <p:nvPr/>
        </p:nvPicPr>
        <p:blipFill>
          <a:blip r:embed="rId4"/>
          <a:stretch>
            <a:fillRect/>
          </a:stretch>
        </p:blipFill>
        <p:spPr>
          <a:xfrm>
            <a:off x="350837" y="2524920"/>
            <a:ext cx="5791196" cy="3182142"/>
          </a:xfrm>
          <a:prstGeom prst="rect">
            <a:avLst/>
          </a:prstGeom>
        </p:spPr>
      </p:pic>
      <p:sp>
        <p:nvSpPr>
          <p:cNvPr id="11" name="TextBox 10">
            <a:extLst>
              <a:ext uri="{FF2B5EF4-FFF2-40B4-BE49-F238E27FC236}">
                <a16:creationId xmlns:a16="http://schemas.microsoft.com/office/drawing/2014/main" id="{0A3B1BB0-0ECB-4588-B8A4-22C19AC4EF33}"/>
              </a:ext>
            </a:extLst>
          </p:cNvPr>
          <p:cNvSpPr txBox="1"/>
          <p:nvPr/>
        </p:nvSpPr>
        <p:spPr>
          <a:xfrm>
            <a:off x="6313111" y="4857842"/>
            <a:ext cx="6028488" cy="1791260"/>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en-US" altLang="zh-CN" b="1" err="1">
                <a:gradFill>
                  <a:gsLst>
                    <a:gs pos="2917">
                      <a:schemeClr val="tx1"/>
                    </a:gs>
                    <a:gs pos="30000">
                      <a:schemeClr val="tx1"/>
                    </a:gs>
                  </a:gsLst>
                  <a:lin ang="5400000" scaled="0"/>
                </a:gradFill>
              </a:rPr>
              <a:t>Cloudyn</a:t>
            </a:r>
            <a:r>
              <a:rPr lang="zh-CN" altLang="en-US" b="1">
                <a:gradFill>
                  <a:gsLst>
                    <a:gs pos="2917">
                      <a:schemeClr val="tx1"/>
                    </a:gs>
                    <a:gs pos="30000">
                      <a:schemeClr val="tx1"/>
                    </a:gs>
                  </a:gsLst>
                  <a:lin ang="5400000" scaled="0"/>
                </a:gradFill>
              </a:rPr>
              <a:t>（一家 </a:t>
            </a:r>
            <a:r>
              <a:rPr lang="en-US" altLang="zh-CN" b="1">
                <a:gradFill>
                  <a:gsLst>
                    <a:gs pos="2917">
                      <a:schemeClr val="tx1"/>
                    </a:gs>
                    <a:gs pos="30000">
                      <a:schemeClr val="tx1"/>
                    </a:gs>
                  </a:gsLst>
                  <a:lin ang="5400000" scaled="0"/>
                </a:gradFill>
              </a:rPr>
              <a:t>Microsoft </a:t>
            </a:r>
            <a:r>
              <a:rPr lang="zh-CN" altLang="en-US" b="1">
                <a:gradFill>
                  <a:gsLst>
                    <a:gs pos="2917">
                      <a:schemeClr val="tx1"/>
                    </a:gs>
                    <a:gs pos="30000">
                      <a:schemeClr val="tx1"/>
                    </a:gs>
                  </a:gsLst>
                  <a:lin ang="5400000" scaled="0"/>
                </a:gradFill>
              </a:rPr>
              <a:t>子公司）许可的 </a:t>
            </a:r>
            <a:r>
              <a:rPr lang="en-US" altLang="zh-CN" b="1">
                <a:gradFill>
                  <a:gsLst>
                    <a:gs pos="2917">
                      <a:schemeClr val="tx1"/>
                    </a:gs>
                    <a:gs pos="30000">
                      <a:schemeClr val="tx1"/>
                    </a:gs>
                  </a:gsLst>
                  <a:lin ang="5400000" scaled="0"/>
                </a:gradFill>
              </a:rPr>
              <a:t>Azure </a:t>
            </a:r>
            <a:r>
              <a:rPr lang="zh-CN" altLang="en-US" b="1">
                <a:gradFill>
                  <a:gsLst>
                    <a:gs pos="2917">
                      <a:schemeClr val="tx1"/>
                    </a:gs>
                    <a:gs pos="30000">
                      <a:schemeClr val="tx1"/>
                    </a:gs>
                  </a:gsLst>
                  <a:lin ang="5400000" scaled="0"/>
                </a:gradFill>
              </a:rPr>
              <a:t>成本管理</a:t>
            </a:r>
            <a:r>
              <a:rPr lang="zh-CN" altLang="en-US">
                <a:gradFill>
                  <a:gsLst>
                    <a:gs pos="2917">
                      <a:schemeClr val="tx1"/>
                    </a:gs>
                    <a:gs pos="30000">
                      <a:schemeClr val="tx1"/>
                    </a:gs>
                  </a:gsLst>
                  <a:lin ang="5400000" scaled="0"/>
                </a:gradFill>
              </a:rPr>
              <a:t>可以跟踪 </a:t>
            </a:r>
            <a:r>
              <a:rPr lang="en-US" altLang="zh-CN">
                <a:gradFill>
                  <a:gsLst>
                    <a:gs pos="2917">
                      <a:schemeClr val="tx1"/>
                    </a:gs>
                    <a:gs pos="30000">
                      <a:schemeClr val="tx1"/>
                    </a:gs>
                  </a:gsLst>
                  <a:lin ang="5400000" scaled="0"/>
                </a:gradFill>
              </a:rPr>
              <a:t>Azure </a:t>
            </a:r>
            <a:r>
              <a:rPr lang="zh-CN" altLang="en-US">
                <a:gradFill>
                  <a:gsLst>
                    <a:gs pos="2917">
                      <a:schemeClr val="tx1"/>
                    </a:gs>
                    <a:gs pos="30000">
                      <a:schemeClr val="tx1"/>
                    </a:gs>
                  </a:gsLst>
                  <a:lin ang="5400000" scaled="0"/>
                </a:gradFill>
              </a:rPr>
              <a:t>资源和其他云提供商（包括 </a:t>
            </a:r>
            <a:r>
              <a:rPr lang="en-US" altLang="zh-CN">
                <a:gradFill>
                  <a:gsLst>
                    <a:gs pos="2917">
                      <a:schemeClr val="tx1"/>
                    </a:gs>
                    <a:gs pos="30000">
                      <a:schemeClr val="tx1"/>
                    </a:gs>
                  </a:gsLst>
                  <a:lin ang="5400000" scaled="0"/>
                </a:gradFill>
              </a:rPr>
              <a:t>AWS </a:t>
            </a:r>
            <a:r>
              <a:rPr lang="zh-CN" altLang="en-US">
                <a:gradFill>
                  <a:gsLst>
                    <a:gs pos="2917">
                      <a:schemeClr val="tx1"/>
                    </a:gs>
                    <a:gs pos="30000">
                      <a:schemeClr val="tx1"/>
                    </a:gs>
                  </a:gsLst>
                  <a:lin ang="5400000" scaled="0"/>
                </a:gradFill>
              </a:rPr>
              <a:t>和 </a:t>
            </a:r>
            <a:r>
              <a:rPr lang="en-US" altLang="zh-CN">
                <a:gradFill>
                  <a:gsLst>
                    <a:gs pos="2917">
                      <a:schemeClr val="tx1"/>
                    </a:gs>
                    <a:gs pos="30000">
                      <a:schemeClr val="tx1"/>
                    </a:gs>
                  </a:gsLst>
                  <a:lin ang="5400000" scaled="0"/>
                </a:gradFill>
              </a:rPr>
              <a:t>Google</a:t>
            </a:r>
            <a:r>
              <a:rPr lang="zh-CN" altLang="en-US">
                <a:gradFill>
                  <a:gsLst>
                    <a:gs pos="2917">
                      <a:schemeClr val="tx1"/>
                    </a:gs>
                    <a:gs pos="30000">
                      <a:schemeClr val="tx1"/>
                    </a:gs>
                  </a:gsLst>
                  <a:lin ang="5400000" scaled="0"/>
                </a:gradFill>
              </a:rPr>
              <a:t>）的云使用量和开支。 便于理解的仪表板报告也有助于成本分配和 </a:t>
            </a:r>
            <a:r>
              <a:rPr lang="en-US" altLang="zh-CN" err="1">
                <a:gradFill>
                  <a:gsLst>
                    <a:gs pos="2917">
                      <a:schemeClr val="tx1"/>
                    </a:gs>
                    <a:gs pos="30000">
                      <a:schemeClr val="tx1"/>
                    </a:gs>
                  </a:gsLst>
                  <a:lin ang="5400000" scaled="0"/>
                </a:gradFill>
              </a:rPr>
              <a:t>Showback</a:t>
            </a:r>
            <a:r>
              <a:rPr lang="en-US" altLang="zh-CN">
                <a:gradFill>
                  <a:gsLst>
                    <a:gs pos="2917">
                      <a:schemeClr val="tx1"/>
                    </a:gs>
                    <a:gs pos="30000">
                      <a:schemeClr val="tx1"/>
                    </a:gs>
                  </a:gsLst>
                  <a:lin ang="5400000" scaled="0"/>
                </a:gradFill>
              </a:rPr>
              <a:t>/Chargeback</a:t>
            </a:r>
            <a:r>
              <a:rPr lang="zh-CN" altLang="en-US">
                <a:gradFill>
                  <a:gsLst>
                    <a:gs pos="2917">
                      <a:schemeClr val="tx1"/>
                    </a:gs>
                    <a:gs pos="30000">
                      <a:schemeClr val="tx1"/>
                    </a:gs>
                  </a:gsLst>
                  <a:lin ang="5400000" scaled="0"/>
                </a:gradFill>
              </a:rPr>
              <a:t>。 成本管理通过确定可供稍后管理和调整的未充分利用的资源，帮助优化云支出。</a:t>
            </a:r>
          </a:p>
        </p:txBody>
      </p:sp>
      <p:sp>
        <p:nvSpPr>
          <p:cNvPr id="4" name="TextBox 3">
            <a:extLst>
              <a:ext uri="{FF2B5EF4-FFF2-40B4-BE49-F238E27FC236}">
                <a16:creationId xmlns:a16="http://schemas.microsoft.com/office/drawing/2014/main" id="{C52B6E6E-5F16-4AAD-8D1D-8B33A2FB8875}"/>
              </a:ext>
            </a:extLst>
          </p:cNvPr>
          <p:cNvSpPr txBox="1"/>
          <p:nvPr/>
        </p:nvSpPr>
        <p:spPr>
          <a:xfrm>
            <a:off x="170663" y="5838092"/>
            <a:ext cx="4898569" cy="627864"/>
          </a:xfrm>
          <a:prstGeom prst="rect">
            <a:avLst/>
          </a:prstGeom>
          <a:noFill/>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 </a:t>
            </a:r>
            <a:r>
              <a:rPr lang="zh-CN" altLang="en-US" sz="1600" b="1" dirty="0">
                <a:gradFill>
                  <a:gsLst>
                    <a:gs pos="2917">
                      <a:schemeClr val="tx1"/>
                    </a:gs>
                    <a:gs pos="30000">
                      <a:schemeClr val="tx1"/>
                    </a:gs>
                  </a:gsLst>
                  <a:lin ang="5400000" scaled="0"/>
                </a:gradFill>
              </a:rPr>
              <a:t>目前 </a:t>
            </a:r>
            <a:r>
              <a:rPr lang="en-US" altLang="zh-CN" sz="1600" b="1" dirty="0">
                <a:gradFill>
                  <a:gsLst>
                    <a:gs pos="2917">
                      <a:schemeClr val="tx1"/>
                    </a:gs>
                    <a:gs pos="30000">
                      <a:schemeClr val="tx1"/>
                    </a:gs>
                  </a:gsLst>
                  <a:lin ang="5400000" scaled="0"/>
                </a:gradFill>
              </a:rPr>
              <a:t>Azure</a:t>
            </a:r>
            <a:r>
              <a:rPr lang="zh-CN" altLang="en-US" sz="1600" b="1" dirty="0">
                <a:gradFill>
                  <a:gsLst>
                    <a:gs pos="2917">
                      <a:schemeClr val="tx1"/>
                    </a:gs>
                    <a:gs pos="30000">
                      <a:schemeClr val="tx1"/>
                    </a:gs>
                  </a:gsLst>
                  <a:lin ang="5400000" scaled="0"/>
                </a:gradFill>
              </a:rPr>
              <a:t>顾问已经在</a:t>
            </a:r>
            <a:r>
              <a:rPr lang="en-US" altLang="zh-CN" sz="1600" b="1" dirty="0">
                <a:gradFill>
                  <a:gsLst>
                    <a:gs pos="2917">
                      <a:schemeClr val="tx1"/>
                    </a:gs>
                    <a:gs pos="30000">
                      <a:schemeClr val="tx1"/>
                    </a:gs>
                  </a:gsLst>
                  <a:lin ang="5400000" scaled="0"/>
                </a:gradFill>
              </a:rPr>
              <a:t>Azure China</a:t>
            </a:r>
            <a:r>
              <a:rPr lang="zh-CN" altLang="en-US" sz="1600" b="1" dirty="0">
                <a:gradFill>
                  <a:gsLst>
                    <a:gs pos="2917">
                      <a:schemeClr val="tx1"/>
                    </a:gs>
                    <a:gs pos="30000">
                      <a:schemeClr val="tx1"/>
                    </a:gs>
                  </a:gsLst>
                  <a:lin ang="5400000" scaled="0"/>
                </a:gradFill>
              </a:rPr>
              <a:t>开始预览</a:t>
            </a:r>
          </a:p>
        </p:txBody>
      </p:sp>
    </p:spTree>
    <p:extLst>
      <p:ext uri="{BB962C8B-B14F-4D97-AF65-F5344CB8AC3E}">
        <p14:creationId xmlns:p14="http://schemas.microsoft.com/office/powerpoint/2010/main" val="1643231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279" r="10071"/>
          <a:stretch/>
        </p:blipFill>
        <p:spPr>
          <a:xfrm>
            <a:off x="1128" y="0"/>
            <a:ext cx="5101650" cy="6994525"/>
          </a:xfrm>
          <a:prstGeom prst="rect">
            <a:avLst/>
          </a:prstGeom>
        </p:spPr>
      </p:pic>
      <p:sp>
        <p:nvSpPr>
          <p:cNvPr id="3" name="Title 1"/>
          <p:cNvSpPr txBox="1">
            <a:spLocks/>
          </p:cNvSpPr>
          <p:nvPr/>
        </p:nvSpPr>
        <p:spPr>
          <a:xfrm>
            <a:off x="5456237" y="525462"/>
            <a:ext cx="4038600" cy="8494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a:t>安全性 </a:t>
            </a:r>
            <a:r>
              <a:rPr lang="en-US" altLang="zh-CN"/>
              <a:t>+ </a:t>
            </a:r>
            <a:r>
              <a:rPr lang="zh-CN" altLang="en-US"/>
              <a:t>标识</a:t>
            </a:r>
            <a:endParaRPr lang="zh-CN" altLang="en-US" sz="3600"/>
          </a:p>
        </p:txBody>
      </p:sp>
      <p:sp>
        <p:nvSpPr>
          <p:cNvPr id="4" name="TextBox 3"/>
          <p:cNvSpPr txBox="1"/>
          <p:nvPr/>
        </p:nvSpPr>
        <p:spPr>
          <a:xfrm>
            <a:off x="5465880" y="1668462"/>
            <a:ext cx="4671792" cy="472129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安全中心</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a:gradFill>
                  <a:gsLst>
                    <a:gs pos="2917">
                      <a:schemeClr val="tx1"/>
                    </a:gs>
                    <a:gs pos="30000">
                      <a:schemeClr val="tx1"/>
                    </a:gs>
                  </a:gsLst>
                  <a:lin ang="5400000" scaled="0"/>
                </a:gradFill>
              </a:rPr>
              <a:t>Key Vault</a:t>
            </a:r>
          </a:p>
          <a:p>
            <a:pPr marL="342900" indent="-342900">
              <a:lnSpc>
                <a:spcPct val="90000"/>
              </a:lnSpc>
              <a:spcAft>
                <a:spcPts val="600"/>
              </a:spcAft>
              <a:buFont typeface="Arial" panose="020B0604020202020204" pitchFamily="34" charset="0"/>
              <a:buChar char="•"/>
            </a:pP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a:gradFill>
                  <a:gsLst>
                    <a:gs pos="2917">
                      <a:schemeClr val="tx1"/>
                    </a:gs>
                    <a:gs pos="30000">
                      <a:schemeClr val="tx1"/>
                    </a:gs>
                  </a:gsLst>
                  <a:lin ang="5400000" scaled="0"/>
                </a:gradFill>
              </a:rPr>
              <a:t>Azure Active Directory</a:t>
            </a:r>
          </a:p>
          <a:p>
            <a:pPr marL="342900" indent="-342900">
              <a:lnSpc>
                <a:spcPct val="90000"/>
              </a:lnSpc>
              <a:spcAft>
                <a:spcPts val="600"/>
              </a:spcAft>
              <a:buFont typeface="Arial" panose="020B0604020202020204" pitchFamily="34" charset="0"/>
              <a:buChar char="•"/>
            </a:pP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a:gradFill>
                  <a:gsLst>
                    <a:gs pos="2917">
                      <a:schemeClr val="tx1"/>
                    </a:gs>
                    <a:gs pos="30000">
                      <a:schemeClr val="tx1"/>
                    </a:gs>
                  </a:gsLst>
                  <a:lin ang="5400000" scaled="0"/>
                </a:gradFill>
              </a:rPr>
              <a:t>Azure Active Directory B2C</a:t>
            </a:r>
          </a:p>
          <a:p>
            <a:pPr marL="342900" indent="-342900">
              <a:lnSpc>
                <a:spcPct val="90000"/>
              </a:lnSpc>
              <a:spcAft>
                <a:spcPts val="600"/>
              </a:spcAft>
              <a:buFont typeface="Arial" panose="020B0604020202020204" pitchFamily="34" charset="0"/>
              <a:buChar char="•"/>
            </a:pP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a:gradFill>
                  <a:gsLst>
                    <a:gs pos="2917">
                      <a:schemeClr val="tx1"/>
                    </a:gs>
                    <a:gs pos="30000">
                      <a:schemeClr val="tx1"/>
                    </a:gs>
                  </a:gsLst>
                  <a:lin ang="5400000" scaled="0"/>
                </a:gradFill>
              </a:rPr>
              <a:t>Azure Active Directory</a:t>
            </a:r>
            <a:r>
              <a:rPr lang="zh-CN" altLang="en-US" sz="2400">
                <a:gradFill>
                  <a:gsLst>
                    <a:gs pos="2917">
                      <a:schemeClr val="tx1"/>
                    </a:gs>
                    <a:gs pos="30000">
                      <a:schemeClr val="tx1"/>
                    </a:gs>
                  </a:gsLst>
                  <a:lin ang="5400000" scaled="0"/>
                </a:gradFill>
              </a:rPr>
              <a:t> 域服务</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多重身份验证</a:t>
            </a:r>
            <a:endParaRPr lang="en-US" altLang="zh-CN"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7747787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安全中心 （</a:t>
            </a:r>
            <a:r>
              <a:rPr lang="en-US" altLang="zh-CN" sz="3600">
                <a:gradFill>
                  <a:gsLst>
                    <a:gs pos="5417">
                      <a:srgbClr val="FFFFFF"/>
                    </a:gs>
                    <a:gs pos="28000">
                      <a:srgbClr val="FFFFFF"/>
                    </a:gs>
                  </a:gsLst>
                  <a:lin ang="5400000" scaled="0"/>
                </a:gradFill>
                <a:latin typeface="+mj-ea"/>
                <a:ea typeface="+mj-ea"/>
                <a:cs typeface="Segoe UI" pitchFamily="34" charset="0"/>
              </a:rPr>
              <a:t>Global Azure provided</a:t>
            </a:r>
            <a:r>
              <a:rPr lang="zh-CN" altLang="en-US" sz="3600">
                <a:gradFill>
                  <a:gsLst>
                    <a:gs pos="5417">
                      <a:srgbClr val="FFFFFF"/>
                    </a:gs>
                    <a:gs pos="28000">
                      <a:srgbClr val="FFFFFF"/>
                    </a:gs>
                  </a:gsLst>
                  <a:lin ang="5400000" scaled="0"/>
                </a:gradFill>
                <a:latin typeface="+mj-ea"/>
                <a:ea typeface="+mj-ea"/>
                <a:cs typeface="Segoe UI" pitchFamily="34" charset="0"/>
              </a:rPr>
              <a:t>）</a:t>
            </a:r>
          </a:p>
        </p:txBody>
      </p:sp>
      <p:sp>
        <p:nvSpPr>
          <p:cNvPr id="5" name="Rectangle 4"/>
          <p:cNvSpPr/>
          <p:nvPr/>
        </p:nvSpPr>
        <p:spPr>
          <a:xfrm>
            <a:off x="3856037" y="1058862"/>
            <a:ext cx="6324600" cy="1292662"/>
          </a:xfrm>
          <a:prstGeom prst="rect">
            <a:avLst/>
          </a:prstGeom>
        </p:spPr>
        <p:txBody>
          <a:bodyPr wrap="square">
            <a:spAutoFit/>
          </a:bodyPr>
          <a:lstStyle/>
          <a:p>
            <a:r>
              <a:rPr lang="zh-CN" altLang="en-US"/>
              <a:t>什么是安全中心？</a:t>
            </a:r>
            <a:endParaRPr lang="en-US" altLang="zh-CN"/>
          </a:p>
          <a:p>
            <a:endParaRPr lang="zh-CN" altLang="en-US"/>
          </a:p>
          <a:p>
            <a:r>
              <a:rPr lang="zh-CN" altLang="en-US" sz="1400"/>
              <a:t>安全中心有助于预防、检测和响应威胁，同时增加 </a:t>
            </a:r>
            <a:r>
              <a:rPr lang="en-US" altLang="zh-CN" sz="1400"/>
              <a:t>Azure </a:t>
            </a:r>
            <a:r>
              <a:rPr lang="zh-CN" altLang="en-US" sz="1400"/>
              <a:t>资源的可见性和安全可控性。 它提供 </a:t>
            </a:r>
            <a:r>
              <a:rPr lang="en-US" altLang="zh-CN" sz="1400"/>
              <a:t>Azure </a:t>
            </a:r>
            <a:r>
              <a:rPr lang="zh-CN" altLang="en-US" sz="1400"/>
              <a:t>订阅之间的集成安全监视和策略管理，帮助检测可能被忽略的威胁，且适用于广泛的安全解决方案生态系统。 </a:t>
            </a:r>
          </a:p>
        </p:txBody>
      </p:sp>
      <p:pic>
        <p:nvPicPr>
          <p:cNvPr id="8" name="Picture 7"/>
          <p:cNvPicPr>
            <a:picLocks noChangeAspect="1"/>
          </p:cNvPicPr>
          <p:nvPr/>
        </p:nvPicPr>
        <p:blipFill>
          <a:blip r:embed="rId3"/>
          <a:stretch>
            <a:fillRect/>
          </a:stretch>
        </p:blipFill>
        <p:spPr>
          <a:xfrm>
            <a:off x="6670044" y="3263743"/>
            <a:ext cx="4917216" cy="2687686"/>
          </a:xfrm>
          <a:prstGeom prst="rect">
            <a:avLst/>
          </a:prstGeom>
        </p:spPr>
      </p:pic>
      <p:pic>
        <p:nvPicPr>
          <p:cNvPr id="10" name="Picture 9"/>
          <p:cNvPicPr>
            <a:picLocks noChangeAspect="1"/>
          </p:cNvPicPr>
          <p:nvPr/>
        </p:nvPicPr>
        <p:blipFill>
          <a:blip r:embed="rId4"/>
          <a:stretch>
            <a:fillRect/>
          </a:stretch>
        </p:blipFill>
        <p:spPr>
          <a:xfrm>
            <a:off x="1001506" y="1111645"/>
            <a:ext cx="1187095" cy="1187095"/>
          </a:xfrm>
          <a:prstGeom prst="rect">
            <a:avLst/>
          </a:prstGeom>
        </p:spPr>
      </p:pic>
      <p:graphicFrame>
        <p:nvGraphicFramePr>
          <p:cNvPr id="12" name="Table 11"/>
          <p:cNvGraphicFramePr>
            <a:graphicFrameLocks noGrp="1"/>
          </p:cNvGraphicFramePr>
          <p:nvPr>
            <p:extLst/>
          </p:nvPr>
        </p:nvGraphicFramePr>
        <p:xfrm>
          <a:off x="407504" y="2921280"/>
          <a:ext cx="5784574" cy="3372613"/>
        </p:xfrm>
        <a:graphic>
          <a:graphicData uri="http://schemas.openxmlformats.org/drawingml/2006/table">
            <a:tbl>
              <a:tblPr>
                <a:tableStyleId>{10A1B5D5-9B99-4C35-A422-299274C87663}</a:tableStyleId>
              </a:tblPr>
              <a:tblGrid>
                <a:gridCol w="582463">
                  <a:extLst>
                    <a:ext uri="{9D8B030D-6E8A-4147-A177-3AD203B41FA5}">
                      <a16:colId xmlns:a16="http://schemas.microsoft.com/office/drawing/2014/main" val="156897651"/>
                    </a:ext>
                  </a:extLst>
                </a:gridCol>
                <a:gridCol w="5202111">
                  <a:extLst>
                    <a:ext uri="{9D8B030D-6E8A-4147-A177-3AD203B41FA5}">
                      <a16:colId xmlns:a16="http://schemas.microsoft.com/office/drawing/2014/main" val="347493458"/>
                    </a:ext>
                  </a:extLst>
                </a:gridCol>
              </a:tblGrid>
              <a:tr h="250353">
                <a:tc>
                  <a:txBody>
                    <a:bodyPr/>
                    <a:lstStyle/>
                    <a:p>
                      <a:pPr rtl="0"/>
                      <a:r>
                        <a:rPr lang="zh-CN" sz="1200" b="1"/>
                        <a:t>阶段</a:t>
                      </a:r>
                    </a:p>
                  </a:txBody>
                  <a:tcPr marL="41218" marR="41218" marT="20609" marB="20609" anchor="ctr"/>
                </a:tc>
                <a:tc>
                  <a:txBody>
                    <a:bodyPr/>
                    <a:lstStyle/>
                    <a:p>
                      <a:pPr rtl="0"/>
                      <a:r>
                        <a:rPr lang="zh-CN" sz="1200" b="1"/>
                        <a:t>功能</a:t>
                      </a:r>
                    </a:p>
                  </a:txBody>
                  <a:tcPr marL="41218" marR="41218" marT="20609" marB="20609" anchor="ctr"/>
                </a:tc>
                <a:extLst>
                  <a:ext uri="{0D108BD9-81ED-4DB2-BD59-A6C34878D82A}">
                    <a16:rowId xmlns:a16="http://schemas.microsoft.com/office/drawing/2014/main" val="352066703"/>
                  </a:ext>
                </a:extLst>
              </a:tr>
              <a:tr h="250353">
                <a:tc>
                  <a:txBody>
                    <a:bodyPr/>
                    <a:lstStyle/>
                    <a:p>
                      <a:pPr rtl="0"/>
                      <a:r>
                        <a:rPr lang="zh-CN" sz="1200"/>
                        <a:t>预防</a:t>
                      </a:r>
                    </a:p>
                  </a:txBody>
                  <a:tcPr marL="41218" marR="41218" marT="20609" marB="20609" anchor="ctr"/>
                </a:tc>
                <a:tc>
                  <a:txBody>
                    <a:bodyPr/>
                    <a:lstStyle/>
                    <a:p>
                      <a:pPr rtl="0"/>
                      <a:r>
                        <a:rPr lang="zh-CN" sz="1200"/>
                        <a:t>监视 Azure 资源的安全状态</a:t>
                      </a:r>
                    </a:p>
                  </a:txBody>
                  <a:tcPr marL="41218" marR="41218" marT="20609" marB="20609" anchor="ctr"/>
                </a:tc>
                <a:extLst>
                  <a:ext uri="{0D108BD9-81ED-4DB2-BD59-A6C34878D82A}">
                    <a16:rowId xmlns:a16="http://schemas.microsoft.com/office/drawing/2014/main" val="1673972779"/>
                  </a:ext>
                </a:extLst>
              </a:tr>
              <a:tr h="454658">
                <a:tc>
                  <a:txBody>
                    <a:bodyPr/>
                    <a:lstStyle/>
                    <a:p>
                      <a:pPr rtl="0"/>
                      <a:r>
                        <a:rPr lang="zh-CN" sz="1200"/>
                        <a:t>预防</a:t>
                      </a:r>
                    </a:p>
                  </a:txBody>
                  <a:tcPr marL="41218" marR="41218" marT="20609" marB="20609" anchor="ctr"/>
                </a:tc>
                <a:tc>
                  <a:txBody>
                    <a:bodyPr/>
                    <a:lstStyle/>
                    <a:p>
                      <a:pPr rtl="0"/>
                      <a:r>
                        <a:rPr lang="zh-CN" sz="1200"/>
                        <a:t>可基于公司的安全要求、使用的应用程序的类型和数据的敏感性，定义 Azure 订阅和资源组的策略</a:t>
                      </a:r>
                    </a:p>
                  </a:txBody>
                  <a:tcPr marL="41218" marR="41218" marT="20609" marB="20609" anchor="ctr"/>
                </a:tc>
                <a:extLst>
                  <a:ext uri="{0D108BD9-81ED-4DB2-BD59-A6C34878D82A}">
                    <a16:rowId xmlns:a16="http://schemas.microsoft.com/office/drawing/2014/main" val="3592481113"/>
                  </a:ext>
                </a:extLst>
              </a:tr>
              <a:tr h="250353">
                <a:tc>
                  <a:txBody>
                    <a:bodyPr/>
                    <a:lstStyle/>
                    <a:p>
                      <a:pPr rtl="0"/>
                      <a:r>
                        <a:rPr lang="zh-CN" sz="1200"/>
                        <a:t>预防</a:t>
                      </a:r>
                    </a:p>
                  </a:txBody>
                  <a:tcPr marL="41218" marR="41218" marT="20609" marB="20609" anchor="ctr"/>
                </a:tc>
                <a:tc>
                  <a:txBody>
                    <a:bodyPr/>
                    <a:lstStyle/>
                    <a:p>
                      <a:pPr rtl="0"/>
                      <a:r>
                        <a:rPr lang="zh-CN" sz="1200"/>
                        <a:t>使用策略驱动的安全建议指导服务所有者实施所需控件</a:t>
                      </a:r>
                    </a:p>
                  </a:txBody>
                  <a:tcPr marL="41218" marR="41218" marT="20609" marB="20609" anchor="ctr"/>
                </a:tc>
                <a:extLst>
                  <a:ext uri="{0D108BD9-81ED-4DB2-BD59-A6C34878D82A}">
                    <a16:rowId xmlns:a16="http://schemas.microsoft.com/office/drawing/2014/main" val="1357159675"/>
                  </a:ext>
                </a:extLst>
              </a:tr>
              <a:tr h="250353">
                <a:tc>
                  <a:txBody>
                    <a:bodyPr/>
                    <a:lstStyle/>
                    <a:p>
                      <a:pPr rtl="0"/>
                      <a:r>
                        <a:rPr lang="zh-CN" sz="1200"/>
                        <a:t>预防</a:t>
                      </a:r>
                    </a:p>
                  </a:txBody>
                  <a:tcPr marL="41218" marR="41218" marT="20609" marB="20609" anchor="ctr"/>
                </a:tc>
                <a:tc>
                  <a:txBody>
                    <a:bodyPr/>
                    <a:lstStyle/>
                    <a:p>
                      <a:pPr rtl="0"/>
                      <a:r>
                        <a:rPr lang="zh-CN" sz="1200"/>
                        <a:t>快速部署 Microsoft 以及合作伙伴的安全服务和应用</a:t>
                      </a:r>
                    </a:p>
                  </a:txBody>
                  <a:tcPr marL="41218" marR="41218" marT="20609" marB="20609" anchor="ctr"/>
                </a:tc>
                <a:extLst>
                  <a:ext uri="{0D108BD9-81ED-4DB2-BD59-A6C34878D82A}">
                    <a16:rowId xmlns:a16="http://schemas.microsoft.com/office/drawing/2014/main" val="4064957985"/>
                  </a:ext>
                </a:extLst>
              </a:tr>
              <a:tr h="454658">
                <a:tc>
                  <a:txBody>
                    <a:bodyPr/>
                    <a:lstStyle/>
                    <a:p>
                      <a:pPr rtl="0"/>
                      <a:r>
                        <a:rPr lang="zh-CN" sz="1200"/>
                        <a:t>检测</a:t>
                      </a:r>
                    </a:p>
                  </a:txBody>
                  <a:tcPr marL="41218" marR="41218" marT="20609" marB="20609" anchor="ctr"/>
                </a:tc>
                <a:tc>
                  <a:txBody>
                    <a:bodyPr/>
                    <a:lstStyle/>
                    <a:p>
                      <a:pPr rtl="0"/>
                      <a:r>
                        <a:rPr lang="zh-CN" sz="1200"/>
                        <a:t>自动从 Azure 资源、网络和合作伙伴解决方案（例如恶意软件程序和防火墙）收集和分析安全数据</a:t>
                      </a:r>
                    </a:p>
                  </a:txBody>
                  <a:tcPr marL="41218" marR="41218" marT="20609" marB="20609" anchor="ctr"/>
                </a:tc>
                <a:extLst>
                  <a:ext uri="{0D108BD9-81ED-4DB2-BD59-A6C34878D82A}">
                    <a16:rowId xmlns:a16="http://schemas.microsoft.com/office/drawing/2014/main" val="3300954712"/>
                  </a:ext>
                </a:extLst>
              </a:tr>
              <a:tr h="460473">
                <a:tc>
                  <a:txBody>
                    <a:bodyPr/>
                    <a:lstStyle/>
                    <a:p>
                      <a:pPr rtl="0"/>
                      <a:r>
                        <a:rPr lang="zh-CN" sz="1200"/>
                        <a:t>检测</a:t>
                      </a:r>
                    </a:p>
                  </a:txBody>
                  <a:tcPr marL="41218" marR="41218" marT="20609" marB="20609" anchor="ctr"/>
                </a:tc>
                <a:tc>
                  <a:txBody>
                    <a:bodyPr/>
                    <a:lstStyle/>
                    <a:p>
                      <a:pPr rtl="0"/>
                      <a:r>
                        <a:rPr lang="zh-CN" sz="1200"/>
                        <a:t>充分利用 Microsoft 产品和服务、Microsoft 数字犯罪部门 (DCU)、Microsoft 安全响应中心 (MSRC) 以及外部源提供的全球威胁情报</a:t>
                      </a:r>
                    </a:p>
                  </a:txBody>
                  <a:tcPr marL="41218" marR="41218" marT="20609" marB="20609" anchor="ctr"/>
                </a:tc>
                <a:extLst>
                  <a:ext uri="{0D108BD9-81ED-4DB2-BD59-A6C34878D82A}">
                    <a16:rowId xmlns:a16="http://schemas.microsoft.com/office/drawing/2014/main" val="62622306"/>
                  </a:ext>
                </a:extLst>
              </a:tr>
              <a:tr h="250353">
                <a:tc>
                  <a:txBody>
                    <a:bodyPr/>
                    <a:lstStyle/>
                    <a:p>
                      <a:pPr rtl="0"/>
                      <a:r>
                        <a:rPr lang="zh-CN" sz="1200"/>
                        <a:t>检测</a:t>
                      </a:r>
                    </a:p>
                  </a:txBody>
                  <a:tcPr marL="41218" marR="41218" marT="20609" marB="20609" anchor="ctr"/>
                </a:tc>
                <a:tc>
                  <a:txBody>
                    <a:bodyPr/>
                    <a:lstStyle/>
                    <a:p>
                      <a:pPr rtl="0"/>
                      <a:r>
                        <a:rPr lang="zh-CN" sz="1200"/>
                        <a:t>应用高级分析，包括机器学习和行为分析</a:t>
                      </a:r>
                    </a:p>
                  </a:txBody>
                  <a:tcPr marL="41218" marR="41218" marT="20609" marB="20609" anchor="ctr"/>
                </a:tc>
                <a:extLst>
                  <a:ext uri="{0D108BD9-81ED-4DB2-BD59-A6C34878D82A}">
                    <a16:rowId xmlns:a16="http://schemas.microsoft.com/office/drawing/2014/main" val="407770510"/>
                  </a:ext>
                </a:extLst>
              </a:tr>
              <a:tr h="250353">
                <a:tc>
                  <a:txBody>
                    <a:bodyPr/>
                    <a:lstStyle/>
                    <a:p>
                      <a:pPr rtl="0"/>
                      <a:r>
                        <a:rPr lang="zh-CN" sz="1200"/>
                        <a:t>响应</a:t>
                      </a:r>
                    </a:p>
                  </a:txBody>
                  <a:tcPr marL="41218" marR="41218" marT="20609" marB="20609" anchor="ctr"/>
                </a:tc>
                <a:tc>
                  <a:txBody>
                    <a:bodyPr/>
                    <a:lstStyle/>
                    <a:p>
                      <a:pPr rtl="0"/>
                      <a:r>
                        <a:rPr lang="zh-CN" sz="1200"/>
                        <a:t>按优先顺序排列安全事件/警报</a:t>
                      </a:r>
                    </a:p>
                  </a:txBody>
                  <a:tcPr marL="41218" marR="41218" marT="20609" marB="20609" anchor="ctr"/>
                </a:tc>
                <a:extLst>
                  <a:ext uri="{0D108BD9-81ED-4DB2-BD59-A6C34878D82A}">
                    <a16:rowId xmlns:a16="http://schemas.microsoft.com/office/drawing/2014/main" val="3767257042"/>
                  </a:ext>
                </a:extLst>
              </a:tr>
              <a:tr h="250353">
                <a:tc>
                  <a:txBody>
                    <a:bodyPr/>
                    <a:lstStyle/>
                    <a:p>
                      <a:pPr rtl="0"/>
                      <a:r>
                        <a:rPr lang="zh-CN" sz="1200"/>
                        <a:t>响应</a:t>
                      </a:r>
                    </a:p>
                  </a:txBody>
                  <a:tcPr marL="41218" marR="41218" marT="20609" marB="20609" anchor="ctr"/>
                </a:tc>
                <a:tc>
                  <a:txBody>
                    <a:bodyPr/>
                    <a:lstStyle/>
                    <a:p>
                      <a:pPr rtl="0"/>
                      <a:r>
                        <a:rPr lang="zh-CN" sz="1200"/>
                        <a:t>对攻击源和受影响资源进行分析</a:t>
                      </a:r>
                    </a:p>
                  </a:txBody>
                  <a:tcPr marL="41218" marR="41218" marT="20609" marB="20609" anchor="ctr"/>
                </a:tc>
                <a:extLst>
                  <a:ext uri="{0D108BD9-81ED-4DB2-BD59-A6C34878D82A}">
                    <a16:rowId xmlns:a16="http://schemas.microsoft.com/office/drawing/2014/main" val="1696970342"/>
                  </a:ext>
                </a:extLst>
              </a:tr>
              <a:tr h="250353">
                <a:tc>
                  <a:txBody>
                    <a:bodyPr/>
                    <a:lstStyle/>
                    <a:p>
                      <a:pPr rtl="0"/>
                      <a:r>
                        <a:rPr lang="zh-CN" sz="1200"/>
                        <a:t>响应</a:t>
                      </a:r>
                    </a:p>
                  </a:txBody>
                  <a:tcPr marL="41218" marR="41218" marT="20609" marB="20609" anchor="ctr"/>
                </a:tc>
                <a:tc>
                  <a:txBody>
                    <a:bodyPr/>
                    <a:lstStyle/>
                    <a:p>
                      <a:pPr rtl="0"/>
                      <a:r>
                        <a:rPr lang="zh-CN" sz="1200"/>
                        <a:t>建议组织当前攻击和预防未来攻击的方式</a:t>
                      </a:r>
                    </a:p>
                  </a:txBody>
                  <a:tcPr marL="41218" marR="41218" marT="20609" marB="20609" anchor="ctr"/>
                </a:tc>
                <a:extLst>
                  <a:ext uri="{0D108BD9-81ED-4DB2-BD59-A6C34878D82A}">
                    <a16:rowId xmlns:a16="http://schemas.microsoft.com/office/drawing/2014/main" val="699750453"/>
                  </a:ext>
                </a:extLst>
              </a:tr>
            </a:tbl>
          </a:graphicData>
        </a:graphic>
      </p:graphicFrame>
    </p:spTree>
    <p:extLst>
      <p:ext uri="{BB962C8B-B14F-4D97-AF65-F5344CB8AC3E}">
        <p14:creationId xmlns:p14="http://schemas.microsoft.com/office/powerpoint/2010/main" val="68561703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认证服务</a:t>
            </a:r>
          </a:p>
        </p:txBody>
      </p:sp>
      <p:graphicFrame>
        <p:nvGraphicFramePr>
          <p:cNvPr id="3" name="Table 2"/>
          <p:cNvGraphicFramePr>
            <a:graphicFrameLocks noGrp="1"/>
          </p:cNvGraphicFramePr>
          <p:nvPr>
            <p:extLst>
              <p:ext uri="{D42A27DB-BD31-4B8C-83A1-F6EECF244321}">
                <p14:modId xmlns:p14="http://schemas.microsoft.com/office/powerpoint/2010/main" val="11991686"/>
              </p:ext>
            </p:extLst>
          </p:nvPr>
        </p:nvGraphicFramePr>
        <p:xfrm>
          <a:off x="467139" y="1411356"/>
          <a:ext cx="10624931" cy="5467846"/>
        </p:xfrm>
        <a:graphic>
          <a:graphicData uri="http://schemas.openxmlformats.org/drawingml/2006/table">
            <a:tbl>
              <a:tblPr firstRow="1" bandRow="1">
                <a:tableStyleId>{2D5ABB26-0587-4C30-8999-92F81FD0307C}</a:tableStyleId>
              </a:tblPr>
              <a:tblGrid>
                <a:gridCol w="1406882">
                  <a:extLst>
                    <a:ext uri="{9D8B030D-6E8A-4147-A177-3AD203B41FA5}">
                      <a16:colId xmlns:a16="http://schemas.microsoft.com/office/drawing/2014/main" val="737864210"/>
                    </a:ext>
                  </a:extLst>
                </a:gridCol>
                <a:gridCol w="1515708">
                  <a:extLst>
                    <a:ext uri="{9D8B030D-6E8A-4147-A177-3AD203B41FA5}">
                      <a16:colId xmlns:a16="http://schemas.microsoft.com/office/drawing/2014/main" val="1112806230"/>
                    </a:ext>
                  </a:extLst>
                </a:gridCol>
                <a:gridCol w="7702341">
                  <a:extLst>
                    <a:ext uri="{9D8B030D-6E8A-4147-A177-3AD203B41FA5}">
                      <a16:colId xmlns:a16="http://schemas.microsoft.com/office/drawing/2014/main" val="2333713160"/>
                    </a:ext>
                  </a:extLst>
                </a:gridCol>
              </a:tblGrid>
              <a:tr h="966083">
                <a:tc>
                  <a:txBody>
                    <a:bodyPr/>
                    <a:lstStyle/>
                    <a:p>
                      <a:endParaRPr lang="en-US"/>
                    </a:p>
                  </a:txBody>
                  <a:tcPr anchor="ctr">
                    <a:lnB w="3175" cap="flat" cmpd="sng" algn="ctr">
                      <a:solidFill>
                        <a:schemeClr val="tx1"/>
                      </a:solidFill>
                      <a:prstDash val="solid"/>
                      <a:round/>
                      <a:headEnd type="none" w="med" len="med"/>
                      <a:tailEnd type="none" w="med" len="med"/>
                    </a:lnB>
                  </a:tcPr>
                </a:tc>
                <a:tc>
                  <a:txBody>
                    <a:bodyPr/>
                    <a:lstStyle/>
                    <a:p>
                      <a:pPr>
                        <a:lnSpc>
                          <a:spcPct val="200000"/>
                        </a:lnSpc>
                      </a:pPr>
                      <a:r>
                        <a:rPr lang="en-US" altLang="zh-CN" sz="1600"/>
                        <a:t>Key Vault</a:t>
                      </a:r>
                      <a:endParaRPr lang="en-US" sz="1600"/>
                    </a:p>
                  </a:txBody>
                  <a:tcPr anchor="ctr">
                    <a:lnB w="3175" cap="flat" cmpd="sng" algn="ctr">
                      <a:solidFill>
                        <a:schemeClr val="tx1"/>
                      </a:solidFill>
                      <a:prstDash val="solid"/>
                      <a:round/>
                      <a:headEnd type="none" w="med" len="med"/>
                      <a:tailEnd type="none" w="med" len="med"/>
                    </a:lnB>
                  </a:tcPr>
                </a:tc>
                <a:tc>
                  <a:txBody>
                    <a:bodyPr/>
                    <a:lstStyle/>
                    <a:p>
                      <a:r>
                        <a:rPr lang="zh-CN" altLang="en-US" sz="1400"/>
                        <a:t>密钥保管库可帮助保护云应用程序和服务使用的加密密钥和机密。 通过密钥保管库，可以使用受硬件安全模块 </a:t>
                      </a:r>
                      <a:r>
                        <a:rPr lang="en-US" altLang="zh-CN" sz="1400"/>
                        <a:t>(HSM) </a:t>
                      </a:r>
                      <a:r>
                        <a:rPr lang="zh-CN" altLang="en-US" sz="1400"/>
                        <a:t>保护的密钥，来加密密钥和机密（例如身份验证密钥、存储帐户密钥、数据加密密钥、</a:t>
                      </a:r>
                      <a:r>
                        <a:rPr lang="en-US" altLang="zh-CN" sz="1400"/>
                        <a:t>.PFX </a:t>
                      </a:r>
                      <a:r>
                        <a:rPr lang="zh-CN" altLang="en-US" sz="1400"/>
                        <a:t>文件和密码）。</a:t>
                      </a:r>
                      <a:endParaRPr lang="en-US" sz="1400"/>
                    </a:p>
                  </a:txBody>
                  <a:tcPr anchor="ctr">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2636833"/>
                  </a:ext>
                </a:extLst>
              </a:tr>
              <a:tr h="966083">
                <a:tc>
                  <a:txBody>
                    <a:bodyPr/>
                    <a:lstStyle/>
                    <a:p>
                      <a:endParaRPr lang="en-US"/>
                    </a:p>
                  </a:txBody>
                  <a:tcPr anchor="ctr">
                    <a:lnL>
                      <a:noFill/>
                    </a:lnL>
                    <a:lnR>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600">
                          <a:gradFill>
                            <a:gsLst>
                              <a:gs pos="2917">
                                <a:schemeClr val="tx1"/>
                              </a:gs>
                              <a:gs pos="30000">
                                <a:schemeClr val="tx1"/>
                              </a:gs>
                            </a:gsLst>
                            <a:lin ang="5400000" scaled="0"/>
                          </a:gradFill>
                        </a:rPr>
                        <a:t>Azure Active Directory</a:t>
                      </a:r>
                      <a:endParaRPr lang="en-US" sz="1600"/>
                    </a:p>
                  </a:txBody>
                  <a:tcPr anchor="ctr">
                    <a:lnL>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altLang="zh-CN" sz="1400"/>
                        <a:t>Microsoft </a:t>
                      </a:r>
                      <a:r>
                        <a:rPr lang="zh-CN" altLang="en-US" sz="1400"/>
                        <a:t>提供的基于多租户云的目录和标识管理服务。</a:t>
                      </a:r>
                      <a:endParaRPr lang="en-US" altLang="zh-CN" sz="1400"/>
                    </a:p>
                    <a:p>
                      <a:r>
                        <a:rPr lang="en-US" altLang="zh-CN" sz="1400"/>
                        <a:t>Azure AD </a:t>
                      </a:r>
                      <a:r>
                        <a:rPr lang="zh-CN" altLang="en-US" sz="1400"/>
                        <a:t>提供经济实惠、易于使用的解决方案，使员工和业务合作伙伴能够使用单一登录 </a:t>
                      </a:r>
                      <a:r>
                        <a:rPr lang="en-US" altLang="zh-CN" sz="1400"/>
                        <a:t>(SSO) </a:t>
                      </a:r>
                      <a:r>
                        <a:rPr lang="zh-CN" altLang="en-US" sz="1400"/>
                        <a:t>功能来访问数千种云 </a:t>
                      </a:r>
                      <a:r>
                        <a:rPr lang="en-US" altLang="zh-CN" sz="1400"/>
                        <a:t>SaaS </a:t>
                      </a:r>
                      <a:r>
                        <a:rPr lang="zh-CN" altLang="en-US" sz="1400"/>
                        <a:t>应用程序，例如 </a:t>
                      </a:r>
                      <a:r>
                        <a:rPr lang="en-US" altLang="zh-CN" sz="1400"/>
                        <a:t>Office365</a:t>
                      </a:r>
                      <a:r>
                        <a:rPr lang="zh-CN" altLang="en-US" sz="1400"/>
                        <a:t>、</a:t>
                      </a:r>
                      <a:r>
                        <a:rPr lang="en-US" altLang="zh-CN" sz="1400"/>
                        <a:t>Salesforce.com</a:t>
                      </a:r>
                      <a:r>
                        <a:rPr lang="zh-CN" altLang="en-US" sz="1400"/>
                        <a:t>、</a:t>
                      </a:r>
                      <a:r>
                        <a:rPr lang="en-US" altLang="zh-CN" sz="1400" err="1"/>
                        <a:t>DropBox</a:t>
                      </a:r>
                      <a:r>
                        <a:rPr lang="en-US" altLang="zh-CN" sz="1400"/>
                        <a:t> </a:t>
                      </a:r>
                      <a:r>
                        <a:rPr lang="zh-CN" altLang="en-US" sz="1400"/>
                        <a:t>和 </a:t>
                      </a:r>
                      <a:r>
                        <a:rPr lang="en-US" altLang="zh-CN" sz="1400"/>
                        <a:t>Concur</a:t>
                      </a:r>
                      <a:r>
                        <a:rPr lang="zh-CN" altLang="en-US" sz="1400"/>
                        <a:t>。</a:t>
                      </a:r>
                      <a:endParaRPr lang="en-US" altLang="zh-CN" sz="1400"/>
                    </a:p>
                    <a:p>
                      <a:r>
                        <a:rPr lang="en-US" altLang="zh-CN" sz="1400"/>
                        <a:t>Azure AD </a:t>
                      </a:r>
                      <a:r>
                        <a:rPr lang="zh-CN" altLang="en-US" sz="1400"/>
                        <a:t>能与现有的 </a:t>
                      </a:r>
                      <a:r>
                        <a:rPr lang="en-US" altLang="zh-CN" sz="1400"/>
                        <a:t>Windows Server Active Directory </a:t>
                      </a:r>
                      <a:r>
                        <a:rPr lang="zh-CN" altLang="en-US" sz="1400"/>
                        <a:t>集成，使组织能够运用现有的本地标识管理系统投资来管理对基于云的 </a:t>
                      </a:r>
                      <a:r>
                        <a:rPr lang="en-US" altLang="zh-CN" sz="1400"/>
                        <a:t>SaaS </a:t>
                      </a:r>
                      <a:r>
                        <a:rPr lang="zh-CN" altLang="en-US" sz="1400"/>
                        <a:t>应用程序的访问。</a:t>
                      </a:r>
                      <a:endParaRPr lang="en-US" sz="1400"/>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2093422"/>
                  </a:ext>
                </a:extLst>
              </a:tr>
              <a:tr h="966083">
                <a:tc>
                  <a:txBody>
                    <a:bodyPr/>
                    <a:lstStyle/>
                    <a:p>
                      <a:endParaRPr lang="en-US"/>
                    </a:p>
                  </a:txBody>
                  <a:tcPr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600">
                          <a:gradFill>
                            <a:gsLst>
                              <a:gs pos="2917">
                                <a:schemeClr val="tx1"/>
                              </a:gs>
                              <a:gs pos="30000">
                                <a:schemeClr val="tx1"/>
                              </a:gs>
                            </a:gsLst>
                            <a:lin ang="5400000" scaled="0"/>
                          </a:gradFill>
                        </a:rPr>
                        <a:t>Azure Active Directory B2C</a:t>
                      </a:r>
                    </a:p>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600">
                          <a:solidFill>
                            <a:srgbClr val="FF0000"/>
                          </a:solidFill>
                        </a:rPr>
                        <a:t>(Global Azure provided)</a:t>
                      </a:r>
                    </a:p>
                  </a:txBody>
                  <a:tcPr anchor="ctr">
                    <a:lnL>
                      <a:noFill/>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altLang="zh-CN" sz="1400"/>
                        <a:t>Azure Active Directory B2C </a:t>
                      </a:r>
                      <a:r>
                        <a:rPr lang="zh-CN" altLang="en-US" sz="1400"/>
                        <a:t>是一个综合性的云标识管理解决方案，适用于面向用户的 </a:t>
                      </a:r>
                      <a:r>
                        <a:rPr lang="en-US" altLang="zh-CN" sz="1400"/>
                        <a:t>Web </a:t>
                      </a:r>
                      <a:r>
                        <a:rPr lang="zh-CN" altLang="en-US" sz="1400"/>
                        <a:t>和移动应用程序。 这是一个具有高可用性的全球服务，可扩展到亿万用户标识。</a:t>
                      </a:r>
                      <a:endParaRPr lang="en-US" altLang="zh-CN" sz="1400"/>
                    </a:p>
                    <a:p>
                      <a:r>
                        <a:rPr lang="zh-CN" altLang="en-US" sz="1400"/>
                        <a:t>通过基于标准的安全平台和一组丰富的可扩展策略，向开发人员提供一种更好的方式将用户标识管理集成到他们的应用程序中。</a:t>
                      </a:r>
                      <a:endParaRPr lang="en-US" sz="1400"/>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60260"/>
                  </a:ext>
                </a:extLst>
              </a:tr>
              <a:tr h="966083">
                <a:tc>
                  <a:txBody>
                    <a:bodyPr/>
                    <a:lstStyle/>
                    <a:p>
                      <a:endParaRPr lang="en-US"/>
                    </a:p>
                  </a:txBody>
                  <a:tcPr anchor="ct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600">
                          <a:gradFill>
                            <a:gsLst>
                              <a:gs pos="2917">
                                <a:schemeClr val="tx1"/>
                              </a:gs>
                              <a:gs pos="30000">
                                <a:schemeClr val="tx1"/>
                              </a:gs>
                            </a:gsLst>
                            <a:lin ang="5400000" scaled="0"/>
                          </a:gradFill>
                        </a:rPr>
                        <a:t>Azure Active Directory</a:t>
                      </a:r>
                      <a:r>
                        <a:rPr lang="zh-CN" altLang="en-US" sz="1600">
                          <a:gradFill>
                            <a:gsLst>
                              <a:gs pos="2917">
                                <a:schemeClr val="tx1"/>
                              </a:gs>
                              <a:gs pos="30000">
                                <a:schemeClr val="tx1"/>
                              </a:gs>
                            </a:gsLst>
                            <a:lin ang="5400000" scaled="0"/>
                          </a:gradFill>
                        </a:rPr>
                        <a:t> 域服务</a:t>
                      </a:r>
                      <a:endParaRPr lang="en-US" altLang="zh-CN" sz="1600">
                        <a:gradFill>
                          <a:gsLst>
                            <a:gs pos="2917">
                              <a:schemeClr val="tx1"/>
                            </a:gs>
                            <a:gs pos="30000">
                              <a:schemeClr val="tx1"/>
                            </a:gs>
                          </a:gsLst>
                          <a:lin ang="5400000" scaled="0"/>
                        </a:gradFill>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600">
                          <a:solidFill>
                            <a:srgbClr val="FF0000"/>
                          </a:solidFill>
                        </a:rPr>
                        <a:t>(Global Azure provided)</a:t>
                      </a: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altLang="zh-CN" sz="1400"/>
                        <a:t>Azure AD </a:t>
                      </a:r>
                      <a:r>
                        <a:rPr lang="zh-CN" altLang="en-US" sz="1400"/>
                        <a:t>域服务提供与 </a:t>
                      </a:r>
                      <a:r>
                        <a:rPr lang="en-US" altLang="zh-CN" sz="1400"/>
                        <a:t>Windows Server Active Directory </a:t>
                      </a:r>
                      <a:r>
                        <a:rPr lang="zh-CN" altLang="en-US" sz="1400"/>
                        <a:t>完全兼容的托管域服务，例如域加入、组策略、</a:t>
                      </a:r>
                      <a:r>
                        <a:rPr lang="en-US" altLang="zh-CN" sz="1400"/>
                        <a:t>LDAP</a:t>
                      </a:r>
                      <a:r>
                        <a:rPr lang="zh-CN" altLang="en-US" sz="1400"/>
                        <a:t>、</a:t>
                      </a:r>
                      <a:r>
                        <a:rPr lang="en-US" altLang="zh-CN" sz="1400"/>
                        <a:t>Kerberos/NTLM </a:t>
                      </a:r>
                      <a:r>
                        <a:rPr lang="zh-CN" altLang="en-US" sz="1400"/>
                        <a:t>身份验证。</a:t>
                      </a:r>
                      <a:r>
                        <a:rPr lang="en-US" altLang="zh-CN" sz="1400"/>
                        <a:t>Azure AD </a:t>
                      </a:r>
                      <a:r>
                        <a:rPr lang="zh-CN" altLang="en-US" sz="1400"/>
                        <a:t>域服务与现有的 </a:t>
                      </a:r>
                      <a:r>
                        <a:rPr lang="en-US" altLang="zh-CN" sz="1400"/>
                        <a:t>Azure AD </a:t>
                      </a:r>
                      <a:r>
                        <a:rPr lang="zh-CN" altLang="en-US" sz="1400"/>
                        <a:t>租户集成，因此可让用户使用其企业凭据登录。 此外，可以使用现有的组和用户帐户安全访问资源，确保更顺畅地将本地资源“即时转移”到 </a:t>
                      </a:r>
                      <a:r>
                        <a:rPr lang="en-US" altLang="zh-CN" sz="1400"/>
                        <a:t>Azure </a:t>
                      </a:r>
                      <a:r>
                        <a:rPr lang="zh-CN" altLang="en-US" sz="1400"/>
                        <a:t>基础结构服务。</a:t>
                      </a:r>
                      <a:endParaRPr lang="en-US" sz="1400"/>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947108"/>
                  </a:ext>
                </a:extLst>
              </a:tr>
              <a:tr h="966083">
                <a:tc>
                  <a:txBody>
                    <a:bodyPr/>
                    <a:lstStyle/>
                    <a:p>
                      <a:endParaRPr lang="en-US"/>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600">
                          <a:gradFill>
                            <a:gsLst>
                              <a:gs pos="2917">
                                <a:schemeClr val="tx1"/>
                              </a:gs>
                              <a:gs pos="30000">
                                <a:schemeClr val="tx1"/>
                              </a:gs>
                            </a:gsLst>
                            <a:lin ang="5400000" scaled="0"/>
                          </a:gradFill>
                        </a:rPr>
                        <a:t>多重身份验证</a:t>
                      </a:r>
                      <a:endParaRPr lang="en-US" altLang="zh-CN" sz="1600">
                        <a:gradFill>
                          <a:gsLst>
                            <a:gs pos="2917">
                              <a:schemeClr val="tx1"/>
                            </a:gs>
                            <a:gs pos="30000">
                              <a:schemeClr val="tx1"/>
                            </a:gs>
                          </a:gsLst>
                          <a:lin ang="5400000" scaled="0"/>
                        </a:gradFill>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altLang="zh-CN" sz="1400"/>
                        <a:t>Azure MFA </a:t>
                      </a:r>
                      <a:r>
                        <a:rPr lang="zh-CN" altLang="en-US" sz="1400"/>
                        <a:t>可帮助保护对数据和应用程序的访问，同时满足用户对简单登录过程的需求。 它通过各种验证方法（包括电话、短信或移动应用验证）提供强大的身份验证机制。</a:t>
                      </a:r>
                      <a:endParaRPr lang="en-US" sz="1400"/>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11483"/>
                  </a:ext>
                </a:extLst>
              </a:tr>
            </a:tbl>
          </a:graphicData>
        </a:graphic>
      </p:graphicFrame>
      <p:pic>
        <p:nvPicPr>
          <p:cNvPr id="6" name="Picture 5"/>
          <p:cNvPicPr>
            <a:picLocks noChangeAspect="1"/>
          </p:cNvPicPr>
          <p:nvPr/>
        </p:nvPicPr>
        <p:blipFill>
          <a:blip r:embed="rId3"/>
          <a:stretch>
            <a:fillRect/>
          </a:stretch>
        </p:blipFill>
        <p:spPr>
          <a:xfrm>
            <a:off x="590170" y="1469379"/>
            <a:ext cx="780290" cy="780290"/>
          </a:xfrm>
          <a:prstGeom prst="rect">
            <a:avLst/>
          </a:prstGeom>
        </p:spPr>
      </p:pic>
      <p:pic>
        <p:nvPicPr>
          <p:cNvPr id="9" name="Picture 8"/>
          <p:cNvPicPr>
            <a:picLocks noChangeAspect="1"/>
          </p:cNvPicPr>
          <p:nvPr/>
        </p:nvPicPr>
        <p:blipFill>
          <a:blip r:embed="rId4"/>
          <a:stretch>
            <a:fillRect/>
          </a:stretch>
        </p:blipFill>
        <p:spPr>
          <a:xfrm>
            <a:off x="590170" y="2531084"/>
            <a:ext cx="780290" cy="780290"/>
          </a:xfrm>
          <a:prstGeom prst="rect">
            <a:avLst/>
          </a:prstGeom>
        </p:spPr>
      </p:pic>
      <p:pic>
        <p:nvPicPr>
          <p:cNvPr id="16" name="Picture 15"/>
          <p:cNvPicPr>
            <a:picLocks noChangeAspect="1"/>
          </p:cNvPicPr>
          <p:nvPr/>
        </p:nvPicPr>
        <p:blipFill>
          <a:blip r:embed="rId5"/>
          <a:stretch>
            <a:fillRect/>
          </a:stretch>
        </p:blipFill>
        <p:spPr>
          <a:xfrm>
            <a:off x="655637" y="6011862"/>
            <a:ext cx="780290" cy="780290"/>
          </a:xfrm>
          <a:prstGeom prst="rect">
            <a:avLst/>
          </a:prstGeom>
        </p:spPr>
      </p:pic>
    </p:spTree>
    <p:extLst>
      <p:ext uri="{BB962C8B-B14F-4D97-AF65-F5344CB8AC3E}">
        <p14:creationId xmlns:p14="http://schemas.microsoft.com/office/powerpoint/2010/main" val="351452995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849" r="24534"/>
          <a:stretch/>
        </p:blipFill>
        <p:spPr>
          <a:xfrm>
            <a:off x="667" y="0"/>
            <a:ext cx="5102111" cy="6994525"/>
          </a:xfrm>
          <a:prstGeom prst="rect">
            <a:avLst/>
          </a:prstGeom>
        </p:spPr>
      </p:pic>
      <p:sp>
        <p:nvSpPr>
          <p:cNvPr id="3" name="Title 1"/>
          <p:cNvSpPr txBox="1">
            <a:spLocks/>
          </p:cNvSpPr>
          <p:nvPr/>
        </p:nvSpPr>
        <p:spPr>
          <a:xfrm>
            <a:off x="5532437" y="449262"/>
            <a:ext cx="4038600" cy="8494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a:t>开发人员工具</a:t>
            </a:r>
            <a:endParaRPr lang="zh-CN" altLang="en-US" sz="3600"/>
          </a:p>
        </p:txBody>
      </p:sp>
      <p:sp>
        <p:nvSpPr>
          <p:cNvPr id="4" name="TextBox 3"/>
          <p:cNvSpPr txBox="1"/>
          <p:nvPr/>
        </p:nvSpPr>
        <p:spPr>
          <a:xfrm>
            <a:off x="5550041" y="1516062"/>
            <a:ext cx="5773596" cy="46443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Visual Studio Team Services &amp;</a:t>
            </a:r>
            <a:r>
              <a:rPr lang="zh-CN" altLang="en-US" sz="2400" dirty="0">
                <a:gradFill>
                  <a:gsLst>
                    <a:gs pos="2917">
                      <a:schemeClr val="tx1"/>
                    </a:gs>
                    <a:gs pos="30000">
                      <a:schemeClr val="tx1"/>
                    </a:gs>
                  </a:gsLst>
                  <a:lin ang="5400000" scaled="0"/>
                </a:gradFill>
              </a:rPr>
              <a:t>开发人员工具和</a:t>
            </a:r>
            <a:r>
              <a:rPr lang="en-US" altLang="zh-CN" sz="2400" dirty="0">
                <a:gradFill>
                  <a:gsLst>
                    <a:gs pos="2917">
                      <a:schemeClr val="tx1"/>
                    </a:gs>
                    <a:gs pos="30000">
                      <a:schemeClr val="tx1"/>
                    </a:gs>
                  </a:gsLst>
                  <a:lin ang="5400000" scaled="0"/>
                </a:gradFill>
              </a:rPr>
              <a:t>SDK</a:t>
            </a: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Azure Blockchain Workbench </a:t>
            </a:r>
          </a:p>
          <a:p>
            <a:pPr>
              <a:lnSpc>
                <a:spcPct val="90000"/>
              </a:lnSpc>
              <a:spcAft>
                <a:spcPts val="600"/>
              </a:spcAft>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Azure</a:t>
            </a:r>
            <a:r>
              <a:rPr lang="zh-CN" altLang="en-US" sz="2400" dirty="0">
                <a:gradFill>
                  <a:gsLst>
                    <a:gs pos="2917">
                      <a:schemeClr val="tx1"/>
                    </a:gs>
                    <a:gs pos="30000">
                      <a:schemeClr val="tx1"/>
                    </a:gs>
                  </a:gsLst>
                  <a:lin ang="5400000" scaled="0"/>
                </a:gradFill>
              </a:rPr>
              <a:t>开发测试实验室</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HockeyApp &amp; Xamarin</a:t>
            </a:r>
          </a:p>
          <a:p>
            <a:pPr>
              <a:lnSpc>
                <a:spcPct val="90000"/>
              </a:lnSpc>
              <a:spcAft>
                <a:spcPts val="600"/>
              </a:spcAft>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zh-CN"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427943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开发人员工具</a:t>
            </a: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Table 8"/>
          <p:cNvGraphicFramePr>
            <a:graphicFrameLocks noGrp="1"/>
          </p:cNvGraphicFramePr>
          <p:nvPr>
            <p:extLst>
              <p:ext uri="{D42A27DB-BD31-4B8C-83A1-F6EECF244321}">
                <p14:modId xmlns:p14="http://schemas.microsoft.com/office/powerpoint/2010/main" val="467497494"/>
              </p:ext>
            </p:extLst>
          </p:nvPr>
        </p:nvGraphicFramePr>
        <p:xfrm>
          <a:off x="496957" y="1053546"/>
          <a:ext cx="10624931" cy="5567916"/>
        </p:xfrm>
        <a:graphic>
          <a:graphicData uri="http://schemas.openxmlformats.org/drawingml/2006/table">
            <a:tbl>
              <a:tblPr firstRow="1" bandRow="1">
                <a:tableStyleId>{2D5ABB26-0587-4C30-8999-92F81FD0307C}</a:tableStyleId>
              </a:tblPr>
              <a:tblGrid>
                <a:gridCol w="1550504">
                  <a:extLst>
                    <a:ext uri="{9D8B030D-6E8A-4147-A177-3AD203B41FA5}">
                      <a16:colId xmlns:a16="http://schemas.microsoft.com/office/drawing/2014/main" val="737864210"/>
                    </a:ext>
                  </a:extLst>
                </a:gridCol>
                <a:gridCol w="1372086">
                  <a:extLst>
                    <a:ext uri="{9D8B030D-6E8A-4147-A177-3AD203B41FA5}">
                      <a16:colId xmlns:a16="http://schemas.microsoft.com/office/drawing/2014/main" val="1112806230"/>
                    </a:ext>
                  </a:extLst>
                </a:gridCol>
                <a:gridCol w="7702341">
                  <a:extLst>
                    <a:ext uri="{9D8B030D-6E8A-4147-A177-3AD203B41FA5}">
                      <a16:colId xmlns:a16="http://schemas.microsoft.com/office/drawing/2014/main" val="2333713160"/>
                    </a:ext>
                  </a:extLst>
                </a:gridCol>
              </a:tblGrid>
              <a:tr h="1391979">
                <a:tc>
                  <a:txBody>
                    <a:bodyPr/>
                    <a:lstStyle/>
                    <a:p>
                      <a:endParaRPr lang="en-US"/>
                    </a:p>
                  </a:txBody>
                  <a:tcPr anchor="ctr">
                    <a:lnB w="12700" cap="flat" cmpd="sng" algn="ctr">
                      <a:solidFill>
                        <a:schemeClr val="bg2">
                          <a:lumMod val="90000"/>
                        </a:schemeClr>
                      </a:solidFill>
                      <a:prstDash val="solid"/>
                      <a:round/>
                      <a:headEnd type="none" w="med" len="med"/>
                      <a:tailEnd type="none" w="med" len="med"/>
                    </a:lnB>
                  </a:tcPr>
                </a:tc>
                <a:tc>
                  <a:txBody>
                    <a:bodyPr/>
                    <a:lstStyle/>
                    <a:p>
                      <a:pPr>
                        <a:lnSpc>
                          <a:spcPct val="100000"/>
                        </a:lnSpc>
                      </a:pPr>
                      <a:r>
                        <a:rPr lang="en-US" altLang="zh-CN" sz="1600"/>
                        <a:t>Visual Studio Team Services</a:t>
                      </a:r>
                    </a:p>
                  </a:txBody>
                  <a:tcPr anchor="ctr">
                    <a:lnB w="12700" cap="flat" cmpd="sng" algn="ctr">
                      <a:solidFill>
                        <a:schemeClr val="bg2">
                          <a:lumMod val="90000"/>
                        </a:schemeClr>
                      </a:solidFill>
                      <a:prstDash val="solid"/>
                      <a:round/>
                      <a:headEnd type="none" w="med" len="med"/>
                      <a:tailEnd type="none" w="med" len="med"/>
                    </a:lnB>
                  </a:tcPr>
                </a:tc>
                <a:tc>
                  <a:txBody>
                    <a:bodyPr/>
                    <a:lstStyle/>
                    <a:p>
                      <a:r>
                        <a:rPr lang="zh-CN" altLang="en-US" sz="1400"/>
                        <a:t>与</a:t>
                      </a:r>
                      <a:r>
                        <a:rPr lang="en-US" altLang="zh-CN" sz="1400"/>
                        <a:t>Visual</a:t>
                      </a:r>
                      <a:r>
                        <a:rPr lang="en-US" altLang="zh-CN" sz="1400" baseline="0"/>
                        <a:t> Studio</a:t>
                      </a:r>
                      <a:r>
                        <a:rPr lang="zh-CN" altLang="en-US" sz="1400" baseline="0"/>
                        <a:t>、</a:t>
                      </a:r>
                      <a:r>
                        <a:rPr lang="en-US" altLang="zh-CN" sz="1400" baseline="0"/>
                        <a:t>Eclipse</a:t>
                      </a:r>
                      <a:r>
                        <a:rPr lang="zh-CN" altLang="en-US" sz="1400" baseline="0"/>
                        <a:t>等前端工具集成实现项目在云端的团队开发管理，</a:t>
                      </a:r>
                      <a:r>
                        <a:rPr lang="zh-CN" altLang="en-US" sz="1400"/>
                        <a:t>可从任何位置访问云端的私有团队项目。可以使用 </a:t>
                      </a:r>
                      <a:r>
                        <a:rPr lang="en-US" altLang="zh-CN" sz="1400"/>
                        <a:t>Team Foundation </a:t>
                      </a:r>
                      <a:r>
                        <a:rPr lang="zh-CN" altLang="en-US" sz="1400"/>
                        <a:t>、分布式方案</a:t>
                      </a:r>
                      <a:r>
                        <a:rPr lang="en-US" altLang="zh-CN" sz="1400" err="1"/>
                        <a:t>Git</a:t>
                      </a:r>
                      <a:r>
                        <a:rPr lang="en-US" altLang="zh-CN" sz="1400"/>
                        <a:t> </a:t>
                      </a:r>
                      <a:r>
                        <a:rPr lang="zh-CN" altLang="en-US" sz="1400"/>
                        <a:t>管理版本。支持敏捷开发计划，提供</a:t>
                      </a:r>
                      <a:r>
                        <a:rPr lang="en-US" altLang="zh-CN" sz="1400"/>
                        <a:t>Scrum</a:t>
                      </a:r>
                      <a:r>
                        <a:rPr lang="zh-CN" altLang="en-US" sz="1400"/>
                        <a:t>、看板等功能跟踪团队进度。支持持续集成、持续部署，自动编译变动代码、测试，测试通过，则自动将更新的网站直接部署到 </a:t>
                      </a:r>
                      <a:r>
                        <a:rPr lang="en-US" altLang="zh-CN" sz="1400"/>
                        <a:t>Azure</a:t>
                      </a:r>
                      <a:r>
                        <a:rPr lang="zh-CN" altLang="en-US" sz="1400"/>
                        <a:t>。</a:t>
                      </a:r>
                      <a:endParaRPr lang="en-US" sz="1400"/>
                    </a:p>
                  </a:txBody>
                  <a:tcPr anchor="ctr">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545937192"/>
                  </a:ext>
                </a:extLst>
              </a:tr>
              <a:tr h="1391979">
                <a:tc>
                  <a:txBody>
                    <a:bodyPr/>
                    <a:lstStyle/>
                    <a:p>
                      <a:endParaRPr lang="en-US"/>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pPr>
                        <a:lnSpc>
                          <a:spcPct val="100000"/>
                        </a:lnSpc>
                      </a:pPr>
                      <a:r>
                        <a:rPr lang="en-US" altLang="zh-CN" sz="1600"/>
                        <a:t>Visual Studio</a:t>
                      </a:r>
                      <a:r>
                        <a:rPr lang="en-US" altLang="zh-CN" sz="1600" baseline="0"/>
                        <a:t> for Azure</a:t>
                      </a:r>
                      <a:endParaRPr lang="en-US" altLang="zh-CN" sz="1600"/>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zh-CN" altLang="en-US" sz="1400"/>
                        <a:t>从 </a:t>
                      </a:r>
                      <a:r>
                        <a:rPr lang="en-US" sz="1400"/>
                        <a:t>Visual Studio </a:t>
                      </a:r>
                      <a:r>
                        <a:rPr lang="zh-CN" altLang="en-US" sz="1400"/>
                        <a:t>中获取所有所需的功能，在 </a:t>
                      </a:r>
                      <a:r>
                        <a:rPr lang="en-US" sz="1400"/>
                        <a:t>Azure </a:t>
                      </a:r>
                      <a:r>
                        <a:rPr lang="zh-CN" altLang="en-US" sz="1400"/>
                        <a:t>上轻松生成、管理和部署云规模应用程序。</a:t>
                      </a:r>
                      <a:endParaRPr lang="en-US" sz="1400"/>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602636833"/>
                  </a:ext>
                </a:extLst>
              </a:tr>
              <a:tr h="139197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gradFill>
                          <a:gsLst>
                            <a:gs pos="2917">
                              <a:schemeClr val="tx1"/>
                            </a:gs>
                            <a:gs pos="30000">
                              <a:schemeClr val="tx1"/>
                            </a:gs>
                          </a:gsLst>
                          <a:lin ang="5400000" scaled="0"/>
                        </a:gradFill>
                        <a:latin typeface="+mn-lt"/>
                        <a:ea typeface="+mn-ea"/>
                        <a:cs typeface="+mn-cs"/>
                      </a:endParaRP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Azure SDK</a:t>
                      </a:r>
                    </a:p>
                  </a:txBody>
                  <a:tcPr anchor="ctr">
                    <a:lnL>
                      <a:noFill/>
                    </a:lnL>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pPr marL="0" algn="l" defTabSz="932742" rtl="0" eaLnBrk="1" latinLnBrk="0" hangingPunct="1"/>
                      <a:r>
                        <a:rPr lang="zh-CN" altLang="en-US" sz="1400" kern="1200">
                          <a:solidFill>
                            <a:schemeClr val="tx1"/>
                          </a:solidFill>
                          <a:latin typeface="+mn-lt"/>
                          <a:ea typeface="+mn-ea"/>
                          <a:cs typeface="+mn-cs"/>
                        </a:rPr>
                        <a:t>安装 </a:t>
                      </a:r>
                      <a:r>
                        <a:rPr lang="en-US" altLang="zh-CN" sz="1400" kern="1200">
                          <a:solidFill>
                            <a:schemeClr val="tx1"/>
                          </a:solidFill>
                          <a:latin typeface="+mn-lt"/>
                          <a:ea typeface="+mn-ea"/>
                          <a:cs typeface="+mn-cs"/>
                        </a:rPr>
                        <a:t>Azure SDK </a:t>
                      </a:r>
                      <a:r>
                        <a:rPr lang="zh-CN" altLang="en-US" sz="1400" kern="1200">
                          <a:solidFill>
                            <a:schemeClr val="tx1"/>
                          </a:solidFill>
                          <a:latin typeface="+mn-lt"/>
                          <a:ea typeface="+mn-ea"/>
                          <a:cs typeface="+mn-cs"/>
                        </a:rPr>
                        <a:t>可额外获取一套模板和工具，支持：</a:t>
                      </a:r>
                      <a:r>
                        <a:rPr lang="en-US" altLang="zh-CN" sz="1400" kern="1200">
                          <a:solidFill>
                            <a:schemeClr val="tx1"/>
                          </a:solidFill>
                          <a:latin typeface="+mn-lt"/>
                          <a:ea typeface="+mn-ea"/>
                          <a:cs typeface="+mn-cs"/>
                        </a:rPr>
                        <a:t>.NET</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Java</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Node</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Python</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Ruby</a:t>
                      </a:r>
                      <a:r>
                        <a:rPr lang="zh-CN" altLang="en-US" sz="1400" kern="1200">
                          <a:solidFill>
                            <a:schemeClr val="tx1"/>
                          </a:solidFill>
                          <a:latin typeface="+mn-lt"/>
                          <a:ea typeface="+mn-ea"/>
                          <a:cs typeface="+mn-cs"/>
                        </a:rPr>
                        <a:t>， </a:t>
                      </a:r>
                      <a:r>
                        <a:rPr lang="en-US" altLang="zh-CN" sz="1400" kern="1200">
                          <a:solidFill>
                            <a:schemeClr val="tx1"/>
                          </a:solidFill>
                          <a:latin typeface="+mn-lt"/>
                          <a:ea typeface="+mn-ea"/>
                          <a:cs typeface="+mn-cs"/>
                        </a:rPr>
                        <a:t>PHP</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Android</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iOS</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JavaScript</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Swift</a:t>
                      </a:r>
                      <a:r>
                        <a:rPr lang="zh-CN" altLang="en-US" sz="1400" kern="1200">
                          <a:solidFill>
                            <a:schemeClr val="tx1"/>
                          </a:solidFill>
                          <a:latin typeface="+mn-lt"/>
                          <a:ea typeface="+mn-ea"/>
                          <a:cs typeface="+mn-cs"/>
                        </a:rPr>
                        <a:t>，</a:t>
                      </a:r>
                      <a:r>
                        <a:rPr lang="en-US" altLang="zh-CN" sz="1400" kern="1200">
                          <a:solidFill>
                            <a:schemeClr val="tx1"/>
                          </a:solidFill>
                          <a:latin typeface="+mn-lt"/>
                          <a:ea typeface="+mn-ea"/>
                          <a:cs typeface="+mn-cs"/>
                        </a:rPr>
                        <a:t>Windows</a:t>
                      </a:r>
                      <a:endParaRPr lang="en-US" sz="1400" kern="1200">
                        <a:solidFill>
                          <a:schemeClr val="tx1"/>
                        </a:solidFill>
                        <a:latin typeface="+mn-lt"/>
                        <a:ea typeface="+mn-ea"/>
                        <a:cs typeface="+mn-cs"/>
                      </a:endParaRPr>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832093422"/>
                  </a:ext>
                </a:extLst>
              </a:tr>
              <a:tr h="139197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gradFill>
                          <a:gsLst>
                            <a:gs pos="2917">
                              <a:schemeClr val="tx1"/>
                            </a:gs>
                            <a:gs pos="30000">
                              <a:schemeClr val="tx1"/>
                            </a:gs>
                          </a:gsLst>
                          <a:lin ang="5400000" scaled="0"/>
                        </a:gradFill>
                        <a:latin typeface="+mn-lt"/>
                        <a:ea typeface="+mn-ea"/>
                        <a:cs typeface="+mn-cs"/>
                      </a:endParaRPr>
                    </a:p>
                  </a:txBody>
                  <a:tcPr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600">
                          <a:gradFill>
                            <a:gsLst>
                              <a:gs pos="2917">
                                <a:schemeClr val="tx1"/>
                              </a:gs>
                              <a:gs pos="30000">
                                <a:schemeClr val="tx1"/>
                              </a:gs>
                            </a:gsLst>
                            <a:lin ang="5400000" scaled="0"/>
                          </a:gradFill>
                        </a:rPr>
                        <a:t>命令行工具</a:t>
                      </a:r>
                      <a:endParaRPr lang="en-US" altLang="zh-CN" sz="1600">
                        <a:gradFill>
                          <a:gsLst>
                            <a:gs pos="2917">
                              <a:schemeClr val="tx1"/>
                            </a:gs>
                            <a:gs pos="30000">
                              <a:schemeClr val="tx1"/>
                            </a:gs>
                          </a:gsLst>
                          <a:lin ang="5400000" scaled="0"/>
                        </a:gradFill>
                      </a:endParaRPr>
                    </a:p>
                  </a:txBody>
                  <a:tcPr anchor="ctr">
                    <a:lnL>
                      <a:noFill/>
                    </a:lnL>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r>
                        <a:rPr lang="en-US" altLang="zh-CN" sz="1400"/>
                        <a:t>PowerShell</a:t>
                      </a:r>
                      <a:r>
                        <a:rPr lang="zh-CN" altLang="en-US" sz="1400"/>
                        <a:t>，</a:t>
                      </a:r>
                      <a:r>
                        <a:rPr lang="en-US" altLang="zh-CN" sz="1400"/>
                        <a:t>Azure CLI</a:t>
                      </a:r>
                      <a:r>
                        <a:rPr lang="zh-CN" altLang="en-US" sz="1400"/>
                        <a:t>，用于创建、测试、部署和管理通过 </a:t>
                      </a:r>
                      <a:r>
                        <a:rPr lang="en-US" altLang="zh-CN" sz="1400"/>
                        <a:t>Azure </a:t>
                      </a:r>
                      <a:r>
                        <a:rPr lang="zh-CN" altLang="en-US" sz="1400"/>
                        <a:t>平台提供的解决方案和服务。</a:t>
                      </a:r>
                      <a:endParaRPr lang="en-US" altLang="zh-CN" sz="1400"/>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424360260"/>
                  </a:ext>
                </a:extLst>
              </a:tr>
            </a:tbl>
          </a:graphicData>
        </a:graphic>
      </p:graphicFrame>
      <p:pic>
        <p:nvPicPr>
          <p:cNvPr id="4" name="Picture 3"/>
          <p:cNvPicPr>
            <a:picLocks noChangeAspect="1"/>
          </p:cNvPicPr>
          <p:nvPr/>
        </p:nvPicPr>
        <p:blipFill>
          <a:blip r:embed="rId3"/>
          <a:stretch>
            <a:fillRect/>
          </a:stretch>
        </p:blipFill>
        <p:spPr>
          <a:xfrm>
            <a:off x="507388" y="2821780"/>
            <a:ext cx="1256923" cy="758834"/>
          </a:xfrm>
          <a:prstGeom prst="rect">
            <a:avLst/>
          </a:prstGeom>
          <a:ln>
            <a:solidFill>
              <a:schemeClr val="accent5">
                <a:lumMod val="40000"/>
                <a:lumOff val="60000"/>
              </a:schemeClr>
            </a:solidFill>
          </a:ln>
        </p:spPr>
      </p:pic>
      <p:pic>
        <p:nvPicPr>
          <p:cNvPr id="20" name="Picture 19"/>
          <p:cNvPicPr>
            <a:picLocks noChangeAspect="1"/>
          </p:cNvPicPr>
          <p:nvPr/>
        </p:nvPicPr>
        <p:blipFill>
          <a:blip r:embed="rId4"/>
          <a:stretch>
            <a:fillRect/>
          </a:stretch>
        </p:blipFill>
        <p:spPr>
          <a:xfrm>
            <a:off x="788664" y="4128799"/>
            <a:ext cx="780290" cy="780290"/>
          </a:xfrm>
          <a:prstGeom prst="rect">
            <a:avLst/>
          </a:prstGeom>
        </p:spPr>
      </p:pic>
      <p:pic>
        <p:nvPicPr>
          <p:cNvPr id="22" name="Picture 21"/>
          <p:cNvPicPr>
            <a:picLocks noChangeAspect="1"/>
          </p:cNvPicPr>
          <p:nvPr/>
        </p:nvPicPr>
        <p:blipFill>
          <a:blip r:embed="rId5"/>
          <a:stretch>
            <a:fillRect/>
          </a:stretch>
        </p:blipFill>
        <p:spPr>
          <a:xfrm>
            <a:off x="788664" y="5553537"/>
            <a:ext cx="780290" cy="780290"/>
          </a:xfrm>
          <a:prstGeom prst="rect">
            <a:avLst/>
          </a:prstGeom>
        </p:spPr>
      </p:pic>
      <p:pic>
        <p:nvPicPr>
          <p:cNvPr id="23" name="Picture 22"/>
          <p:cNvPicPr>
            <a:picLocks noChangeAspect="1"/>
          </p:cNvPicPr>
          <p:nvPr/>
        </p:nvPicPr>
        <p:blipFill>
          <a:blip r:embed="rId6"/>
          <a:stretch>
            <a:fillRect/>
          </a:stretch>
        </p:blipFill>
        <p:spPr>
          <a:xfrm>
            <a:off x="745705" y="1151855"/>
            <a:ext cx="780290" cy="780290"/>
          </a:xfrm>
          <a:prstGeom prst="rect">
            <a:avLst/>
          </a:prstGeom>
        </p:spPr>
      </p:pic>
    </p:spTree>
    <p:extLst>
      <p:ext uri="{BB962C8B-B14F-4D97-AF65-F5344CB8AC3E}">
        <p14:creationId xmlns:p14="http://schemas.microsoft.com/office/powerpoint/2010/main" val="25513675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负载均衡器</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46" name="Rectangle 45"/>
          <p:cNvSpPr/>
          <p:nvPr/>
        </p:nvSpPr>
        <p:spPr>
          <a:xfrm>
            <a:off x="1038974" y="1113719"/>
            <a:ext cx="2723823" cy="369332"/>
          </a:xfrm>
          <a:prstGeom prst="rect">
            <a:avLst/>
          </a:prstGeom>
        </p:spPr>
        <p:txBody>
          <a:bodyPr wrap="none">
            <a:spAutoFit/>
          </a:bodyPr>
          <a:lstStyle/>
          <a:p>
            <a:r>
              <a:rPr lang="zh-CN" altLang="en-US">
                <a:gradFill>
                  <a:gsLst>
                    <a:gs pos="2917">
                      <a:schemeClr val="tx1"/>
                    </a:gs>
                    <a:gs pos="30000">
                      <a:schemeClr val="tx1"/>
                    </a:gs>
                  </a:gsLst>
                  <a:lin ang="5400000" scaled="0"/>
                </a:gradFill>
              </a:rPr>
              <a:t>简化应用程序的负载平衡</a:t>
            </a:r>
          </a:p>
        </p:txBody>
      </p:sp>
      <p:sp>
        <p:nvSpPr>
          <p:cNvPr id="47" name="Rectangle 46"/>
          <p:cNvSpPr/>
          <p:nvPr/>
        </p:nvSpPr>
        <p:spPr>
          <a:xfrm>
            <a:off x="4770437" y="1113719"/>
            <a:ext cx="3416320" cy="369332"/>
          </a:xfrm>
          <a:prstGeom prst="rect">
            <a:avLst/>
          </a:prstGeom>
        </p:spPr>
        <p:txBody>
          <a:bodyPr wrap="none">
            <a:spAutoFit/>
          </a:bodyPr>
          <a:lstStyle/>
          <a:p>
            <a:r>
              <a:rPr lang="zh-CN" altLang="en-US">
                <a:gradFill>
                  <a:gsLst>
                    <a:gs pos="2917">
                      <a:schemeClr val="tx1"/>
                    </a:gs>
                    <a:gs pos="30000">
                      <a:schemeClr val="tx1"/>
                    </a:gs>
                  </a:gsLst>
                  <a:lin ang="5400000" scaled="0"/>
                </a:gradFill>
              </a:rPr>
              <a:t>应用程序的高可用性和可靠性能</a:t>
            </a:r>
          </a:p>
        </p:txBody>
      </p:sp>
      <p:sp>
        <p:nvSpPr>
          <p:cNvPr id="48" name="Rectangle 47"/>
          <p:cNvSpPr/>
          <p:nvPr/>
        </p:nvSpPr>
        <p:spPr>
          <a:xfrm>
            <a:off x="9671079" y="1110584"/>
            <a:ext cx="2262158" cy="369332"/>
          </a:xfrm>
          <a:prstGeom prst="rect">
            <a:avLst/>
          </a:prstGeom>
        </p:spPr>
        <p:txBody>
          <a:bodyPr wrap="none">
            <a:spAutoFit/>
          </a:bodyPr>
          <a:lstStyle/>
          <a:p>
            <a:r>
              <a:rPr lang="zh-CN" altLang="en-US">
                <a:gradFill>
                  <a:gsLst>
                    <a:gs pos="2917">
                      <a:schemeClr val="tx1"/>
                    </a:gs>
                    <a:gs pos="30000">
                      <a:schemeClr val="tx1"/>
                    </a:gs>
                  </a:gsLst>
                  <a:lin ang="5400000" scaled="0"/>
                </a:gradFill>
              </a:rPr>
              <a:t>构建复杂的网络拓扑</a:t>
            </a:r>
          </a:p>
        </p:txBody>
      </p:sp>
      <p:sp>
        <p:nvSpPr>
          <p:cNvPr id="49" name="Rectangle 48"/>
          <p:cNvSpPr/>
          <p:nvPr/>
        </p:nvSpPr>
        <p:spPr>
          <a:xfrm>
            <a:off x="4860522" y="1982548"/>
            <a:ext cx="1569660" cy="369332"/>
          </a:xfrm>
          <a:prstGeom prst="rect">
            <a:avLst/>
          </a:prstGeom>
        </p:spPr>
        <p:txBody>
          <a:bodyPr wrap="none">
            <a:spAutoFit/>
          </a:bodyPr>
          <a:lstStyle/>
          <a:p>
            <a:r>
              <a:rPr lang="zh-CN" altLang="en-US">
                <a:gradFill>
                  <a:gsLst>
                    <a:gs pos="2917">
                      <a:schemeClr val="tx1"/>
                    </a:gs>
                    <a:gs pos="30000">
                      <a:schemeClr val="tx1"/>
                    </a:gs>
                  </a:gsLst>
                  <a:lin ang="5400000" scaled="0"/>
                </a:gradFill>
              </a:rPr>
              <a:t>保护你的网络</a:t>
            </a:r>
          </a:p>
        </p:txBody>
      </p:sp>
      <p:sp>
        <p:nvSpPr>
          <p:cNvPr id="50" name="Rectangle 49"/>
          <p:cNvSpPr/>
          <p:nvPr/>
        </p:nvSpPr>
        <p:spPr>
          <a:xfrm>
            <a:off x="9723437" y="1981075"/>
            <a:ext cx="2108269" cy="369332"/>
          </a:xfrm>
          <a:prstGeom prst="rect">
            <a:avLst/>
          </a:prstGeom>
        </p:spPr>
        <p:txBody>
          <a:bodyPr wrap="none">
            <a:spAutoFit/>
          </a:bodyPr>
          <a:lstStyle/>
          <a:p>
            <a:r>
              <a:rPr lang="zh-CN" altLang="en-US">
                <a:gradFill>
                  <a:gsLst>
                    <a:gs pos="2917">
                      <a:schemeClr val="tx1"/>
                    </a:gs>
                    <a:gs pos="30000">
                      <a:schemeClr val="tx1"/>
                    </a:gs>
                  </a:gsLst>
                  <a:lin ang="5400000" scaled="0"/>
                </a:gradFill>
              </a:rPr>
              <a:t>使用 </a:t>
            </a:r>
            <a:r>
              <a:rPr lang="en-US" altLang="zh-CN">
                <a:gradFill>
                  <a:gsLst>
                    <a:gs pos="2917">
                      <a:schemeClr val="tx1"/>
                    </a:gs>
                    <a:gs pos="30000">
                      <a:schemeClr val="tx1"/>
                    </a:gs>
                  </a:gsLst>
                  <a:lin ang="5400000" scaled="0"/>
                </a:gradFill>
              </a:rPr>
              <a:t>IPv6 </a:t>
            </a:r>
            <a:r>
              <a:rPr lang="zh-CN" altLang="en-US">
                <a:gradFill>
                  <a:gsLst>
                    <a:gs pos="2917">
                      <a:schemeClr val="tx1"/>
                    </a:gs>
                    <a:gs pos="30000">
                      <a:schemeClr val="tx1"/>
                    </a:gs>
                  </a:gsLst>
                  <a:lin ang="5400000" scaled="0"/>
                </a:gradFill>
              </a:rPr>
              <a:t>扩大范围</a:t>
            </a:r>
          </a:p>
        </p:txBody>
      </p:sp>
      <p:sp>
        <p:nvSpPr>
          <p:cNvPr id="52" name="Rectangle 51"/>
          <p:cNvSpPr/>
          <p:nvPr/>
        </p:nvSpPr>
        <p:spPr>
          <a:xfrm>
            <a:off x="1018745" y="1982548"/>
            <a:ext cx="2723823" cy="369332"/>
          </a:xfrm>
          <a:prstGeom prst="rect">
            <a:avLst/>
          </a:prstGeom>
        </p:spPr>
        <p:txBody>
          <a:bodyPr wrap="none">
            <a:spAutoFit/>
          </a:bodyPr>
          <a:lstStyle/>
          <a:p>
            <a:r>
              <a:rPr lang="zh-CN" altLang="en-US">
                <a:gradFill>
                  <a:gsLst>
                    <a:gs pos="2917">
                      <a:schemeClr val="tx1"/>
                    </a:gs>
                    <a:gs pos="30000">
                      <a:schemeClr val="tx1"/>
                    </a:gs>
                  </a:gsLst>
                  <a:lin ang="5400000" scaled="0"/>
                </a:gradFill>
              </a:rPr>
              <a:t>构建高度可靠的应用程序</a:t>
            </a:r>
          </a:p>
        </p:txBody>
      </p:sp>
      <p:pic>
        <p:nvPicPr>
          <p:cNvPr id="4" name="Picture 3"/>
          <p:cNvPicPr>
            <a:picLocks noChangeAspect="1"/>
          </p:cNvPicPr>
          <p:nvPr/>
        </p:nvPicPr>
        <p:blipFill>
          <a:blip r:embed="rId3"/>
          <a:stretch>
            <a:fillRect/>
          </a:stretch>
        </p:blipFill>
        <p:spPr>
          <a:xfrm>
            <a:off x="389157" y="1114731"/>
            <a:ext cx="613834" cy="414338"/>
          </a:xfrm>
          <a:prstGeom prst="rect">
            <a:avLst/>
          </a:prstGeom>
        </p:spPr>
      </p:pic>
      <p:pic>
        <p:nvPicPr>
          <p:cNvPr id="8" name="Picture 7"/>
          <p:cNvPicPr>
            <a:picLocks noChangeAspect="1"/>
          </p:cNvPicPr>
          <p:nvPr/>
        </p:nvPicPr>
        <p:blipFill>
          <a:blip r:embed="rId4"/>
          <a:stretch>
            <a:fillRect/>
          </a:stretch>
        </p:blipFill>
        <p:spPr>
          <a:xfrm>
            <a:off x="4007645" y="1058862"/>
            <a:ext cx="838992" cy="449460"/>
          </a:xfrm>
          <a:prstGeom prst="rect">
            <a:avLst/>
          </a:prstGeom>
        </p:spPr>
      </p:pic>
      <p:pic>
        <p:nvPicPr>
          <p:cNvPr id="11" name="Picture 10"/>
          <p:cNvPicPr>
            <a:picLocks noChangeAspect="1"/>
          </p:cNvPicPr>
          <p:nvPr/>
        </p:nvPicPr>
        <p:blipFill>
          <a:blip r:embed="rId5"/>
          <a:stretch>
            <a:fillRect/>
          </a:stretch>
        </p:blipFill>
        <p:spPr>
          <a:xfrm>
            <a:off x="8398611" y="1056886"/>
            <a:ext cx="1248626" cy="445938"/>
          </a:xfrm>
          <a:prstGeom prst="rect">
            <a:avLst/>
          </a:prstGeom>
        </p:spPr>
      </p:pic>
      <p:pic>
        <p:nvPicPr>
          <p:cNvPr id="14" name="Picture 13"/>
          <p:cNvPicPr>
            <a:picLocks noChangeAspect="1"/>
          </p:cNvPicPr>
          <p:nvPr/>
        </p:nvPicPr>
        <p:blipFill>
          <a:blip r:embed="rId6"/>
          <a:stretch>
            <a:fillRect/>
          </a:stretch>
        </p:blipFill>
        <p:spPr>
          <a:xfrm>
            <a:off x="453572" y="1981075"/>
            <a:ext cx="549419" cy="447675"/>
          </a:xfrm>
          <a:prstGeom prst="rect">
            <a:avLst/>
          </a:prstGeom>
        </p:spPr>
      </p:pic>
      <p:pic>
        <p:nvPicPr>
          <p:cNvPr id="17" name="Picture 16"/>
          <p:cNvPicPr>
            <a:picLocks noChangeAspect="1"/>
          </p:cNvPicPr>
          <p:nvPr/>
        </p:nvPicPr>
        <p:blipFill>
          <a:blip r:embed="rId7"/>
          <a:stretch>
            <a:fillRect/>
          </a:stretch>
        </p:blipFill>
        <p:spPr>
          <a:xfrm>
            <a:off x="4110109" y="1959643"/>
            <a:ext cx="563210" cy="490538"/>
          </a:xfrm>
          <a:prstGeom prst="rect">
            <a:avLst/>
          </a:prstGeom>
        </p:spPr>
      </p:pic>
      <p:pic>
        <p:nvPicPr>
          <p:cNvPr id="20" name="Picture 19"/>
          <p:cNvPicPr>
            <a:picLocks noChangeAspect="1"/>
          </p:cNvPicPr>
          <p:nvPr/>
        </p:nvPicPr>
        <p:blipFill>
          <a:blip r:embed="rId8"/>
          <a:stretch>
            <a:fillRect/>
          </a:stretch>
        </p:blipFill>
        <p:spPr>
          <a:xfrm>
            <a:off x="8622534" y="1945051"/>
            <a:ext cx="800780" cy="472158"/>
          </a:xfrm>
          <a:prstGeom prst="rect">
            <a:avLst/>
          </a:prstGeom>
        </p:spPr>
      </p:pic>
      <p:pic>
        <p:nvPicPr>
          <p:cNvPr id="1026" name="Picture 2" descr="Resource Manager 中的 Azure Load Balanc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237" y="2464963"/>
            <a:ext cx="4443619" cy="453749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774639" y="3077629"/>
            <a:ext cx="7463398"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solidFill>
                  <a:srgbClr val="323A45"/>
                </a:solidFill>
                <a:latin typeface="Segoe UI" panose="020B0502040204020203" pitchFamily="34" charset="0"/>
              </a:rPr>
              <a:t>定价详细信息</a:t>
            </a:r>
            <a:endParaRPr lang="en-US" altLang="zh-CN" dirty="0">
              <a:solidFill>
                <a:srgbClr val="323A45"/>
              </a:solidFill>
              <a:latin typeface="Segoe UI" panose="020B0502040204020203" pitchFamily="34" charset="0"/>
            </a:endParaRPr>
          </a:p>
          <a:p>
            <a:endParaRPr lang="zh-CN" altLang="en-US" dirty="0">
              <a:solidFill>
                <a:srgbClr val="323A45"/>
              </a:solidFill>
              <a:latin typeface="Segoe UI" panose="020B0502040204020203" pitchFamily="34" charset="0"/>
            </a:endParaRPr>
          </a:p>
          <a:p>
            <a:r>
              <a:rPr lang="en-US" altLang="zh-CN" sz="1600" dirty="0">
                <a:solidFill>
                  <a:srgbClr val="5E6D81"/>
                </a:solidFill>
                <a:latin typeface="Segoe UI" panose="020B0502040204020203" pitchFamily="34" charset="0"/>
              </a:rPr>
              <a:t>Azure </a:t>
            </a:r>
            <a:r>
              <a:rPr lang="zh-CN" altLang="en-US" sz="1600" dirty="0">
                <a:solidFill>
                  <a:srgbClr val="5E6D81"/>
                </a:solidFill>
                <a:latin typeface="Segoe UI" panose="020B0502040204020203" pitchFamily="34" charset="0"/>
              </a:rPr>
              <a:t>负载均衡器免费，但不随基本虚拟机提供。</a:t>
            </a:r>
            <a:endParaRPr lang="en-US" altLang="zh-CN" sz="1600" dirty="0">
              <a:solidFill>
                <a:srgbClr val="5E6D81"/>
              </a:solidFill>
              <a:latin typeface="Segoe UI" panose="020B0502040204020203" pitchFamily="34" charset="0"/>
            </a:endParaRPr>
          </a:p>
          <a:p>
            <a:endParaRPr lang="zh-CN" altLang="en-US" dirty="0">
              <a:solidFill>
                <a:srgbClr val="5E6D81"/>
              </a:solidFill>
              <a:latin typeface="Segoe UI" panose="020B0502040204020203" pitchFamily="34" charset="0"/>
            </a:endParaRPr>
          </a:p>
          <a:p>
            <a:r>
              <a:rPr lang="zh-CN" altLang="en-US" sz="1600" b="1" dirty="0">
                <a:solidFill>
                  <a:srgbClr val="323A45"/>
                </a:solidFill>
                <a:latin typeface="Segoe UI" panose="020B0502040204020203" pitchFamily="34" charset="0"/>
              </a:rPr>
              <a:t>公共负载均衡</a:t>
            </a:r>
          </a:p>
          <a:p>
            <a:r>
              <a:rPr lang="zh-CN" altLang="en-US" sz="1600" dirty="0">
                <a:solidFill>
                  <a:srgbClr val="5E6D81"/>
                </a:solidFill>
                <a:latin typeface="Segoe UI" panose="020B0502040204020203" pitchFamily="34" charset="0"/>
              </a:rPr>
              <a:t>每个云服务都可以获得一个免费的公共负载均衡 </a:t>
            </a:r>
            <a:r>
              <a:rPr lang="en-US" altLang="zh-CN" sz="1600" dirty="0">
                <a:solidFill>
                  <a:srgbClr val="5E6D81"/>
                </a:solidFill>
                <a:latin typeface="Segoe UI" panose="020B0502040204020203" pitchFamily="34" charset="0"/>
              </a:rPr>
              <a:t>IP (VIP)</a:t>
            </a:r>
            <a:r>
              <a:rPr lang="zh-CN" altLang="en-US" sz="1600" dirty="0">
                <a:solidFill>
                  <a:srgbClr val="5E6D81"/>
                </a:solidFill>
                <a:latin typeface="Segoe UI" panose="020B0502040204020203" pitchFamily="34" charset="0"/>
              </a:rPr>
              <a:t>。如果要在多个 </a:t>
            </a:r>
            <a:r>
              <a:rPr lang="en-US" altLang="zh-CN" sz="1600" dirty="0">
                <a:solidFill>
                  <a:srgbClr val="5E6D81"/>
                </a:solidFill>
                <a:latin typeface="Segoe UI" panose="020B0502040204020203" pitchFamily="34" charset="0"/>
              </a:rPr>
              <a:t>VIP </a:t>
            </a:r>
            <a:r>
              <a:rPr lang="zh-CN" altLang="en-US" sz="1600" dirty="0">
                <a:solidFill>
                  <a:srgbClr val="5E6D81"/>
                </a:solidFill>
                <a:latin typeface="Segoe UI" panose="020B0502040204020203" pitchFamily="34" charset="0"/>
              </a:rPr>
              <a:t>上加载均衡，你可以以</a:t>
            </a:r>
            <a:r>
              <a:rPr lang="zh-CN" altLang="en-US" sz="1600" dirty="0">
                <a:solidFill>
                  <a:srgbClr val="00A3D9"/>
                </a:solidFill>
                <a:latin typeface="Segoe UI" panose="020B0502040204020203" pitchFamily="34" charset="0"/>
                <a:hlinkClick r:id="rId10"/>
              </a:rPr>
              <a:t>此处</a:t>
            </a:r>
            <a:r>
              <a:rPr lang="zh-CN" altLang="en-US" sz="1600" dirty="0">
                <a:solidFill>
                  <a:srgbClr val="5E6D81"/>
                </a:solidFill>
                <a:latin typeface="Segoe UI" panose="020B0502040204020203" pitchFamily="34" charset="0"/>
              </a:rPr>
              <a:t>列出的象征性收费标准获得额外的 </a:t>
            </a:r>
            <a:r>
              <a:rPr lang="en-US" altLang="zh-CN" sz="1600" dirty="0">
                <a:solidFill>
                  <a:srgbClr val="5E6D81"/>
                </a:solidFill>
                <a:latin typeface="Segoe UI" panose="020B0502040204020203" pitchFamily="34" charset="0"/>
              </a:rPr>
              <a:t>VIP</a:t>
            </a:r>
            <a:r>
              <a:rPr lang="zh-CN" altLang="en-US" sz="1600" dirty="0">
                <a:solidFill>
                  <a:srgbClr val="5E6D81"/>
                </a:solidFill>
                <a:latin typeface="Segoe UI" panose="020B0502040204020203" pitchFamily="34" charset="0"/>
              </a:rPr>
              <a:t>。</a:t>
            </a:r>
          </a:p>
          <a:p>
            <a:r>
              <a:rPr lang="zh-CN" altLang="en-US" sz="1600" dirty="0">
                <a:solidFill>
                  <a:srgbClr val="5E6D81"/>
                </a:solidFill>
                <a:latin typeface="Segoe UI" panose="020B0502040204020203" pitchFamily="34" charset="0"/>
              </a:rPr>
              <a:t>你可向你的负载均衡器分配最多 </a:t>
            </a:r>
            <a:r>
              <a:rPr lang="en-US" altLang="zh-CN" sz="1600" dirty="0">
                <a:solidFill>
                  <a:srgbClr val="5E6D81"/>
                </a:solidFill>
                <a:latin typeface="Segoe UI" panose="020B0502040204020203" pitchFamily="34" charset="0"/>
              </a:rPr>
              <a:t>5 </a:t>
            </a:r>
            <a:r>
              <a:rPr lang="zh-CN" altLang="en-US" sz="1600" dirty="0">
                <a:solidFill>
                  <a:srgbClr val="5E6D81"/>
                </a:solidFill>
                <a:latin typeface="Segoe UI" panose="020B0502040204020203" pitchFamily="34" charset="0"/>
              </a:rPr>
              <a:t>个额外的 </a:t>
            </a:r>
            <a:r>
              <a:rPr lang="en-US" altLang="zh-CN" sz="1600" dirty="0">
                <a:solidFill>
                  <a:srgbClr val="5E6D81"/>
                </a:solidFill>
                <a:latin typeface="Segoe UI" panose="020B0502040204020203" pitchFamily="34" charset="0"/>
              </a:rPr>
              <a:t>IP</a:t>
            </a:r>
            <a:r>
              <a:rPr lang="zh-CN" altLang="en-US" sz="1600" dirty="0">
                <a:solidFill>
                  <a:srgbClr val="5E6D81"/>
                </a:solidFill>
                <a:latin typeface="Segoe UI" panose="020B0502040204020203" pitchFamily="34" charset="0"/>
              </a:rPr>
              <a:t>。</a:t>
            </a:r>
            <a:endParaRPr lang="en-US" altLang="zh-CN" sz="1600" dirty="0">
              <a:solidFill>
                <a:srgbClr val="5E6D81"/>
              </a:solidFill>
              <a:latin typeface="Segoe UI" panose="020B0502040204020203" pitchFamily="34" charset="0"/>
            </a:endParaRPr>
          </a:p>
          <a:p>
            <a:endParaRPr lang="zh-CN" altLang="en-US" sz="1600" dirty="0">
              <a:solidFill>
                <a:srgbClr val="5E6D81"/>
              </a:solidFill>
              <a:latin typeface="Segoe UI" panose="020B0502040204020203" pitchFamily="34" charset="0"/>
            </a:endParaRPr>
          </a:p>
          <a:p>
            <a:r>
              <a:rPr lang="zh-CN" altLang="en-US" sz="1600" b="1" dirty="0">
                <a:solidFill>
                  <a:srgbClr val="323A45"/>
                </a:solidFill>
                <a:latin typeface="Segoe UI" panose="020B0502040204020203" pitchFamily="34" charset="0"/>
              </a:rPr>
              <a:t>内部负载均衡</a:t>
            </a:r>
          </a:p>
          <a:p>
            <a:r>
              <a:rPr lang="zh-CN" altLang="en-US" sz="1600" dirty="0">
                <a:solidFill>
                  <a:srgbClr val="5E6D81"/>
                </a:solidFill>
                <a:latin typeface="Segoe UI" panose="020B0502040204020203" pitchFamily="34" charset="0"/>
              </a:rPr>
              <a:t>驻留在虚拟网络内的各虚拟机之间的负载均衡（内部负载均衡）免费。目前不支持将额外的 </a:t>
            </a:r>
            <a:r>
              <a:rPr lang="en-US" altLang="zh-CN" sz="1600" dirty="0">
                <a:solidFill>
                  <a:srgbClr val="5E6D81"/>
                </a:solidFill>
                <a:latin typeface="Segoe UI" panose="020B0502040204020203" pitchFamily="34" charset="0"/>
              </a:rPr>
              <a:t>VIP </a:t>
            </a:r>
            <a:r>
              <a:rPr lang="zh-CN" altLang="en-US" sz="1600" dirty="0">
                <a:solidFill>
                  <a:srgbClr val="5E6D81"/>
                </a:solidFill>
                <a:latin typeface="Segoe UI" panose="020B0502040204020203" pitchFamily="34" charset="0"/>
              </a:rPr>
              <a:t>添加到内部负载均衡器。</a:t>
            </a:r>
            <a:endParaRPr lang="zh-CN" altLang="en-US" sz="1600" b="0" i="0" dirty="0">
              <a:solidFill>
                <a:srgbClr val="5E6D81"/>
              </a:solidFill>
              <a:effectLst/>
              <a:latin typeface="Segoe UI" panose="020B0502040204020203" pitchFamily="34" charset="0"/>
            </a:endParaRPr>
          </a:p>
        </p:txBody>
      </p:sp>
    </p:spTree>
    <p:extLst>
      <p:ext uri="{BB962C8B-B14F-4D97-AF65-F5344CB8AC3E}">
        <p14:creationId xmlns:p14="http://schemas.microsoft.com/office/powerpoint/2010/main" val="346567219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en-US" altLang="zh-CN" sz="3600" dirty="0">
                <a:gradFill>
                  <a:gsLst>
                    <a:gs pos="5417">
                      <a:srgbClr val="FFFFFF"/>
                    </a:gs>
                    <a:gs pos="28000">
                      <a:srgbClr val="FFFFFF"/>
                    </a:gs>
                  </a:gsLst>
                  <a:lin ang="5400000" scaled="0"/>
                </a:gradFill>
                <a:cs typeface="Segoe UI" pitchFamily="34" charset="0"/>
              </a:rPr>
              <a:t>Azure Blockchain Workbench </a:t>
            </a:r>
            <a:r>
              <a:rPr lang="zh-CN" altLang="en-US" sz="3600" dirty="0">
                <a:gradFill>
                  <a:gsLst>
                    <a:gs pos="5417">
                      <a:srgbClr val="FFFFFF"/>
                    </a:gs>
                    <a:gs pos="28000">
                      <a:srgbClr val="FFFFFF"/>
                    </a:gs>
                  </a:gsLst>
                  <a:lin ang="5400000" scaled="0"/>
                </a:gradFill>
                <a:cs typeface="Segoe UI" pitchFamily="34" charset="0"/>
              </a:rPr>
              <a:t>预览 （</a:t>
            </a:r>
            <a:r>
              <a:rPr lang="en-US" altLang="zh-CN" sz="3600" dirty="0">
                <a:gradFill>
                  <a:gsLst>
                    <a:gs pos="5417">
                      <a:srgbClr val="FFFFFF"/>
                    </a:gs>
                    <a:gs pos="28000">
                      <a:srgbClr val="FFFFFF"/>
                    </a:gs>
                  </a:gsLst>
                  <a:lin ang="5400000" scaled="0"/>
                </a:gradFill>
                <a:cs typeface="Segoe UI" pitchFamily="34" charset="0"/>
              </a:rPr>
              <a:t>Global Provided</a:t>
            </a:r>
            <a:r>
              <a:rPr lang="zh-CN" altLang="en-US" sz="3600" dirty="0">
                <a:gradFill>
                  <a:gsLst>
                    <a:gs pos="5417">
                      <a:srgbClr val="FFFFFF"/>
                    </a:gs>
                    <a:gs pos="28000">
                      <a:srgbClr val="FFFFFF"/>
                    </a:gs>
                  </a:gsLst>
                  <a:lin ang="5400000" scaled="0"/>
                </a:gradFill>
                <a:cs typeface="Segoe UI" pitchFamily="34" charset="0"/>
              </a:rPr>
              <a:t>）</a:t>
            </a:r>
            <a:endPar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endParaRP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00524" y="37876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0B5D56CC-DD3F-4400-820A-5F538AE51A51}"/>
              </a:ext>
            </a:extLst>
          </p:cNvPr>
          <p:cNvPicPr>
            <a:picLocks noChangeAspect="1"/>
          </p:cNvPicPr>
          <p:nvPr/>
        </p:nvPicPr>
        <p:blipFill>
          <a:blip r:embed="rId3"/>
          <a:stretch>
            <a:fillRect/>
          </a:stretch>
        </p:blipFill>
        <p:spPr>
          <a:xfrm>
            <a:off x="5222144" y="2845664"/>
            <a:ext cx="6681065" cy="2953073"/>
          </a:xfrm>
          <a:prstGeom prst="rect">
            <a:avLst/>
          </a:prstGeom>
        </p:spPr>
      </p:pic>
      <p:sp>
        <p:nvSpPr>
          <p:cNvPr id="5" name="TextBox 4">
            <a:extLst>
              <a:ext uri="{FF2B5EF4-FFF2-40B4-BE49-F238E27FC236}">
                <a16:creationId xmlns:a16="http://schemas.microsoft.com/office/drawing/2014/main" id="{DDD457D9-8EEF-4294-AA9C-ECCF9DD4C79F}"/>
              </a:ext>
            </a:extLst>
          </p:cNvPr>
          <p:cNvSpPr txBox="1"/>
          <p:nvPr/>
        </p:nvSpPr>
        <p:spPr>
          <a:xfrm>
            <a:off x="46038" y="858574"/>
            <a:ext cx="11922486" cy="1043363"/>
          </a:xfrm>
          <a:prstGeom prst="rect">
            <a:avLst/>
          </a:prstGeom>
          <a:noFill/>
        </p:spPr>
        <p:txBody>
          <a:bodyPr wrap="square" lIns="182880" tIns="146304" rIns="182880" bIns="146304" rtlCol="0">
            <a:spAutoFit/>
          </a:bodyPr>
          <a:lstStyle/>
          <a:p>
            <a:pPr>
              <a:lnSpc>
                <a:spcPct val="90000"/>
              </a:lnSpc>
              <a:spcAft>
                <a:spcPts val="600"/>
              </a:spcAft>
            </a:pPr>
            <a:r>
              <a:rPr lang="en-US" altLang="zh-CN" dirty="0"/>
              <a:t>Azure Blockchain Workbench </a:t>
            </a:r>
            <a:r>
              <a:rPr lang="zh-CN" altLang="en-US" dirty="0"/>
              <a:t>是 </a:t>
            </a:r>
            <a:r>
              <a:rPr lang="en-US" altLang="zh-CN" dirty="0"/>
              <a:t>Azure </a:t>
            </a:r>
            <a:r>
              <a:rPr lang="zh-CN" altLang="en-US" dirty="0"/>
              <a:t>服务和功能的集合，旨在</a:t>
            </a:r>
            <a:r>
              <a:rPr lang="zh-CN" altLang="en-US" b="1" dirty="0">
                <a:solidFill>
                  <a:srgbClr val="0078D7"/>
                </a:solidFill>
              </a:rPr>
              <a:t>帮助创建和部署区块链应用程序</a:t>
            </a:r>
            <a:r>
              <a:rPr lang="zh-CN" altLang="en-US" dirty="0"/>
              <a:t>，以便与其他组织共享业务流程和数据。 可提供用于</a:t>
            </a:r>
            <a:r>
              <a:rPr lang="zh-CN" altLang="en-US" b="1" dirty="0">
                <a:solidFill>
                  <a:srgbClr val="0078D7"/>
                </a:solidFill>
              </a:rPr>
              <a:t>创建区块链应用程序的基础结构基架</a:t>
            </a:r>
            <a:r>
              <a:rPr lang="zh-CN" altLang="en-US" dirty="0"/>
              <a:t>，使开发者能够专注于创建业务逻辑和智能协定。 通过</a:t>
            </a:r>
            <a:r>
              <a:rPr lang="zh-CN" altLang="en-US" b="1" dirty="0">
                <a:solidFill>
                  <a:srgbClr val="0078D7"/>
                </a:solidFill>
              </a:rPr>
              <a:t>集成多种 </a:t>
            </a:r>
            <a:r>
              <a:rPr lang="en-US" altLang="zh-CN" b="1" dirty="0">
                <a:solidFill>
                  <a:srgbClr val="0078D7"/>
                </a:solidFill>
              </a:rPr>
              <a:t>Azure </a:t>
            </a:r>
            <a:r>
              <a:rPr lang="zh-CN" altLang="en-US" b="1" dirty="0">
                <a:solidFill>
                  <a:srgbClr val="0078D7"/>
                </a:solidFill>
              </a:rPr>
              <a:t>服务和功能</a:t>
            </a:r>
            <a:r>
              <a:rPr lang="zh-CN" altLang="en-US" dirty="0"/>
              <a:t>，帮助自动执行常见开发任务，可更轻松地创建区块链应用程序。</a:t>
            </a:r>
            <a:endParaRPr lang="zh-CN" altLang="en-US" sz="2400"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05B8BAAE-6B0E-4DD8-8B9E-A3198259761B}"/>
              </a:ext>
            </a:extLst>
          </p:cNvPr>
          <p:cNvSpPr txBox="1"/>
          <p:nvPr/>
        </p:nvSpPr>
        <p:spPr>
          <a:xfrm>
            <a:off x="46038" y="2402907"/>
            <a:ext cx="4983162" cy="3674852"/>
          </a:xfrm>
          <a:prstGeom prst="rect">
            <a:avLst/>
          </a:prstGeom>
          <a:noFill/>
        </p:spPr>
        <p:txBody>
          <a:bodyPr wrap="square" lIns="182880" tIns="146304" rIns="182880" bIns="146304" rtlCol="0">
            <a:spAutoFit/>
          </a:bodyPr>
          <a:lstStyle/>
          <a:p>
            <a:pPr marL="285750" indent="-285750">
              <a:buFont typeface="Wingdings" panose="05000000000000000000" pitchFamily="2" charset="2"/>
              <a:buChar char="Ø"/>
            </a:pPr>
            <a:r>
              <a:rPr lang="zh-CN" altLang="en-US" b="1" dirty="0"/>
              <a:t>创建区块链应用程序</a:t>
            </a:r>
            <a:endParaRPr lang="en-US" altLang="zh-CN" b="1" dirty="0"/>
          </a:p>
          <a:p>
            <a:pPr marL="285750" indent="-285750">
              <a:buFont typeface="Wingdings" panose="05000000000000000000" pitchFamily="2" charset="2"/>
              <a:buChar char="Ø"/>
            </a:pPr>
            <a:endParaRPr lang="en-US" altLang="zh-CN" b="1" dirty="0"/>
          </a:p>
          <a:p>
            <a:pPr marL="285750" indent="-285750">
              <a:buFont typeface="Wingdings" panose="05000000000000000000" pitchFamily="2" charset="2"/>
              <a:buChar char="Ø"/>
            </a:pPr>
            <a:r>
              <a:rPr lang="zh-CN" altLang="en-US" b="1" dirty="0"/>
              <a:t>管理应用程序和用户</a:t>
            </a:r>
            <a:endParaRPr lang="en-US" altLang="zh-CN" b="1" dirty="0"/>
          </a:p>
          <a:p>
            <a:pPr marL="285750" indent="-285750">
              <a:buFont typeface="Wingdings" panose="05000000000000000000" pitchFamily="2" charset="2"/>
              <a:buChar char="Ø"/>
            </a:pPr>
            <a:endParaRPr lang="en-US" altLang="zh-CN" b="1" dirty="0"/>
          </a:p>
          <a:p>
            <a:pPr marL="285750" indent="-285750">
              <a:buFont typeface="Wingdings" panose="05000000000000000000" pitchFamily="2" charset="2"/>
              <a:buChar char="Ø"/>
            </a:pPr>
            <a:r>
              <a:rPr lang="zh-CN" altLang="en-US" b="1" dirty="0"/>
              <a:t>将区块链与应用程序集成</a:t>
            </a:r>
            <a:endParaRPr lang="en-US" altLang="zh-CN" b="1" dirty="0"/>
          </a:p>
          <a:p>
            <a:pPr marL="285750" indent="-285750">
              <a:buFont typeface="Wingdings" panose="05000000000000000000" pitchFamily="2" charset="2"/>
              <a:buChar char="Ø"/>
            </a:pPr>
            <a:endParaRPr lang="en-US" altLang="zh-CN" b="1" dirty="0"/>
          </a:p>
          <a:p>
            <a:pPr marL="285750" indent="-285750">
              <a:buFont typeface="Wingdings" panose="05000000000000000000" pitchFamily="2" charset="2"/>
              <a:buChar char="Ø"/>
            </a:pPr>
            <a:r>
              <a:rPr lang="zh-CN" altLang="en-US" b="1" dirty="0"/>
              <a:t>部署区块链网络</a:t>
            </a:r>
            <a:endParaRPr lang="en-US" altLang="zh-CN" b="1" dirty="0"/>
          </a:p>
          <a:p>
            <a:pPr marL="285750" indent="-285750">
              <a:buFont typeface="Wingdings" panose="05000000000000000000" pitchFamily="2" charset="2"/>
              <a:buChar char="Ø"/>
            </a:pPr>
            <a:endParaRPr lang="en-US" altLang="zh-CN" b="1" dirty="0"/>
          </a:p>
          <a:p>
            <a:pPr marL="285750" indent="-285750">
              <a:buFont typeface="Wingdings" panose="05000000000000000000" pitchFamily="2" charset="2"/>
              <a:buChar char="Ø"/>
            </a:pPr>
            <a:r>
              <a:rPr lang="zh-CN" altLang="en-US" b="1" dirty="0"/>
              <a:t>使用 </a:t>
            </a:r>
            <a:r>
              <a:rPr lang="en-US" altLang="zh-CN" b="1" dirty="0"/>
              <a:t>Active Directory </a:t>
            </a:r>
            <a:r>
              <a:rPr lang="zh-CN" altLang="en-US" b="1" dirty="0"/>
              <a:t>登录</a:t>
            </a:r>
            <a:endParaRPr lang="en-US" altLang="zh-CN" b="1" dirty="0"/>
          </a:p>
          <a:p>
            <a:pPr marL="285750" indent="-285750">
              <a:buFont typeface="Wingdings" panose="05000000000000000000" pitchFamily="2" charset="2"/>
              <a:buChar char="Ø"/>
            </a:pPr>
            <a:endParaRPr lang="en-US" altLang="zh-CN" b="1" dirty="0"/>
          </a:p>
          <a:p>
            <a:pPr marL="285750" indent="-285750">
              <a:buFont typeface="Wingdings" panose="05000000000000000000" pitchFamily="2" charset="2"/>
              <a:buChar char="Ø"/>
            </a:pPr>
            <a:r>
              <a:rPr lang="zh-CN" altLang="en-US" b="1" dirty="0"/>
              <a:t>将链上数据与链下存储同步</a:t>
            </a:r>
          </a:p>
          <a:p>
            <a:pPr>
              <a:lnSpc>
                <a:spcPct val="90000"/>
              </a:lnSpc>
              <a:spcAft>
                <a:spcPts val="600"/>
              </a:spcAft>
            </a:pPr>
            <a:endParaRPr lang="zh-CN"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231152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a:t>
            </a:r>
            <a:r>
              <a:rPr lang="zh-CN" altLang="en-US" sz="3600">
                <a:gradFill>
                  <a:gsLst>
                    <a:gs pos="5417">
                      <a:srgbClr val="FFFFFF"/>
                    </a:gs>
                    <a:gs pos="28000">
                      <a:srgbClr val="FFFFFF"/>
                    </a:gs>
                  </a:gsLst>
                  <a:lin ang="5400000" scaled="0"/>
                </a:gradFill>
                <a:latin typeface="+mj-ea"/>
                <a:ea typeface="+mj-ea"/>
                <a:cs typeface="Segoe UI" pitchFamily="34" charset="0"/>
              </a:rPr>
              <a:t>开发测试实验室 </a:t>
            </a:r>
            <a:r>
              <a:rPr lang="en-US" altLang="zh-CN" sz="3600">
                <a:gradFill>
                  <a:gsLst>
                    <a:gs pos="5417">
                      <a:srgbClr val="FFFFFF"/>
                    </a:gs>
                    <a:gs pos="28000">
                      <a:srgbClr val="FFFFFF"/>
                    </a:gs>
                  </a:gsLst>
                  <a:lin ang="5400000" scaled="0"/>
                </a:gradFill>
                <a:latin typeface="+mj-ea"/>
                <a:ea typeface="+mj-ea"/>
                <a:cs typeface="Segoe UI" pitchFamily="34" charset="0"/>
              </a:rPr>
              <a:t>(Global Azure provided)</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5" name="Rectangle 4"/>
          <p:cNvSpPr/>
          <p:nvPr/>
        </p:nvSpPr>
        <p:spPr>
          <a:xfrm>
            <a:off x="4680790" y="1165124"/>
            <a:ext cx="6324600" cy="1938992"/>
          </a:xfrm>
          <a:prstGeom prst="rect">
            <a:avLst/>
          </a:prstGeom>
        </p:spPr>
        <p:txBody>
          <a:bodyPr wrap="square">
            <a:spAutoFit/>
          </a:bodyPr>
          <a:lstStyle/>
          <a:p>
            <a:r>
              <a:rPr lang="zh-CN" altLang="en-US"/>
              <a:t>什么是开发测试实验室？</a:t>
            </a:r>
            <a:endParaRPr lang="en-US" altLang="zh-CN"/>
          </a:p>
          <a:p>
            <a:endParaRPr lang="zh-CN" altLang="en-US"/>
          </a:p>
          <a:p>
            <a:r>
              <a:rPr lang="en-US" altLang="zh-CN" sz="1400"/>
              <a:t>Azure </a:t>
            </a:r>
            <a:r>
              <a:rPr lang="zh-CN" altLang="en-US" sz="1400"/>
              <a:t>开发测试实验室是一项可帮助开发人员和测试人员在 </a:t>
            </a:r>
            <a:r>
              <a:rPr lang="en-US" altLang="zh-CN" sz="1400"/>
              <a:t>Azure </a:t>
            </a:r>
            <a:r>
              <a:rPr lang="zh-CN" altLang="en-US" sz="1400"/>
              <a:t>中快速创建环境，同时尽量减少浪费并控制成本的服务。 可使用可重用模板和项目通过快速预配 </a:t>
            </a:r>
            <a:r>
              <a:rPr lang="en-US" altLang="zh-CN" sz="1400"/>
              <a:t>Windows </a:t>
            </a:r>
            <a:r>
              <a:rPr lang="zh-CN" altLang="en-US" sz="1400"/>
              <a:t>和 </a:t>
            </a:r>
            <a:r>
              <a:rPr lang="en-US" altLang="zh-CN" sz="1400"/>
              <a:t>Linux </a:t>
            </a:r>
            <a:r>
              <a:rPr lang="zh-CN" altLang="en-US" sz="1400"/>
              <a:t>环境来测试应用程序的最新版本。 轻松地将部署管道与开发测试实验室集成，以预配按需环境。 通过预配多个测试代理，增加负载测试，并为培训和演示创建预先预配的环境。开发测试实验室是免费的服务，仅支付在实验室中使用的 </a:t>
            </a:r>
            <a:r>
              <a:rPr lang="en-US" altLang="zh-CN" sz="1400"/>
              <a:t>Azure </a:t>
            </a:r>
            <a:r>
              <a:rPr lang="zh-CN" altLang="en-US" sz="1400"/>
              <a:t>资源（例如虚拟机、存储帐户和虚拟网络）。</a:t>
            </a: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stretch>
            <a:fillRect/>
          </a:stretch>
        </p:blipFill>
        <p:spPr>
          <a:xfrm>
            <a:off x="126698" y="848527"/>
            <a:ext cx="4272786" cy="2948222"/>
          </a:xfrm>
          <a:prstGeom prst="rect">
            <a:avLst/>
          </a:prstGeom>
        </p:spPr>
      </p:pic>
      <p:sp>
        <p:nvSpPr>
          <p:cNvPr id="16" name="Rectangle 15"/>
          <p:cNvSpPr/>
          <p:nvPr/>
        </p:nvSpPr>
        <p:spPr>
          <a:xfrm>
            <a:off x="484851" y="4017411"/>
            <a:ext cx="4733192" cy="2850011"/>
          </a:xfrm>
          <a:prstGeom prst="rect">
            <a:avLst/>
          </a:prstGeom>
        </p:spPr>
        <p:txBody>
          <a:bodyPr wrap="square">
            <a:spAutoFit/>
          </a:bodyPr>
          <a:lstStyle/>
          <a:p>
            <a:r>
              <a:rPr lang="zh-CN" altLang="en-US" sz="1400" b="1"/>
              <a:t>实验室内部管理功能：</a:t>
            </a:r>
            <a:endParaRPr lang="en-US" altLang="zh-CN" sz="1400" b="1"/>
          </a:p>
          <a:p>
            <a:endParaRPr lang="en-US" altLang="zh-CN" sz="1400" b="1"/>
          </a:p>
          <a:p>
            <a:pPr>
              <a:lnSpc>
                <a:spcPct val="120000"/>
              </a:lnSpc>
            </a:pPr>
            <a:r>
              <a:rPr lang="zh-CN" altLang="en-US" sz="1400" b="1"/>
              <a:t>实施策略型资源管理</a:t>
            </a:r>
            <a:endParaRPr lang="zh-CN" altLang="en-US" sz="1400"/>
          </a:p>
          <a:p>
            <a:pPr lvl="1">
              <a:lnSpc>
                <a:spcPct val="120000"/>
              </a:lnSpc>
            </a:pPr>
            <a:r>
              <a:rPr lang="zh-CN" altLang="en-US" sz="1400"/>
              <a:t>指定允许的虚机大小、每个用户可以开启的虚机数量、最多虚机数量；</a:t>
            </a:r>
            <a:endParaRPr lang="en-US" altLang="zh-CN" sz="1400"/>
          </a:p>
          <a:p>
            <a:pPr lvl="1">
              <a:lnSpc>
                <a:spcPct val="120000"/>
              </a:lnSpc>
            </a:pPr>
            <a:r>
              <a:rPr lang="zh-CN" altLang="en-US" sz="1400"/>
              <a:t>设定虚机自动关闭时间、自动开启时间。</a:t>
            </a:r>
          </a:p>
          <a:p>
            <a:pPr>
              <a:lnSpc>
                <a:spcPct val="120000"/>
              </a:lnSpc>
            </a:pPr>
            <a:r>
              <a:rPr lang="zh-CN" altLang="en-US" sz="1400" b="1"/>
              <a:t>基础虚机镜像</a:t>
            </a:r>
            <a:endParaRPr lang="zh-CN" altLang="en-US" sz="1400"/>
          </a:p>
          <a:p>
            <a:pPr lvl="1">
              <a:lnSpc>
                <a:spcPct val="120000"/>
              </a:lnSpc>
            </a:pPr>
            <a:r>
              <a:rPr lang="en-US" altLang="zh-CN" sz="1400"/>
              <a:t>1</a:t>
            </a:r>
            <a:r>
              <a:rPr lang="zh-CN" altLang="en-US" sz="1400"/>
              <a:t>、现成镜像：应用市场镜像、自定义</a:t>
            </a:r>
            <a:r>
              <a:rPr lang="en-US" altLang="zh-CN" sz="1400"/>
              <a:t>VHD</a:t>
            </a:r>
            <a:r>
              <a:rPr lang="zh-CN" altLang="en-US" sz="1400"/>
              <a:t>镜像</a:t>
            </a:r>
            <a:endParaRPr lang="en-US" altLang="zh-CN" sz="1400"/>
          </a:p>
          <a:p>
            <a:pPr lvl="1">
              <a:lnSpc>
                <a:spcPct val="120000"/>
              </a:lnSpc>
            </a:pPr>
            <a:r>
              <a:rPr lang="en-US" altLang="zh-CN" sz="1400"/>
              <a:t>2</a:t>
            </a:r>
            <a:r>
              <a:rPr lang="zh-CN" altLang="en-US" sz="1400"/>
              <a:t>、客户化镜像：虚机镜像上添加虚机</a:t>
            </a:r>
            <a:r>
              <a:rPr lang="en-US" altLang="zh-CN" sz="1400"/>
              <a:t>OS</a:t>
            </a:r>
            <a:r>
              <a:rPr lang="zh-CN" altLang="en-US" sz="1400"/>
              <a:t>相对应的应用工具和脚本部署，如</a:t>
            </a:r>
            <a:r>
              <a:rPr lang="en-US" altLang="zh-CN" sz="1400"/>
              <a:t>Docker</a:t>
            </a:r>
            <a:r>
              <a:rPr lang="zh-CN" altLang="en-US" sz="1400"/>
              <a:t>、</a:t>
            </a:r>
            <a:r>
              <a:rPr lang="en-US" altLang="zh-CN" sz="1400"/>
              <a:t>YUM Package</a:t>
            </a:r>
            <a:r>
              <a:rPr lang="zh-CN" altLang="en-US" sz="1400"/>
              <a:t>等</a:t>
            </a:r>
            <a:endParaRPr lang="en-US" altLang="zh-CN" sz="1400"/>
          </a:p>
          <a:p>
            <a:pPr lvl="1">
              <a:lnSpc>
                <a:spcPct val="120000"/>
              </a:lnSpc>
            </a:pPr>
            <a:endParaRPr lang="zh-CN" altLang="en-US" sz="1400"/>
          </a:p>
        </p:txBody>
      </p:sp>
      <p:sp>
        <p:nvSpPr>
          <p:cNvPr id="18" name="Rectangle 17"/>
          <p:cNvSpPr/>
          <p:nvPr/>
        </p:nvSpPr>
        <p:spPr>
          <a:xfrm>
            <a:off x="5457729" y="3649663"/>
            <a:ext cx="6243940" cy="2936188"/>
          </a:xfrm>
          <a:prstGeom prst="rect">
            <a:avLst/>
          </a:prstGeom>
        </p:spPr>
        <p:txBody>
          <a:bodyPr wrap="square">
            <a:spAutoFit/>
          </a:bodyPr>
          <a:lstStyle/>
          <a:p>
            <a:pPr>
              <a:lnSpc>
                <a:spcPct val="120000"/>
              </a:lnSpc>
            </a:pPr>
            <a:r>
              <a:rPr lang="zh-CN" altLang="en-US" sz="1400" b="1"/>
              <a:t>预先部署可认领虚机</a:t>
            </a:r>
            <a:endParaRPr lang="zh-CN" altLang="en-US" sz="1400"/>
          </a:p>
          <a:p>
            <a:pPr lvl="1">
              <a:lnSpc>
                <a:spcPct val="120000"/>
              </a:lnSpc>
            </a:pPr>
            <a:r>
              <a:rPr lang="zh-CN" altLang="en-US" sz="1400"/>
              <a:t>实验室管理员可准备具有特定基本映像和项目的虚机，并将其保存到共享池供实验室用户</a:t>
            </a:r>
            <a:endParaRPr lang="en-US" altLang="zh-CN" sz="1400"/>
          </a:p>
          <a:p>
            <a:pPr>
              <a:lnSpc>
                <a:spcPct val="120000"/>
              </a:lnSpc>
            </a:pPr>
            <a:r>
              <a:rPr lang="en-US" altLang="zh-CN" sz="1400" b="1"/>
              <a:t>RBAC</a:t>
            </a:r>
            <a:r>
              <a:rPr lang="zh-CN" altLang="en-US" sz="1400" b="1"/>
              <a:t>权限控制</a:t>
            </a:r>
            <a:endParaRPr lang="en-US" altLang="zh-CN" sz="1400" b="1"/>
          </a:p>
          <a:p>
            <a:pPr lvl="1"/>
            <a:r>
              <a:rPr lang="zh-CN" altLang="en-US" sz="1400"/>
              <a:t>实验室管理员：可以修改策略、读取和写入任意 </a:t>
            </a:r>
            <a:r>
              <a:rPr lang="en-US" altLang="zh-CN" sz="1400"/>
              <a:t>VM</a:t>
            </a:r>
            <a:r>
              <a:rPr lang="zh-CN" altLang="en-US" sz="1400"/>
              <a:t>、更改虚拟网络等。</a:t>
            </a:r>
          </a:p>
          <a:p>
            <a:pPr lvl="1"/>
            <a:r>
              <a:rPr lang="zh-CN" altLang="en-US" sz="1400"/>
              <a:t>实验室用户：可查看实验室中的所有资源（例如 </a:t>
            </a:r>
            <a:r>
              <a:rPr lang="en-US" altLang="zh-CN" sz="1400"/>
              <a:t>VM</a:t>
            </a:r>
            <a:r>
              <a:rPr lang="zh-CN" altLang="en-US" sz="1400"/>
              <a:t>、策略和虚拟网络），但不能修改其他用户创建的策略和 </a:t>
            </a:r>
            <a:r>
              <a:rPr lang="en-US" altLang="zh-CN" sz="1400"/>
              <a:t>VM</a:t>
            </a:r>
          </a:p>
          <a:p>
            <a:pPr>
              <a:lnSpc>
                <a:spcPct val="120000"/>
              </a:lnSpc>
            </a:pPr>
            <a:endParaRPr lang="en-US" altLang="zh-CN" sz="1400" b="1"/>
          </a:p>
          <a:p>
            <a:pPr>
              <a:lnSpc>
                <a:spcPct val="120000"/>
              </a:lnSpc>
            </a:pPr>
            <a:r>
              <a:rPr lang="zh-CN" altLang="en-US" sz="1400" b="1"/>
              <a:t>实验室外部管理：</a:t>
            </a:r>
            <a:endParaRPr lang="en-US" altLang="zh-CN" sz="1400" b="1"/>
          </a:p>
          <a:p>
            <a:pPr lvl="1"/>
            <a:r>
              <a:rPr lang="zh-CN" altLang="en-US" sz="1400"/>
              <a:t>实验室环境可通过</a:t>
            </a:r>
            <a:r>
              <a:rPr lang="en-US" altLang="zh-CN" sz="1400"/>
              <a:t>Azure Resource Manager</a:t>
            </a:r>
            <a:r>
              <a:rPr lang="zh-CN" altLang="en-US" sz="1400"/>
              <a:t>模板进行模板化，可以重新快速部署新实验环境；</a:t>
            </a:r>
            <a:endParaRPr lang="en-US" altLang="zh-CN" sz="1400"/>
          </a:p>
          <a:p>
            <a:pPr lvl="1"/>
            <a:r>
              <a:rPr lang="zh-CN" altLang="en-US" sz="1400"/>
              <a:t>通过</a:t>
            </a:r>
            <a:r>
              <a:rPr lang="en-US" altLang="zh-CN" sz="1400" err="1"/>
              <a:t>Powershell</a:t>
            </a:r>
            <a:r>
              <a:rPr lang="zh-CN" altLang="en-US" sz="1400"/>
              <a:t>完成批量删除实验环境；</a:t>
            </a:r>
          </a:p>
        </p:txBody>
      </p:sp>
    </p:spTree>
    <p:extLst>
      <p:ext uri="{BB962C8B-B14F-4D97-AF65-F5344CB8AC3E}">
        <p14:creationId xmlns:p14="http://schemas.microsoft.com/office/powerpoint/2010/main" val="157132402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0" y="57768"/>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600" b="1"/>
              <a:t>Xamarin &amp; HockeyAp</a:t>
            </a:r>
            <a:r>
              <a:rPr lang="en-US" altLang="zh-CN" sz="3600" b="1"/>
              <a:t>p (Global Azure provided)</a:t>
            </a:r>
            <a:endParaRPr lang="en-US" altLang="zh-CN" sz="3600">
              <a:solidFill>
                <a:schemeClr val="bg1"/>
              </a:solidFill>
              <a:latin typeface="+mj-ea"/>
              <a:ea typeface="+mj-ea"/>
              <a:cs typeface="Segoe UI" pitchFamily="34" charset="0"/>
            </a:endParaRPr>
          </a:p>
        </p:txBody>
      </p:sp>
      <p:sp>
        <p:nvSpPr>
          <p:cNvPr id="5" name="Rectangle 4"/>
          <p:cNvSpPr/>
          <p:nvPr/>
        </p:nvSpPr>
        <p:spPr>
          <a:xfrm>
            <a:off x="515083" y="1228489"/>
            <a:ext cx="8271108" cy="1951303"/>
          </a:xfrm>
          <a:prstGeom prst="rect">
            <a:avLst/>
          </a:prstGeom>
        </p:spPr>
        <p:txBody>
          <a:bodyPr wrap="square">
            <a:spAutoFit/>
          </a:bodyPr>
          <a:lstStyle/>
          <a:p>
            <a:r>
              <a:rPr lang="en-US" altLang="zh-CN" sz="2000" b="1" err="1"/>
              <a:t>Xamarin</a:t>
            </a:r>
            <a:endParaRPr lang="zh-CN" altLang="en-US"/>
          </a:p>
          <a:p>
            <a:pPr>
              <a:lnSpc>
                <a:spcPct val="120000"/>
              </a:lnSpc>
            </a:pPr>
            <a:r>
              <a:rPr lang="zh-CN" altLang="en-US" sz="1400"/>
              <a:t>创建美观、完全原生的 </a:t>
            </a:r>
            <a:r>
              <a:rPr lang="en-US" altLang="zh-CN" sz="1400"/>
              <a:t>Android</a:t>
            </a:r>
            <a:r>
              <a:rPr lang="zh-CN" altLang="en-US" sz="1400"/>
              <a:t>、</a:t>
            </a:r>
            <a:r>
              <a:rPr lang="en-US" altLang="zh-CN" sz="1400"/>
              <a:t>iOS </a:t>
            </a:r>
            <a:r>
              <a:rPr lang="zh-CN" altLang="en-US" sz="1400"/>
              <a:t>和 </a:t>
            </a:r>
            <a:r>
              <a:rPr lang="en-US" altLang="zh-CN" sz="1400"/>
              <a:t>Windows </a:t>
            </a:r>
            <a:r>
              <a:rPr lang="zh-CN" altLang="en-US" sz="1400"/>
              <a:t>应用，从而开发你需要扩展和发展的后端构建基块。</a:t>
            </a:r>
            <a:endParaRPr lang="en-US" altLang="zh-CN" sz="1400"/>
          </a:p>
          <a:p>
            <a:pPr marL="285750" indent="-285750">
              <a:lnSpc>
                <a:spcPct val="120000"/>
              </a:lnSpc>
              <a:buFont typeface="Arial" panose="020B0604020202020204" pitchFamily="34" charset="0"/>
              <a:buChar char="•"/>
            </a:pPr>
            <a:r>
              <a:rPr lang="zh-CN" altLang="en-US" sz="1400"/>
              <a:t>用户身份验证可实现移动应用的单一登录，因此用户可毫不费力地进行云端和本地应用的身份验证。</a:t>
            </a:r>
            <a:endParaRPr lang="en-US" altLang="zh-CN" sz="1400"/>
          </a:p>
          <a:p>
            <a:pPr marL="285750" indent="-285750">
              <a:lnSpc>
                <a:spcPct val="120000"/>
              </a:lnSpc>
              <a:buFont typeface="Arial" panose="020B0604020202020204" pitchFamily="34" charset="0"/>
              <a:buChar char="•"/>
            </a:pPr>
            <a:r>
              <a:rPr lang="zh-CN" altLang="en-US" sz="1400"/>
              <a:t>通过通知中心，应用可在数分钟内向数以百万计的用户广播个性化推送通知。轻松发送突发新闻、企业范围内的公告和基于地点的优惠券。</a:t>
            </a:r>
            <a:endParaRPr lang="en-US" altLang="zh-CN" sz="1400"/>
          </a:p>
          <a:p>
            <a:pPr marL="285750" indent="-285750">
              <a:lnSpc>
                <a:spcPct val="120000"/>
              </a:lnSpc>
              <a:buFont typeface="Arial" panose="020B0604020202020204" pitchFamily="34" charset="0"/>
              <a:buChar char="•"/>
            </a:pPr>
            <a:r>
              <a:rPr lang="zh-CN" altLang="en-US" sz="1400"/>
              <a:t>使用离线数据同步以确保用户可查看、创建和修改数据，即使遇到连接问题或处于离线状态，也是如此。</a:t>
            </a: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515083" y="5888538"/>
            <a:ext cx="10855151" cy="923330"/>
          </a:xfrm>
          <a:prstGeom prst="rect">
            <a:avLst/>
          </a:prstGeom>
        </p:spPr>
        <p:txBody>
          <a:bodyPr wrap="square">
            <a:spAutoFit/>
          </a:bodyPr>
          <a:lstStyle/>
          <a:p>
            <a:r>
              <a:rPr lang="en-US" altLang="zh-CN" b="1" err="1"/>
              <a:t>Xamarin</a:t>
            </a:r>
            <a:r>
              <a:rPr lang="en-US" altLang="zh-CN" b="1"/>
              <a:t> + </a:t>
            </a:r>
            <a:r>
              <a:rPr lang="en-US" altLang="zh-CN" b="1" err="1"/>
              <a:t>HockeyApp</a:t>
            </a:r>
            <a:r>
              <a:rPr lang="en-US" altLang="zh-CN" b="1"/>
              <a:t>       </a:t>
            </a:r>
            <a:r>
              <a:rPr lang="zh-CN" altLang="en-US" b="1"/>
              <a:t>移动 </a:t>
            </a:r>
            <a:r>
              <a:rPr lang="en-US" altLang="zh-CN" b="1"/>
              <a:t>DevOps</a:t>
            </a:r>
          </a:p>
          <a:p>
            <a:r>
              <a:rPr lang="zh-CN" altLang="en-US"/>
              <a:t>由 </a:t>
            </a:r>
            <a:r>
              <a:rPr lang="en-US" altLang="zh-CN"/>
              <a:t>Visual Studio</a:t>
            </a:r>
            <a:r>
              <a:rPr lang="zh-CN" altLang="en-US"/>
              <a:t>、</a:t>
            </a:r>
            <a:r>
              <a:rPr lang="en-US" altLang="zh-CN"/>
              <a:t>Azure</a:t>
            </a:r>
            <a:r>
              <a:rPr lang="zh-CN" altLang="en-US"/>
              <a:t>、</a:t>
            </a:r>
            <a:r>
              <a:rPr lang="en-US" altLang="zh-CN" err="1"/>
              <a:t>Xamarin</a:t>
            </a:r>
            <a:r>
              <a:rPr lang="en-US" altLang="zh-CN"/>
              <a:t> </a:t>
            </a:r>
            <a:r>
              <a:rPr lang="zh-CN" altLang="en-US"/>
              <a:t>测试云和 </a:t>
            </a:r>
            <a:r>
              <a:rPr lang="en-US" altLang="zh-CN" err="1"/>
              <a:t>HockeyApp</a:t>
            </a:r>
            <a:r>
              <a:rPr lang="en-US" altLang="zh-CN"/>
              <a:t> </a:t>
            </a:r>
            <a:r>
              <a:rPr lang="zh-CN" altLang="en-US"/>
              <a:t>提供的统一解决方案，可加速应用程序交付，并提高任何移动项目的工作效率和质量。</a:t>
            </a:r>
          </a:p>
        </p:txBody>
      </p:sp>
      <p:pic>
        <p:nvPicPr>
          <p:cNvPr id="6" name="Picture 5"/>
          <p:cNvPicPr>
            <a:picLocks noChangeAspect="1"/>
          </p:cNvPicPr>
          <p:nvPr/>
        </p:nvPicPr>
        <p:blipFill rotWithShape="1">
          <a:blip r:embed="rId3"/>
          <a:srcRect l="24428" r="23968"/>
          <a:stretch/>
        </p:blipFill>
        <p:spPr>
          <a:xfrm>
            <a:off x="9223513" y="1119716"/>
            <a:ext cx="2146721" cy="1910315"/>
          </a:xfrm>
          <a:prstGeom prst="rect">
            <a:avLst/>
          </a:prstGeom>
        </p:spPr>
      </p:pic>
      <p:pic>
        <p:nvPicPr>
          <p:cNvPr id="8" name="Picture 7"/>
          <p:cNvPicPr>
            <a:picLocks noChangeAspect="1"/>
          </p:cNvPicPr>
          <p:nvPr/>
        </p:nvPicPr>
        <p:blipFill>
          <a:blip r:embed="rId4"/>
          <a:stretch>
            <a:fillRect/>
          </a:stretch>
        </p:blipFill>
        <p:spPr>
          <a:xfrm>
            <a:off x="608999" y="3344863"/>
            <a:ext cx="1871859" cy="1871859"/>
          </a:xfrm>
          <a:prstGeom prst="rect">
            <a:avLst/>
          </a:prstGeom>
        </p:spPr>
      </p:pic>
      <p:sp>
        <p:nvSpPr>
          <p:cNvPr id="31" name="Rectangle 30"/>
          <p:cNvSpPr/>
          <p:nvPr/>
        </p:nvSpPr>
        <p:spPr>
          <a:xfrm>
            <a:off x="2768600" y="3263042"/>
            <a:ext cx="8373869" cy="2460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ltLang="zh-CN" b="1" err="1">
                <a:solidFill>
                  <a:schemeClr val="lt1"/>
                </a:solidFill>
              </a:rPr>
              <a:t>HockeyApp</a:t>
            </a:r>
            <a:endParaRPr lang="zh-CN" altLang="en-US" b="1">
              <a:solidFill>
                <a:schemeClr val="lt1"/>
              </a:solidFill>
            </a:endParaRPr>
          </a:p>
          <a:p>
            <a:r>
              <a:rPr lang="zh-CN" altLang="en-US" sz="1400">
                <a:solidFill>
                  <a:schemeClr val="lt1"/>
                </a:solidFill>
              </a:rPr>
              <a:t>开发、分发移动应用并对其进行 </a:t>
            </a:r>
            <a:r>
              <a:rPr lang="en-US" altLang="zh-CN" sz="1400">
                <a:solidFill>
                  <a:schemeClr val="lt1"/>
                </a:solidFill>
              </a:rPr>
              <a:t>beta </a:t>
            </a:r>
            <a:r>
              <a:rPr lang="zh-CN" altLang="en-US" sz="1400">
                <a:solidFill>
                  <a:schemeClr val="lt1"/>
                </a:solidFill>
              </a:rPr>
              <a:t>测试。</a:t>
            </a:r>
            <a:endParaRPr lang="en-US" altLang="zh-CN" sz="1400">
              <a:solidFill>
                <a:schemeClr val="lt1"/>
              </a:solidFill>
            </a:endParaRPr>
          </a:p>
          <a:p>
            <a:pPr marL="285750" indent="-285750">
              <a:buFont typeface="Arial" panose="020B0604020202020204" pitchFamily="34" charset="0"/>
              <a:buChar char="•"/>
            </a:pPr>
            <a:r>
              <a:rPr lang="en-US" altLang="zh-CN" sz="1400" err="1">
                <a:solidFill>
                  <a:schemeClr val="lt1"/>
                </a:solidFill>
              </a:rPr>
              <a:t>HockeyApp</a:t>
            </a:r>
            <a:r>
              <a:rPr lang="en-US" altLang="zh-CN" sz="1400">
                <a:solidFill>
                  <a:schemeClr val="lt1"/>
                </a:solidFill>
              </a:rPr>
              <a:t> </a:t>
            </a:r>
            <a:r>
              <a:rPr lang="zh-CN" altLang="en-US" sz="1400">
                <a:solidFill>
                  <a:schemeClr val="lt1"/>
                </a:solidFill>
              </a:rPr>
              <a:t>会创建调试符号并将类似的崩溃分组，帮助你了解崩溃的频率并确定积压工作的优先级。将你的崩溃报告与应用程序生命周期管理 </a:t>
            </a:r>
            <a:r>
              <a:rPr lang="en-US" altLang="zh-CN" sz="1400">
                <a:solidFill>
                  <a:schemeClr val="lt1"/>
                </a:solidFill>
              </a:rPr>
              <a:t>(ALM) </a:t>
            </a:r>
            <a:r>
              <a:rPr lang="zh-CN" altLang="en-US" sz="1400">
                <a:solidFill>
                  <a:schemeClr val="lt1"/>
                </a:solidFill>
              </a:rPr>
              <a:t>工具集成，以在同一位置管理你的所有工作项。</a:t>
            </a:r>
            <a:endParaRPr lang="en-US" altLang="zh-CN" sz="1400">
              <a:solidFill>
                <a:schemeClr val="lt1"/>
              </a:solidFill>
            </a:endParaRPr>
          </a:p>
          <a:p>
            <a:pPr marL="285750" indent="-285750">
              <a:buFont typeface="Arial" panose="020B0604020202020204" pitchFamily="34" charset="0"/>
              <a:buChar char="•"/>
            </a:pPr>
            <a:r>
              <a:rPr lang="zh-CN" altLang="en-US" sz="1400">
                <a:solidFill>
                  <a:schemeClr val="lt1"/>
                </a:solidFill>
              </a:rPr>
              <a:t>提供每日和每月活动客户数量跟踪使用情况。监控受崩溃影响的客户并通过会话计数衡量参与度。</a:t>
            </a:r>
            <a:endParaRPr lang="en-US" altLang="zh-CN" sz="1400">
              <a:solidFill>
                <a:schemeClr val="lt1"/>
              </a:solidFill>
            </a:endParaRPr>
          </a:p>
          <a:p>
            <a:pPr marL="285750" indent="-285750">
              <a:buFont typeface="Arial" panose="020B0604020202020204" pitchFamily="34" charset="0"/>
              <a:buChar char="•"/>
            </a:pPr>
            <a:r>
              <a:rPr lang="en-US" altLang="zh-CN" sz="1400" err="1">
                <a:solidFill>
                  <a:schemeClr val="lt1"/>
                </a:solidFill>
              </a:rPr>
              <a:t>HockeyApp</a:t>
            </a:r>
            <a:r>
              <a:rPr lang="en-US" altLang="zh-CN" sz="1400">
                <a:solidFill>
                  <a:schemeClr val="lt1"/>
                </a:solidFill>
              </a:rPr>
              <a:t> </a:t>
            </a:r>
            <a:r>
              <a:rPr lang="zh-CN" altLang="en-US" sz="1400">
                <a:solidFill>
                  <a:schemeClr val="lt1"/>
                </a:solidFill>
              </a:rPr>
              <a:t>使你能收集应用自身中的反馈，并将其发送给开发团队。而且因为反馈是以讨论的方式进行处理的，你可与客户进行交流，进一步了解他们究竟想从应用中获得什么。</a:t>
            </a:r>
            <a:endParaRPr lang="en-US" altLang="zh-CN" sz="1400">
              <a:solidFill>
                <a:schemeClr val="lt1"/>
              </a:solidFill>
            </a:endParaRPr>
          </a:p>
          <a:p>
            <a:pPr marL="285750" indent="-285750">
              <a:buFont typeface="Arial" panose="020B0604020202020204" pitchFamily="34" charset="0"/>
              <a:buChar char="•"/>
            </a:pPr>
            <a:r>
              <a:rPr lang="zh-CN" altLang="en-US" sz="1400">
                <a:solidFill>
                  <a:schemeClr val="lt1"/>
                </a:solidFill>
              </a:rPr>
              <a:t>考虑将 </a:t>
            </a:r>
            <a:r>
              <a:rPr lang="en-US" altLang="zh-CN" sz="1400" err="1">
                <a:solidFill>
                  <a:schemeClr val="lt1"/>
                </a:solidFill>
              </a:rPr>
              <a:t>HockeyApp</a:t>
            </a:r>
            <a:r>
              <a:rPr lang="en-US" altLang="zh-CN" sz="1400">
                <a:solidFill>
                  <a:schemeClr val="lt1"/>
                </a:solidFill>
              </a:rPr>
              <a:t> </a:t>
            </a:r>
            <a:r>
              <a:rPr lang="zh-CN" altLang="en-US" sz="1400">
                <a:solidFill>
                  <a:schemeClr val="lt1"/>
                </a:solidFill>
              </a:rPr>
              <a:t>作为内部应用商店用于测试。在同一地点提供所有应用以供 </a:t>
            </a:r>
            <a:r>
              <a:rPr lang="en-US" altLang="zh-CN" sz="1400">
                <a:solidFill>
                  <a:schemeClr val="lt1"/>
                </a:solidFill>
              </a:rPr>
              <a:t>beta </a:t>
            </a:r>
            <a:r>
              <a:rPr lang="zh-CN" altLang="en-US" sz="1400">
                <a:solidFill>
                  <a:schemeClr val="lt1"/>
                </a:solidFill>
              </a:rPr>
              <a:t>测试者和客户安装，并要求客户更新到特定版本（如有需要）。将 </a:t>
            </a:r>
            <a:r>
              <a:rPr lang="en-US" altLang="zh-CN" sz="1400" err="1">
                <a:solidFill>
                  <a:schemeClr val="lt1"/>
                </a:solidFill>
              </a:rPr>
              <a:t>HockeyApp</a:t>
            </a:r>
            <a:r>
              <a:rPr lang="en-US" altLang="zh-CN" sz="1400">
                <a:solidFill>
                  <a:schemeClr val="lt1"/>
                </a:solidFill>
              </a:rPr>
              <a:t> </a:t>
            </a:r>
            <a:r>
              <a:rPr lang="zh-CN" altLang="en-US" sz="1400">
                <a:solidFill>
                  <a:schemeClr val="lt1"/>
                </a:solidFill>
              </a:rPr>
              <a:t>集成到你的连续生成过程以便实现自动上传和分配，同时确保最新版本立即可用。</a:t>
            </a:r>
          </a:p>
        </p:txBody>
      </p:sp>
      <p:sp>
        <p:nvSpPr>
          <p:cNvPr id="7" name="Arrow: Right 6"/>
          <p:cNvSpPr/>
          <p:nvPr/>
        </p:nvSpPr>
        <p:spPr bwMode="auto">
          <a:xfrm>
            <a:off x="2912533" y="6002865"/>
            <a:ext cx="262467" cy="16933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886415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317" r="26131"/>
          <a:stretch/>
        </p:blipFill>
        <p:spPr>
          <a:xfrm>
            <a:off x="7344125" y="50"/>
            <a:ext cx="5090675" cy="6994426"/>
          </a:xfrm>
          <a:prstGeom prst="rect">
            <a:avLst/>
          </a:prstGeom>
        </p:spPr>
      </p:pic>
      <p:sp>
        <p:nvSpPr>
          <p:cNvPr id="3" name="Title 1"/>
          <p:cNvSpPr txBox="1">
            <a:spLocks/>
          </p:cNvSpPr>
          <p:nvPr/>
        </p:nvSpPr>
        <p:spPr>
          <a:xfrm>
            <a:off x="1036637" y="2125662"/>
            <a:ext cx="4953000" cy="362513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zh-CN" b="1"/>
              <a:t>Azure Stack</a:t>
            </a:r>
          </a:p>
          <a:p>
            <a:endParaRPr lang="en-US" altLang="zh-CN" b="1"/>
          </a:p>
        </p:txBody>
      </p:sp>
    </p:spTree>
    <p:extLst>
      <p:ext uri="{BB962C8B-B14F-4D97-AF65-F5344CB8AC3E}">
        <p14:creationId xmlns:p14="http://schemas.microsoft.com/office/powerpoint/2010/main" val="149383303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Stack</a:t>
            </a:r>
          </a:p>
        </p:txBody>
      </p:sp>
      <p:sp>
        <p:nvSpPr>
          <p:cNvPr id="5" name="Rectangle 4"/>
          <p:cNvSpPr/>
          <p:nvPr/>
        </p:nvSpPr>
        <p:spPr>
          <a:xfrm>
            <a:off x="193055" y="1116199"/>
            <a:ext cx="5534356" cy="1200329"/>
          </a:xfrm>
          <a:prstGeom prst="rect">
            <a:avLst/>
          </a:prstGeom>
        </p:spPr>
        <p:txBody>
          <a:bodyPr wrap="square">
            <a:spAutoFit/>
          </a:bodyPr>
          <a:lstStyle/>
          <a:p>
            <a:pPr marL="285750" indent="-285750">
              <a:buFont typeface="Wingdings" panose="05000000000000000000" pitchFamily="2" charset="2"/>
              <a:buChar char="ü"/>
            </a:pPr>
            <a:r>
              <a:rPr lang="en-US" altLang="zh-CN" b="1"/>
              <a:t>Azure Stack </a:t>
            </a:r>
            <a:r>
              <a:rPr lang="zh-CN" altLang="en-US" b="1"/>
              <a:t>是一种混合云平台，通过它可从组织的数据中心提供 </a:t>
            </a:r>
            <a:r>
              <a:rPr lang="en-US" altLang="zh-CN" b="1"/>
              <a:t>Azure </a:t>
            </a:r>
            <a:r>
              <a:rPr lang="zh-CN" altLang="en-US" b="1"/>
              <a:t>服务</a:t>
            </a:r>
            <a:r>
              <a:rPr lang="zh-CN" altLang="en-US"/>
              <a:t>。 </a:t>
            </a:r>
            <a:r>
              <a:rPr lang="en-US" altLang="zh-CN"/>
              <a:t>Azure Stack</a:t>
            </a:r>
            <a:r>
              <a:rPr lang="zh-CN" altLang="en-US"/>
              <a:t>旨在启用新方案的现代应用程序中重要的方案，如边缘和连接断开的环境或满足特定的安全和合规性要求。</a:t>
            </a:r>
            <a:endParaRPr lang="zh-CN" altLang="en-US" sz="1400"/>
          </a:p>
        </p:txBody>
      </p:sp>
      <p:grpSp>
        <p:nvGrpSpPr>
          <p:cNvPr id="6" name="Group 5">
            <a:extLst>
              <a:ext uri="{FF2B5EF4-FFF2-40B4-BE49-F238E27FC236}">
                <a16:creationId xmlns:a16="http://schemas.microsoft.com/office/drawing/2014/main" id="{77B3B406-93B7-4530-956D-31836ADB7BD7}"/>
              </a:ext>
            </a:extLst>
          </p:cNvPr>
          <p:cNvGrpSpPr/>
          <p:nvPr/>
        </p:nvGrpSpPr>
        <p:grpSpPr>
          <a:xfrm>
            <a:off x="6266764" y="1047024"/>
            <a:ext cx="1702098" cy="2195062"/>
            <a:chOff x="1311793" y="2566083"/>
            <a:chExt cx="2195244" cy="3050341"/>
          </a:xfrm>
        </p:grpSpPr>
        <p:sp>
          <p:nvSpPr>
            <p:cNvPr id="7" name="Rectangle 6">
              <a:extLst>
                <a:ext uri="{FF2B5EF4-FFF2-40B4-BE49-F238E27FC236}">
                  <a16:creationId xmlns:a16="http://schemas.microsoft.com/office/drawing/2014/main" id="{05B739C5-C61D-4A53-AAD2-CE6B46B49C01}"/>
                </a:ext>
              </a:extLst>
            </p:cNvPr>
            <p:cNvSpPr/>
            <p:nvPr/>
          </p:nvSpPr>
          <p:spPr>
            <a:xfrm>
              <a:off x="1311793" y="4335638"/>
              <a:ext cx="2195244"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424" rtl="0" eaLnBrk="1" fontAlgn="auto" latinLnBrk="0" hangingPunct="1">
                <a:lnSpc>
                  <a:spcPct val="9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Semilight" panose="020B0402040204020203" pitchFamily="34" charset="0"/>
                </a:rPr>
                <a:t>边界和离线场景下的解决方案</a:t>
              </a:r>
              <a:endParaRPr kumimoji="0" 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8" name="Group 7">
              <a:extLst>
                <a:ext uri="{FF2B5EF4-FFF2-40B4-BE49-F238E27FC236}">
                  <a16:creationId xmlns:a16="http://schemas.microsoft.com/office/drawing/2014/main" id="{2256E769-6570-44CB-BEF0-D85856BB29E5}"/>
                </a:ext>
              </a:extLst>
            </p:cNvPr>
            <p:cNvGrpSpPr/>
            <p:nvPr/>
          </p:nvGrpSpPr>
          <p:grpSpPr>
            <a:xfrm>
              <a:off x="1855026" y="2566083"/>
              <a:ext cx="1346898" cy="988903"/>
              <a:chOff x="3255963" y="4467225"/>
              <a:chExt cx="1935162" cy="1420812"/>
            </a:xfrm>
            <a:noFill/>
          </p:grpSpPr>
          <p:sp>
            <p:nvSpPr>
              <p:cNvPr id="10" name="Oval 5">
                <a:extLst>
                  <a:ext uri="{FF2B5EF4-FFF2-40B4-BE49-F238E27FC236}">
                    <a16:creationId xmlns:a16="http://schemas.microsoft.com/office/drawing/2014/main" id="{57E27869-D609-4587-AC79-B5A245565D53}"/>
                  </a:ext>
                </a:extLst>
              </p:cNvPr>
              <p:cNvSpPr>
                <a:spLocks noChangeArrowheads="1"/>
              </p:cNvSpPr>
              <p:nvPr/>
            </p:nvSpPr>
            <p:spPr bwMode="auto">
              <a:xfrm>
                <a:off x="3362325" y="4573588"/>
                <a:ext cx="249238" cy="249237"/>
              </a:xfrm>
              <a:prstGeom prst="ellipse">
                <a:avLst/>
              </a:prstGeom>
              <a:grpFill/>
              <a:ln w="38100" cap="rnd">
                <a:solidFill>
                  <a:srgbClr val="0078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Oval 6">
                <a:extLst>
                  <a:ext uri="{FF2B5EF4-FFF2-40B4-BE49-F238E27FC236}">
                    <a16:creationId xmlns:a16="http://schemas.microsoft.com/office/drawing/2014/main" id="{2D3B8A34-5DC6-4BD5-9A5A-A2C951FF3108}"/>
                  </a:ext>
                </a:extLst>
              </p:cNvPr>
              <p:cNvSpPr>
                <a:spLocks noChangeArrowheads="1"/>
              </p:cNvSpPr>
              <p:nvPr/>
            </p:nvSpPr>
            <p:spPr bwMode="auto">
              <a:xfrm>
                <a:off x="3255963" y="4467225"/>
                <a:ext cx="460375" cy="461962"/>
              </a:xfrm>
              <a:prstGeom prst="ellipse">
                <a:avLst/>
              </a:prstGeom>
              <a:grpFill/>
              <a:ln w="38100" cap="rnd">
                <a:solidFill>
                  <a:srgbClr val="0078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Oval 7">
                <a:extLst>
                  <a:ext uri="{FF2B5EF4-FFF2-40B4-BE49-F238E27FC236}">
                    <a16:creationId xmlns:a16="http://schemas.microsoft.com/office/drawing/2014/main" id="{798299FA-13C5-4C71-9993-4C96EBCAD1DC}"/>
                  </a:ext>
                </a:extLst>
              </p:cNvPr>
              <p:cNvSpPr>
                <a:spLocks noChangeArrowheads="1"/>
              </p:cNvSpPr>
              <p:nvPr/>
            </p:nvSpPr>
            <p:spPr bwMode="auto">
              <a:xfrm>
                <a:off x="4335463" y="4605338"/>
                <a:ext cx="185738" cy="185737"/>
              </a:xfrm>
              <a:prstGeom prst="ellipse">
                <a:avLst/>
              </a:prstGeom>
              <a:grpFill/>
              <a:ln w="38100" cap="rnd">
                <a:solidFill>
                  <a:srgbClr val="0078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Oval 8">
                <a:extLst>
                  <a:ext uri="{FF2B5EF4-FFF2-40B4-BE49-F238E27FC236}">
                    <a16:creationId xmlns:a16="http://schemas.microsoft.com/office/drawing/2014/main" id="{A6E4AFCE-BE44-4886-88EB-3A32EEC67142}"/>
                  </a:ext>
                </a:extLst>
              </p:cNvPr>
              <p:cNvSpPr>
                <a:spLocks noChangeArrowheads="1"/>
              </p:cNvSpPr>
              <p:nvPr/>
            </p:nvSpPr>
            <p:spPr bwMode="auto">
              <a:xfrm>
                <a:off x="4257675" y="4527550"/>
                <a:ext cx="341313" cy="341312"/>
              </a:xfrm>
              <a:prstGeom prst="ellipse">
                <a:avLst/>
              </a:prstGeom>
              <a:grpFill/>
              <a:ln w="38100" cap="rnd">
                <a:solidFill>
                  <a:srgbClr val="0078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Freeform 9">
                <a:extLst>
                  <a:ext uri="{FF2B5EF4-FFF2-40B4-BE49-F238E27FC236}">
                    <a16:creationId xmlns:a16="http://schemas.microsoft.com/office/drawing/2014/main" id="{F4EF15C3-5281-4DE5-88DA-C8B6F25F718F}"/>
                  </a:ext>
                </a:extLst>
              </p:cNvPr>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grpFill/>
              <a:ln w="38100" cap="rnd">
                <a:solidFill>
                  <a:srgbClr val="0078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Freeform 10">
                <a:extLst>
                  <a:ext uri="{FF2B5EF4-FFF2-40B4-BE49-F238E27FC236}">
                    <a16:creationId xmlns:a16="http://schemas.microsoft.com/office/drawing/2014/main" id="{C37AC3A1-4D6A-492F-8700-76EC50184EC7}"/>
                  </a:ext>
                </a:extLst>
              </p:cNvPr>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grpFill/>
              <a:ln w="38100" cap="rnd">
                <a:solidFill>
                  <a:srgbClr val="0078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Freeform 11">
                <a:extLst>
                  <a:ext uri="{FF2B5EF4-FFF2-40B4-BE49-F238E27FC236}">
                    <a16:creationId xmlns:a16="http://schemas.microsoft.com/office/drawing/2014/main" id="{6CD13D0D-99B1-412A-99E4-14EE46CD556E}"/>
                  </a:ext>
                </a:extLst>
              </p:cNvPr>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grpFill/>
              <a:ln w="38100" cap="rnd">
                <a:solidFill>
                  <a:srgbClr val="0078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Freeform 12">
                <a:extLst>
                  <a:ext uri="{FF2B5EF4-FFF2-40B4-BE49-F238E27FC236}">
                    <a16:creationId xmlns:a16="http://schemas.microsoft.com/office/drawing/2014/main" id="{53B0D89F-70FF-4FAA-BBEE-19EB8C6A28B2}"/>
                  </a:ext>
                </a:extLst>
              </p:cNvPr>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grpFill/>
              <a:ln w="38100" cap="rnd">
                <a:solidFill>
                  <a:srgbClr val="0078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Freeform 13">
                <a:extLst>
                  <a:ext uri="{FF2B5EF4-FFF2-40B4-BE49-F238E27FC236}">
                    <a16:creationId xmlns:a16="http://schemas.microsoft.com/office/drawing/2014/main" id="{ABA87DF5-836D-423B-952A-8E7E5D550880}"/>
                  </a:ext>
                </a:extLst>
              </p:cNvPr>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grpFill/>
              <a:ln w="38100" cap="rnd">
                <a:solidFill>
                  <a:srgbClr val="0078D7"/>
                </a:solidFill>
                <a:prstDash val="solid"/>
                <a:round/>
                <a:headEnd/>
                <a:tailEnd/>
              </a:ln>
              <a:extLst/>
            </p:spPr>
            <p:txBody>
              <a:bodyPr vert="horz" wrap="square" lIns="91414" tIns="45706" rIns="91414" bIns="45706"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Straight Connector 8">
              <a:extLst>
                <a:ext uri="{FF2B5EF4-FFF2-40B4-BE49-F238E27FC236}">
                  <a16:creationId xmlns:a16="http://schemas.microsoft.com/office/drawing/2014/main" id="{EE5D5809-0EE8-4AAF-AD06-5519F88E5C6E}"/>
                </a:ext>
              </a:extLst>
            </p:cNvPr>
            <p:cNvCxnSpPr/>
            <p:nvPr/>
          </p:nvCxnSpPr>
          <p:spPr>
            <a:xfrm>
              <a:off x="1842675" y="3954463"/>
              <a:ext cx="1371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9BAC73B-79E1-466D-9408-E58580F8FE37}"/>
              </a:ext>
            </a:extLst>
          </p:cNvPr>
          <p:cNvGrpSpPr/>
          <p:nvPr/>
        </p:nvGrpSpPr>
        <p:grpSpPr>
          <a:xfrm>
            <a:off x="8085150" y="830262"/>
            <a:ext cx="1596657" cy="2400784"/>
            <a:chOff x="5236212" y="2280204"/>
            <a:chExt cx="2059255" cy="3336220"/>
          </a:xfrm>
        </p:grpSpPr>
        <p:sp>
          <p:nvSpPr>
            <p:cNvPr id="20" name="Rectangle 19">
              <a:extLst>
                <a:ext uri="{FF2B5EF4-FFF2-40B4-BE49-F238E27FC236}">
                  <a16:creationId xmlns:a16="http://schemas.microsoft.com/office/drawing/2014/main" id="{71E67EEA-1F7B-4371-9F9B-2C0A85907A67}"/>
                </a:ext>
              </a:extLst>
            </p:cNvPr>
            <p:cNvSpPr/>
            <p:nvPr/>
          </p:nvSpPr>
          <p:spPr>
            <a:xfrm>
              <a:off x="5236212" y="4335638"/>
              <a:ext cx="2059255"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424" rtl="0" eaLnBrk="1" fontAlgn="auto" latinLnBrk="0" hangingPunct="1">
                <a:lnSpc>
                  <a:spcPct val="9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Semilight" panose="020B0402040204020203" pitchFamily="34" charset="0"/>
                </a:rPr>
                <a:t>符合各项规定的云应用程序</a:t>
              </a:r>
              <a:endParaRPr kumimoji="0" 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21" name="Group 20">
              <a:extLst>
                <a:ext uri="{FF2B5EF4-FFF2-40B4-BE49-F238E27FC236}">
                  <a16:creationId xmlns:a16="http://schemas.microsoft.com/office/drawing/2014/main" id="{EE44C1B2-046F-4B16-B83A-917442E5DD19}"/>
                </a:ext>
              </a:extLst>
            </p:cNvPr>
            <p:cNvGrpSpPr>
              <a:grpSpLocks noChangeAspect="1"/>
            </p:cNvGrpSpPr>
            <p:nvPr/>
          </p:nvGrpSpPr>
          <p:grpSpPr>
            <a:xfrm>
              <a:off x="5794866" y="2280204"/>
              <a:ext cx="846745" cy="1312208"/>
              <a:chOff x="7621675" y="431686"/>
              <a:chExt cx="864158" cy="1339194"/>
            </a:xfrm>
            <a:noFill/>
          </p:grpSpPr>
          <p:sp>
            <p:nvSpPr>
              <p:cNvPr id="23" name="Rectangle: Rounded Corners 22">
                <a:extLst>
                  <a:ext uri="{FF2B5EF4-FFF2-40B4-BE49-F238E27FC236}">
                    <a16:creationId xmlns:a16="http://schemas.microsoft.com/office/drawing/2014/main" id="{1A55F5BB-2B6E-4DC7-81F2-8BCC81A7A72A}"/>
                  </a:ext>
                </a:extLst>
              </p:cNvPr>
              <p:cNvSpPr/>
              <p:nvPr/>
            </p:nvSpPr>
            <p:spPr bwMode="auto">
              <a:xfrm>
                <a:off x="7621675" y="592853"/>
                <a:ext cx="864158" cy="1178027"/>
              </a:xfrm>
              <a:prstGeom prst="roundRect">
                <a:avLst/>
              </a:prstGeom>
              <a:grp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prstClr val="black"/>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5" name="Rectangle: Rounded Corners 24">
                <a:extLst>
                  <a:ext uri="{FF2B5EF4-FFF2-40B4-BE49-F238E27FC236}">
                    <a16:creationId xmlns:a16="http://schemas.microsoft.com/office/drawing/2014/main" id="{91CE5CA0-856C-41C7-8A8A-0EC340BB8651}"/>
                  </a:ext>
                </a:extLst>
              </p:cNvPr>
              <p:cNvSpPr/>
              <p:nvPr/>
            </p:nvSpPr>
            <p:spPr bwMode="auto">
              <a:xfrm>
                <a:off x="7815943" y="600406"/>
                <a:ext cx="475622" cy="184220"/>
              </a:xfrm>
              <a:prstGeom prst="roundRect">
                <a:avLst/>
              </a:prstGeom>
              <a:grp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prstClr val="black"/>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6" name="Flowchart: Delay 25">
                <a:extLst>
                  <a:ext uri="{FF2B5EF4-FFF2-40B4-BE49-F238E27FC236}">
                    <a16:creationId xmlns:a16="http://schemas.microsoft.com/office/drawing/2014/main" id="{76CFC036-6330-4164-9716-4F2017BE56D6}"/>
                  </a:ext>
                </a:extLst>
              </p:cNvPr>
              <p:cNvSpPr/>
              <p:nvPr/>
            </p:nvSpPr>
            <p:spPr bwMode="auto">
              <a:xfrm rot="16200000">
                <a:off x="7966786" y="347635"/>
                <a:ext cx="168718" cy="336819"/>
              </a:xfrm>
              <a:prstGeom prst="flowChartDelay">
                <a:avLst/>
              </a:prstGeom>
              <a:grp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prstClr val="black"/>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27" name="Straight Connector 26">
                <a:extLst>
                  <a:ext uri="{FF2B5EF4-FFF2-40B4-BE49-F238E27FC236}">
                    <a16:creationId xmlns:a16="http://schemas.microsoft.com/office/drawing/2014/main" id="{70657A89-C7B8-4D3A-95D2-5B35EEECF0EC}"/>
                  </a:ext>
                </a:extLst>
              </p:cNvPr>
              <p:cNvCxnSpPr/>
              <p:nvPr/>
            </p:nvCxnSpPr>
            <p:spPr>
              <a:xfrm>
                <a:off x="7815943" y="1329624"/>
                <a:ext cx="199671" cy="140677"/>
              </a:xfrm>
              <a:prstGeom prst="line">
                <a:avLst/>
              </a:prstGeom>
              <a:grpFill/>
              <a:ln w="38100" cap="rnd">
                <a:solidFill>
                  <a:srgbClr val="0078D7"/>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743F36-FE79-40D4-A490-1F46565EA2DE}"/>
                  </a:ext>
                </a:extLst>
              </p:cNvPr>
              <p:cNvCxnSpPr>
                <a:cxnSpLocks noChangeAspect="1"/>
              </p:cNvCxnSpPr>
              <p:nvPr/>
            </p:nvCxnSpPr>
            <p:spPr>
              <a:xfrm flipV="1">
                <a:off x="8015614" y="1048110"/>
                <a:ext cx="263149" cy="405305"/>
              </a:xfrm>
              <a:prstGeom prst="line">
                <a:avLst/>
              </a:prstGeom>
              <a:grpFill/>
              <a:ln w="381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F7E6E129-5733-4C8F-9B39-CA6C4B87804B}"/>
                </a:ext>
              </a:extLst>
            </p:cNvPr>
            <p:cNvCxnSpPr/>
            <p:nvPr/>
          </p:nvCxnSpPr>
          <p:spPr>
            <a:xfrm>
              <a:off x="5532438" y="3954463"/>
              <a:ext cx="1371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56009BA-7941-421D-BB76-97F0C7F83766}"/>
              </a:ext>
            </a:extLst>
          </p:cNvPr>
          <p:cNvGrpSpPr/>
          <p:nvPr/>
        </p:nvGrpSpPr>
        <p:grpSpPr>
          <a:xfrm>
            <a:off x="9609136" y="550697"/>
            <a:ext cx="1943101" cy="2680349"/>
            <a:chOff x="8742298" y="1901336"/>
            <a:chExt cx="2506074" cy="3724713"/>
          </a:xfrm>
        </p:grpSpPr>
        <p:sp>
          <p:nvSpPr>
            <p:cNvPr id="30" name="Rectangle 29">
              <a:extLst>
                <a:ext uri="{FF2B5EF4-FFF2-40B4-BE49-F238E27FC236}">
                  <a16:creationId xmlns:a16="http://schemas.microsoft.com/office/drawing/2014/main" id="{0807FA80-E2A3-4955-AB4D-1F2750037232}"/>
                </a:ext>
              </a:extLst>
            </p:cNvPr>
            <p:cNvSpPr/>
            <p:nvPr/>
          </p:nvSpPr>
          <p:spPr>
            <a:xfrm>
              <a:off x="8742298" y="4345263"/>
              <a:ext cx="2506074"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424" rtl="0" eaLnBrk="1" fontAlgn="auto" latinLnBrk="0" hangingPunct="1">
                <a:lnSpc>
                  <a:spcPct val="9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Semilight" panose="020B0402040204020203" pitchFamily="34" charset="0"/>
                </a:rPr>
                <a:t>涵盖云端与本地的现代应用</a:t>
              </a:r>
              <a:endParaRPr kumimoji="0" 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31" name="Group 30">
              <a:extLst>
                <a:ext uri="{FF2B5EF4-FFF2-40B4-BE49-F238E27FC236}">
                  <a16:creationId xmlns:a16="http://schemas.microsoft.com/office/drawing/2014/main" id="{E51A8BAE-E267-4783-BCC6-1BCCAF727B06}"/>
                </a:ext>
              </a:extLst>
            </p:cNvPr>
            <p:cNvGrpSpPr/>
            <p:nvPr/>
          </p:nvGrpSpPr>
          <p:grpSpPr>
            <a:xfrm>
              <a:off x="9516942" y="1901336"/>
              <a:ext cx="782119" cy="1591945"/>
              <a:chOff x="5725021" y="1676934"/>
              <a:chExt cx="766275" cy="1559696"/>
            </a:xfrm>
            <a:noFill/>
          </p:grpSpPr>
          <p:cxnSp>
            <p:nvCxnSpPr>
              <p:cNvPr id="33" name="Straight Connector 32">
                <a:extLst>
                  <a:ext uri="{FF2B5EF4-FFF2-40B4-BE49-F238E27FC236}">
                    <a16:creationId xmlns:a16="http://schemas.microsoft.com/office/drawing/2014/main" id="{F418A6EE-5D75-420B-A974-C7AFED3CFD67}"/>
                  </a:ext>
                </a:extLst>
              </p:cNvPr>
              <p:cNvCxnSpPr>
                <a:cxnSpLocks/>
              </p:cNvCxnSpPr>
              <p:nvPr/>
            </p:nvCxnSpPr>
            <p:spPr>
              <a:xfrm>
                <a:off x="5984199" y="1676934"/>
                <a:ext cx="0" cy="0"/>
              </a:xfrm>
              <a:prstGeom prst="line">
                <a:avLst/>
              </a:prstGeom>
              <a:grpFill/>
              <a:ln w="381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8CDC47F-5C84-48C6-83D6-4EDD533CDBE6}"/>
                  </a:ext>
                </a:extLst>
              </p:cNvPr>
              <p:cNvGrpSpPr>
                <a:grpSpLocks noChangeAspect="1"/>
              </p:cNvGrpSpPr>
              <p:nvPr/>
            </p:nvGrpSpPr>
            <p:grpSpPr>
              <a:xfrm>
                <a:off x="5725021" y="2211098"/>
                <a:ext cx="766275" cy="1025532"/>
                <a:chOff x="5743456" y="2250148"/>
                <a:chExt cx="722901" cy="967483"/>
              </a:xfrm>
              <a:grpFill/>
            </p:grpSpPr>
            <p:sp>
              <p:nvSpPr>
                <p:cNvPr id="35" name="Rectangle 17">
                  <a:extLst>
                    <a:ext uri="{FF2B5EF4-FFF2-40B4-BE49-F238E27FC236}">
                      <a16:creationId xmlns:a16="http://schemas.microsoft.com/office/drawing/2014/main" id="{A1EAEC42-5A4D-4C74-923E-5338F3DE7EA5}"/>
                    </a:ext>
                  </a:extLst>
                </p:cNvPr>
                <p:cNvSpPr>
                  <a:spLocks noChangeArrowheads="1"/>
                </p:cNvSpPr>
                <p:nvPr/>
              </p:nvSpPr>
              <p:spPr bwMode="auto">
                <a:xfrm rot="16200000">
                  <a:off x="5389137" y="2604467"/>
                  <a:ext cx="967483" cy="258846"/>
                </a:xfrm>
                <a:prstGeom prst="rect">
                  <a:avLst/>
                </a:prstGeom>
                <a:grpFill/>
                <a:ln w="38100" cap="flat">
                  <a:solidFill>
                    <a:srgbClr val="0078D7"/>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Line 20">
                  <a:extLst>
                    <a:ext uri="{FF2B5EF4-FFF2-40B4-BE49-F238E27FC236}">
                      <a16:creationId xmlns:a16="http://schemas.microsoft.com/office/drawing/2014/main" id="{F90B73E1-3764-40B5-AA9B-7E3CDA43A09D}"/>
                    </a:ext>
                  </a:extLst>
                </p:cNvPr>
                <p:cNvSpPr>
                  <a:spLocks noChangeShapeType="1"/>
                </p:cNvSpPr>
                <p:nvPr/>
              </p:nvSpPr>
              <p:spPr bwMode="auto">
                <a:xfrm rot="16200000" flipH="1">
                  <a:off x="5642822" y="2901821"/>
                  <a:ext cx="455867" cy="0"/>
                </a:xfrm>
                <a:prstGeom prst="line">
                  <a:avLst/>
                </a:prstGeom>
                <a:grpFill/>
                <a:ln w="38100" cap="flat">
                  <a:solidFill>
                    <a:srgbClr val="0078D7"/>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1">
                  <a:extLst>
                    <a:ext uri="{FF2B5EF4-FFF2-40B4-BE49-F238E27FC236}">
                      <a16:creationId xmlns:a16="http://schemas.microsoft.com/office/drawing/2014/main" id="{A387C640-B739-40A1-B867-56E0498A5D30}"/>
                    </a:ext>
                  </a:extLst>
                </p:cNvPr>
                <p:cNvSpPr>
                  <a:spLocks noChangeArrowheads="1"/>
                </p:cNvSpPr>
                <p:nvPr/>
              </p:nvSpPr>
              <p:spPr bwMode="auto">
                <a:xfrm rot="16200000">
                  <a:off x="5851071" y="2602346"/>
                  <a:ext cx="967483" cy="263088"/>
                </a:xfrm>
                <a:prstGeom prst="rect">
                  <a:avLst/>
                </a:prstGeom>
                <a:grpFill/>
                <a:ln w="38100" cap="flat">
                  <a:solidFill>
                    <a:srgbClr val="0078D7"/>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Line 30">
                  <a:extLst>
                    <a:ext uri="{FF2B5EF4-FFF2-40B4-BE49-F238E27FC236}">
                      <a16:creationId xmlns:a16="http://schemas.microsoft.com/office/drawing/2014/main" id="{05BB5700-22EC-482C-A939-654A37C32A38}"/>
                    </a:ext>
                  </a:extLst>
                </p:cNvPr>
                <p:cNvSpPr>
                  <a:spLocks noChangeShapeType="1"/>
                </p:cNvSpPr>
                <p:nvPr/>
              </p:nvSpPr>
              <p:spPr bwMode="auto">
                <a:xfrm rot="16200000" flipV="1">
                  <a:off x="6105067" y="2328759"/>
                  <a:ext cx="0" cy="218245"/>
                </a:xfrm>
                <a:prstGeom prst="line">
                  <a:avLst/>
                </a:prstGeom>
                <a:grpFill/>
                <a:ln w="38100" cap="flat">
                  <a:solidFill>
                    <a:srgbClr val="0078D7"/>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Line 30">
                  <a:extLst>
                    <a:ext uri="{FF2B5EF4-FFF2-40B4-BE49-F238E27FC236}">
                      <a16:creationId xmlns:a16="http://schemas.microsoft.com/office/drawing/2014/main" id="{73D0DBDB-1F1A-4897-A14F-12D6A08B7C9E}"/>
                    </a:ext>
                  </a:extLst>
                </p:cNvPr>
                <p:cNvSpPr>
                  <a:spLocks noChangeShapeType="1"/>
                </p:cNvSpPr>
                <p:nvPr/>
              </p:nvSpPr>
              <p:spPr bwMode="auto">
                <a:xfrm rot="16200000" flipV="1">
                  <a:off x="6102845" y="2930500"/>
                  <a:ext cx="0" cy="218245"/>
                </a:xfrm>
                <a:prstGeom prst="line">
                  <a:avLst/>
                </a:prstGeom>
                <a:grpFill/>
                <a:ln w="38100" cap="flat">
                  <a:solidFill>
                    <a:srgbClr val="0078D7"/>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Line 20">
                  <a:extLst>
                    <a:ext uri="{FF2B5EF4-FFF2-40B4-BE49-F238E27FC236}">
                      <a16:creationId xmlns:a16="http://schemas.microsoft.com/office/drawing/2014/main" id="{7CFCAB17-9B9B-40FE-B380-E9F70DF1735F}"/>
                    </a:ext>
                  </a:extLst>
                </p:cNvPr>
                <p:cNvSpPr>
                  <a:spLocks noChangeShapeType="1"/>
                </p:cNvSpPr>
                <p:nvPr/>
              </p:nvSpPr>
              <p:spPr bwMode="auto">
                <a:xfrm rot="16200000" flipH="1">
                  <a:off x="6123127" y="2901821"/>
                  <a:ext cx="455867" cy="0"/>
                </a:xfrm>
                <a:prstGeom prst="line">
                  <a:avLst/>
                </a:prstGeom>
                <a:grpFill/>
                <a:ln w="38100" cap="flat">
                  <a:solidFill>
                    <a:srgbClr val="0078D7"/>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Line 20">
                  <a:extLst>
                    <a:ext uri="{FF2B5EF4-FFF2-40B4-BE49-F238E27FC236}">
                      <a16:creationId xmlns:a16="http://schemas.microsoft.com/office/drawing/2014/main" id="{4374B3C7-D1AF-40ED-826B-D2DCFE25AE54}"/>
                    </a:ext>
                  </a:extLst>
                </p:cNvPr>
                <p:cNvSpPr>
                  <a:spLocks noChangeShapeType="1"/>
                </p:cNvSpPr>
                <p:nvPr/>
              </p:nvSpPr>
              <p:spPr bwMode="auto">
                <a:xfrm rot="16200000" flipH="1">
                  <a:off x="5857484" y="2385587"/>
                  <a:ext cx="27432" cy="0"/>
                </a:xfrm>
                <a:prstGeom prst="line">
                  <a:avLst/>
                </a:prstGeom>
                <a:grpFill/>
                <a:ln w="38100" cap="flat">
                  <a:solidFill>
                    <a:srgbClr val="0078D7"/>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2" name="Line 20">
                  <a:extLst>
                    <a:ext uri="{FF2B5EF4-FFF2-40B4-BE49-F238E27FC236}">
                      <a16:creationId xmlns:a16="http://schemas.microsoft.com/office/drawing/2014/main" id="{25FAB39C-7C3A-42DC-825E-685891E43A89}"/>
                    </a:ext>
                  </a:extLst>
                </p:cNvPr>
                <p:cNvSpPr>
                  <a:spLocks noChangeShapeType="1"/>
                </p:cNvSpPr>
                <p:nvPr/>
              </p:nvSpPr>
              <p:spPr bwMode="auto">
                <a:xfrm rot="16200000" flipH="1">
                  <a:off x="6337344" y="2385587"/>
                  <a:ext cx="27432" cy="0"/>
                </a:xfrm>
                <a:prstGeom prst="line">
                  <a:avLst/>
                </a:prstGeom>
                <a:grpFill/>
                <a:ln w="38100" cap="flat">
                  <a:solidFill>
                    <a:srgbClr val="0078D7"/>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424"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cxnSp>
          <p:nvCxnSpPr>
            <p:cNvPr id="32" name="Straight Connector 31">
              <a:extLst>
                <a:ext uri="{FF2B5EF4-FFF2-40B4-BE49-F238E27FC236}">
                  <a16:creationId xmlns:a16="http://schemas.microsoft.com/office/drawing/2014/main" id="{2F0FC947-0744-46AE-B6E4-3C9904C2D151}"/>
                </a:ext>
              </a:extLst>
            </p:cNvPr>
            <p:cNvCxnSpPr/>
            <p:nvPr/>
          </p:nvCxnSpPr>
          <p:spPr>
            <a:xfrm>
              <a:off x="9222201" y="3954463"/>
              <a:ext cx="1371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D70C25E9-DFAB-4B99-8F47-059495948260}"/>
              </a:ext>
            </a:extLst>
          </p:cNvPr>
          <p:cNvSpPr/>
          <p:nvPr/>
        </p:nvSpPr>
        <p:spPr>
          <a:xfrm>
            <a:off x="7412740" y="6405718"/>
            <a:ext cx="3713515" cy="433187"/>
          </a:xfrm>
          <a:prstGeom prst="rect">
            <a:avLst/>
          </a:prstGeom>
        </p:spPr>
        <p:txBody>
          <a:bodyPr wrap="square">
            <a:spAutoFit/>
          </a:bodyPr>
          <a:lstStyle/>
          <a:p>
            <a:pPr defTabSz="932563">
              <a:lnSpc>
                <a:spcPct val="90000"/>
              </a:lnSpc>
              <a:spcAft>
                <a:spcPts val="600"/>
              </a:spcAft>
              <a:defRPr/>
            </a:pPr>
            <a:r>
              <a:rPr lang="zh-CN" altLang="en-US" sz="2400" b="1" dirty="0">
                <a:latin typeface="Segoe UI Light"/>
              </a:rPr>
              <a:t>联合设计</a:t>
            </a:r>
            <a:r>
              <a:rPr lang="en-US" sz="2400" b="1" dirty="0">
                <a:latin typeface="Segoe UI Light"/>
              </a:rPr>
              <a:t>, </a:t>
            </a:r>
            <a:r>
              <a:rPr lang="zh-CN" altLang="en-US" sz="2400" b="1" dirty="0">
                <a:latin typeface="Segoe UI Light"/>
              </a:rPr>
              <a:t>持续的联合验证</a:t>
            </a:r>
            <a:endParaRPr lang="en-US" sz="2400" b="1" dirty="0">
              <a:latin typeface="Segoe UI Light"/>
            </a:endParaRPr>
          </a:p>
        </p:txBody>
      </p:sp>
      <p:pic>
        <p:nvPicPr>
          <p:cNvPr id="48" name="Picture 47" descr="A screenshot of a cell phone&#10;&#10;Description generated with very high confidence">
            <a:extLst>
              <a:ext uri="{FF2B5EF4-FFF2-40B4-BE49-F238E27FC236}">
                <a16:creationId xmlns:a16="http://schemas.microsoft.com/office/drawing/2014/main" id="{BDE2C5AF-26EA-487B-805F-E927FE1CFFC2}"/>
              </a:ext>
            </a:extLst>
          </p:cNvPr>
          <p:cNvPicPr>
            <a:picLocks noChangeAspect="1"/>
          </p:cNvPicPr>
          <p:nvPr/>
        </p:nvPicPr>
        <p:blipFill>
          <a:blip r:embed="rId3"/>
          <a:stretch>
            <a:fillRect/>
          </a:stretch>
        </p:blipFill>
        <p:spPr>
          <a:xfrm>
            <a:off x="122982" y="3123046"/>
            <a:ext cx="5733405" cy="3621823"/>
          </a:xfrm>
          <a:prstGeom prst="rect">
            <a:avLst/>
          </a:prstGeom>
        </p:spPr>
      </p:pic>
      <p:cxnSp>
        <p:nvCxnSpPr>
          <p:cNvPr id="50" name="Straight Connector 49">
            <a:extLst>
              <a:ext uri="{FF2B5EF4-FFF2-40B4-BE49-F238E27FC236}">
                <a16:creationId xmlns:a16="http://schemas.microsoft.com/office/drawing/2014/main" id="{2DF2623F-F894-4153-9184-DAA89CA22805}"/>
              </a:ext>
            </a:extLst>
          </p:cNvPr>
          <p:cNvCxnSpPr/>
          <p:nvPr/>
        </p:nvCxnSpPr>
        <p:spPr>
          <a:xfrm>
            <a:off x="5989637" y="999087"/>
            <a:ext cx="0" cy="5801833"/>
          </a:xfrm>
          <a:prstGeom prst="line">
            <a:avLst/>
          </a:prstGeom>
          <a:ln>
            <a:headEnd type="none"/>
            <a:tailEnd type="none"/>
          </a:ln>
        </p:spPr>
        <p:style>
          <a:lnRef idx="2">
            <a:schemeClr val="accent6"/>
          </a:lnRef>
          <a:fillRef idx="0">
            <a:schemeClr val="accent6"/>
          </a:fillRef>
          <a:effectRef idx="1">
            <a:schemeClr val="accent6"/>
          </a:effectRef>
          <a:fontRef idx="minor">
            <a:schemeClr val="tx1"/>
          </a:fontRef>
        </p:style>
      </p:cxnSp>
      <p:cxnSp>
        <p:nvCxnSpPr>
          <p:cNvPr id="52" name="Straight Connector 51">
            <a:extLst>
              <a:ext uri="{FF2B5EF4-FFF2-40B4-BE49-F238E27FC236}">
                <a16:creationId xmlns:a16="http://schemas.microsoft.com/office/drawing/2014/main" id="{56D30A86-070D-491D-A3E0-B82042FB7041}"/>
              </a:ext>
            </a:extLst>
          </p:cNvPr>
          <p:cNvCxnSpPr/>
          <p:nvPr/>
        </p:nvCxnSpPr>
        <p:spPr>
          <a:xfrm>
            <a:off x="6139774" y="3242086"/>
            <a:ext cx="5867400" cy="0"/>
          </a:xfrm>
          <a:prstGeom prst="line">
            <a:avLst/>
          </a:prstGeom>
          <a:ln>
            <a:headEnd type="none"/>
            <a:tailEnd type="none"/>
          </a:ln>
        </p:spPr>
        <p:style>
          <a:lnRef idx="3">
            <a:schemeClr val="accent6"/>
          </a:lnRef>
          <a:fillRef idx="0">
            <a:schemeClr val="accent6"/>
          </a:fillRef>
          <a:effectRef idx="2">
            <a:schemeClr val="accent6"/>
          </a:effectRef>
          <a:fontRef idx="minor">
            <a:schemeClr val="tx1"/>
          </a:fontRef>
        </p:style>
      </p:cxnSp>
      <p:pic>
        <p:nvPicPr>
          <p:cNvPr id="4" name="Picture 3">
            <a:extLst>
              <a:ext uri="{FF2B5EF4-FFF2-40B4-BE49-F238E27FC236}">
                <a16:creationId xmlns:a16="http://schemas.microsoft.com/office/drawing/2014/main" id="{22C6458D-1E1D-40BB-898E-40508D3F59BB}"/>
              </a:ext>
            </a:extLst>
          </p:cNvPr>
          <p:cNvPicPr>
            <a:picLocks noChangeAspect="1"/>
          </p:cNvPicPr>
          <p:nvPr/>
        </p:nvPicPr>
        <p:blipFill>
          <a:blip r:embed="rId4"/>
          <a:stretch>
            <a:fillRect/>
          </a:stretch>
        </p:blipFill>
        <p:spPr>
          <a:xfrm>
            <a:off x="6156101" y="3456271"/>
            <a:ext cx="2484851" cy="911112"/>
          </a:xfrm>
          <a:prstGeom prst="rect">
            <a:avLst/>
          </a:prstGeom>
        </p:spPr>
      </p:pic>
      <p:pic>
        <p:nvPicPr>
          <p:cNvPr id="49" name="Picture 48" descr="A picture containing clipart&#10;&#10;Description generated with very high confidence">
            <a:extLst>
              <a:ext uri="{FF2B5EF4-FFF2-40B4-BE49-F238E27FC236}">
                <a16:creationId xmlns:a16="http://schemas.microsoft.com/office/drawing/2014/main" id="{BB2193FF-54A6-4101-B076-EDF53E6D76AB}"/>
              </a:ext>
            </a:extLst>
          </p:cNvPr>
          <p:cNvPicPr>
            <a:picLocks noChangeAspect="1"/>
          </p:cNvPicPr>
          <p:nvPr/>
        </p:nvPicPr>
        <p:blipFill>
          <a:blip r:embed="rId5"/>
          <a:stretch>
            <a:fillRect/>
          </a:stretch>
        </p:blipFill>
        <p:spPr>
          <a:xfrm>
            <a:off x="9646362" y="3452722"/>
            <a:ext cx="2435297" cy="821372"/>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99E804E9-2E65-456E-A22C-05FC20FDC051}"/>
              </a:ext>
            </a:extLst>
          </p:cNvPr>
          <p:cNvPicPr>
            <a:picLocks noChangeAspect="1"/>
          </p:cNvPicPr>
          <p:nvPr/>
        </p:nvPicPr>
        <p:blipFill>
          <a:blip r:embed="rId6"/>
          <a:stretch>
            <a:fillRect/>
          </a:stretch>
        </p:blipFill>
        <p:spPr>
          <a:xfrm>
            <a:off x="6266764" y="5068491"/>
            <a:ext cx="2447462" cy="725174"/>
          </a:xfrm>
          <a:prstGeom prst="rect">
            <a:avLst/>
          </a:prstGeom>
        </p:spPr>
      </p:pic>
      <p:pic>
        <p:nvPicPr>
          <p:cNvPr id="55" name="Picture 54" descr="A close up of a sign&#10;&#10;Description generated with very high confidence">
            <a:extLst>
              <a:ext uri="{FF2B5EF4-FFF2-40B4-BE49-F238E27FC236}">
                <a16:creationId xmlns:a16="http://schemas.microsoft.com/office/drawing/2014/main" id="{C2EC8764-2B4B-49B6-AEEE-C2E5127E205E}"/>
              </a:ext>
            </a:extLst>
          </p:cNvPr>
          <p:cNvPicPr>
            <a:picLocks noChangeAspect="1"/>
          </p:cNvPicPr>
          <p:nvPr/>
        </p:nvPicPr>
        <p:blipFill>
          <a:blip r:embed="rId7"/>
          <a:stretch>
            <a:fillRect/>
          </a:stretch>
        </p:blipFill>
        <p:spPr>
          <a:xfrm>
            <a:off x="10270109" y="5033451"/>
            <a:ext cx="1310580" cy="691921"/>
          </a:xfrm>
          <a:prstGeom prst="rect">
            <a:avLst/>
          </a:prstGeom>
        </p:spPr>
      </p:pic>
      <p:sp>
        <p:nvSpPr>
          <p:cNvPr id="57" name="TextBox 56">
            <a:extLst>
              <a:ext uri="{FF2B5EF4-FFF2-40B4-BE49-F238E27FC236}">
                <a16:creationId xmlns:a16="http://schemas.microsoft.com/office/drawing/2014/main" id="{DD0D6CB2-2B19-479E-9B3D-68FA2A2B8198}"/>
              </a:ext>
            </a:extLst>
          </p:cNvPr>
          <p:cNvSpPr txBox="1"/>
          <p:nvPr/>
        </p:nvSpPr>
        <p:spPr>
          <a:xfrm>
            <a:off x="6153233" y="4288973"/>
            <a:ext cx="1998002" cy="738664"/>
          </a:xfrm>
          <a:prstGeom prst="rect">
            <a:avLst/>
          </a:prstGeom>
          <a:noFill/>
        </p:spPr>
        <p:txBody>
          <a:bodyPr wrap="square" lIns="182880" tIns="146304" rIns="182880" bIns="146304" rtlCol="0">
            <a:spAutoFit/>
          </a:bodyPr>
          <a:lstStyle/>
          <a:p>
            <a:pPr>
              <a:lnSpc>
                <a:spcPct val="90000"/>
              </a:lnSpc>
              <a:spcAft>
                <a:spcPts val="600"/>
              </a:spcAft>
            </a:pPr>
            <a:r>
              <a:rPr lang="zh-CN" altLang="en-US" sz="1600" b="1" dirty="0">
                <a:solidFill>
                  <a:srgbClr val="0070C0"/>
                </a:solidFill>
                <a:hlinkClick r:id="rId8"/>
              </a:rPr>
              <a:t>华为</a:t>
            </a:r>
            <a:r>
              <a:rPr lang="en-US" altLang="zh-CN" sz="1600" b="1" dirty="0">
                <a:solidFill>
                  <a:srgbClr val="0070C0"/>
                </a:solidFill>
                <a:hlinkClick r:id="rId8"/>
              </a:rPr>
              <a:t>Azure Stack</a:t>
            </a:r>
            <a:r>
              <a:rPr lang="zh-CN" altLang="en-US" sz="1600" b="1" dirty="0">
                <a:solidFill>
                  <a:srgbClr val="0070C0"/>
                </a:solidFill>
                <a:hlinkClick r:id="rId8"/>
              </a:rPr>
              <a:t>混合云解决方案</a:t>
            </a:r>
            <a:endParaRPr lang="zh-CN" altLang="en-US" sz="1600" b="1" dirty="0">
              <a:solidFill>
                <a:srgbClr val="0070C0"/>
              </a:solidFill>
            </a:endParaRPr>
          </a:p>
        </p:txBody>
      </p:sp>
      <p:sp>
        <p:nvSpPr>
          <p:cNvPr id="58" name="TextBox 57">
            <a:extLst>
              <a:ext uri="{FF2B5EF4-FFF2-40B4-BE49-F238E27FC236}">
                <a16:creationId xmlns:a16="http://schemas.microsoft.com/office/drawing/2014/main" id="{7F566337-CDB1-42A1-A849-AA996B55A4F6}"/>
              </a:ext>
            </a:extLst>
          </p:cNvPr>
          <p:cNvSpPr txBox="1"/>
          <p:nvPr/>
        </p:nvSpPr>
        <p:spPr>
          <a:xfrm>
            <a:off x="9646361" y="4294787"/>
            <a:ext cx="2562385" cy="738664"/>
          </a:xfrm>
          <a:prstGeom prst="rect">
            <a:avLst/>
          </a:prstGeom>
          <a:noFill/>
        </p:spPr>
        <p:txBody>
          <a:bodyPr wrap="square" lIns="182880" tIns="146304" rIns="182880" bIns="146304" rtlCol="0">
            <a:spAutoFit/>
          </a:bodyPr>
          <a:lstStyle/>
          <a:p>
            <a:pPr>
              <a:lnSpc>
                <a:spcPct val="90000"/>
              </a:lnSpc>
              <a:spcAft>
                <a:spcPts val="600"/>
              </a:spcAft>
            </a:pPr>
            <a:r>
              <a:rPr lang="en-US" altLang="zh-CN" sz="1600" b="1" dirty="0">
                <a:solidFill>
                  <a:srgbClr val="0070C0"/>
                </a:solidFill>
                <a:hlinkClick r:id="rId9"/>
              </a:rPr>
              <a:t>Lenovo </a:t>
            </a:r>
            <a:r>
              <a:rPr lang="en-US" altLang="zh-CN" sz="1600" b="1" dirty="0" err="1">
                <a:solidFill>
                  <a:srgbClr val="0070C0"/>
                </a:solidFill>
                <a:hlinkClick r:id="rId9"/>
              </a:rPr>
              <a:t>ThinkAgile</a:t>
            </a:r>
            <a:r>
              <a:rPr lang="en-US" altLang="zh-CN" sz="1600" b="1" dirty="0">
                <a:solidFill>
                  <a:srgbClr val="0070C0"/>
                </a:solidFill>
                <a:hlinkClick r:id="rId9"/>
              </a:rPr>
              <a:t> SX for Microsoft Azure Stack</a:t>
            </a:r>
            <a:endParaRPr lang="zh-CN" altLang="en-US" sz="1600" b="1" dirty="0">
              <a:solidFill>
                <a:srgbClr val="0070C0"/>
              </a:solidFill>
            </a:endParaRPr>
          </a:p>
        </p:txBody>
      </p:sp>
      <p:sp>
        <p:nvSpPr>
          <p:cNvPr id="59" name="TextBox 58">
            <a:extLst>
              <a:ext uri="{FF2B5EF4-FFF2-40B4-BE49-F238E27FC236}">
                <a16:creationId xmlns:a16="http://schemas.microsoft.com/office/drawing/2014/main" id="{C34106F4-EC00-4B34-A587-CB2D39E56658}"/>
              </a:ext>
            </a:extLst>
          </p:cNvPr>
          <p:cNvSpPr txBox="1"/>
          <p:nvPr/>
        </p:nvSpPr>
        <p:spPr>
          <a:xfrm>
            <a:off x="6159790" y="5639690"/>
            <a:ext cx="2556851" cy="738664"/>
          </a:xfrm>
          <a:prstGeom prst="rect">
            <a:avLst/>
          </a:prstGeom>
          <a:noFill/>
        </p:spPr>
        <p:txBody>
          <a:bodyPr wrap="square" lIns="182880" tIns="146304" rIns="182880" bIns="146304" rtlCol="0">
            <a:spAutoFit/>
          </a:bodyPr>
          <a:lstStyle/>
          <a:p>
            <a:pPr>
              <a:lnSpc>
                <a:spcPct val="90000"/>
              </a:lnSpc>
              <a:spcAft>
                <a:spcPts val="600"/>
              </a:spcAft>
            </a:pPr>
            <a:r>
              <a:rPr lang="en-US" altLang="zh-CN" sz="1600" b="1" dirty="0">
                <a:solidFill>
                  <a:srgbClr val="0070C0"/>
                </a:solidFill>
                <a:hlinkClick r:id="rId10"/>
              </a:rPr>
              <a:t>Dell EMC Cloud for Microsoft Azure Stack</a:t>
            </a:r>
            <a:endParaRPr lang="zh-CN" altLang="en-US" sz="1600" b="1" dirty="0">
              <a:solidFill>
                <a:srgbClr val="0070C0"/>
              </a:solidFill>
            </a:endParaRPr>
          </a:p>
        </p:txBody>
      </p:sp>
      <p:sp>
        <p:nvSpPr>
          <p:cNvPr id="60" name="TextBox 59">
            <a:extLst>
              <a:ext uri="{FF2B5EF4-FFF2-40B4-BE49-F238E27FC236}">
                <a16:creationId xmlns:a16="http://schemas.microsoft.com/office/drawing/2014/main" id="{96759403-DA62-4670-94C6-7758B3DDE986}"/>
              </a:ext>
            </a:extLst>
          </p:cNvPr>
          <p:cNvSpPr txBox="1"/>
          <p:nvPr/>
        </p:nvSpPr>
        <p:spPr>
          <a:xfrm>
            <a:off x="9681807" y="5655607"/>
            <a:ext cx="2556851" cy="738664"/>
          </a:xfrm>
          <a:prstGeom prst="rect">
            <a:avLst/>
          </a:prstGeom>
          <a:noFill/>
        </p:spPr>
        <p:txBody>
          <a:bodyPr wrap="square" lIns="182880" tIns="146304" rIns="182880" bIns="146304" rtlCol="0">
            <a:spAutoFit/>
          </a:bodyPr>
          <a:lstStyle/>
          <a:p>
            <a:pPr>
              <a:lnSpc>
                <a:spcPct val="90000"/>
              </a:lnSpc>
              <a:spcAft>
                <a:spcPts val="600"/>
              </a:spcAft>
            </a:pPr>
            <a:r>
              <a:rPr lang="en-US" altLang="zh-CN" sz="1600" b="1" dirty="0">
                <a:solidFill>
                  <a:srgbClr val="0070C0"/>
                </a:solidFill>
                <a:hlinkClick r:id="rId11"/>
              </a:rPr>
              <a:t>Azure Stack </a:t>
            </a:r>
            <a:r>
              <a:rPr lang="zh-CN" altLang="en-US" sz="1600" b="1" dirty="0">
                <a:solidFill>
                  <a:srgbClr val="0070C0"/>
                </a:solidFill>
                <a:hlinkClick r:id="rId11"/>
              </a:rPr>
              <a:t>适用的 </a:t>
            </a:r>
            <a:r>
              <a:rPr lang="en-US" altLang="zh-CN" sz="1600" b="1" dirty="0">
                <a:solidFill>
                  <a:srgbClr val="0070C0"/>
                </a:solidFill>
                <a:hlinkClick r:id="rId11"/>
              </a:rPr>
              <a:t>Cisco </a:t>
            </a:r>
            <a:r>
              <a:rPr lang="zh-CN" altLang="en-US" sz="1600" b="1" dirty="0">
                <a:solidFill>
                  <a:srgbClr val="0070C0"/>
                </a:solidFill>
                <a:hlinkClick r:id="rId11"/>
              </a:rPr>
              <a:t>集成系统</a:t>
            </a:r>
            <a:endParaRPr lang="zh-CN" altLang="en-US" sz="1600" b="1" dirty="0">
              <a:solidFill>
                <a:srgbClr val="0070C0"/>
              </a:solidFill>
            </a:endParaRPr>
          </a:p>
        </p:txBody>
      </p:sp>
    </p:spTree>
    <p:extLst>
      <p:ext uri="{BB962C8B-B14F-4D97-AF65-F5344CB8AC3E}">
        <p14:creationId xmlns:p14="http://schemas.microsoft.com/office/powerpoint/2010/main" val="300111019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47335"/>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dirty="0">
                <a:gradFill>
                  <a:gsLst>
                    <a:gs pos="5417">
                      <a:srgbClr val="FFFFFF"/>
                    </a:gs>
                    <a:gs pos="28000">
                      <a:srgbClr val="FFFFFF"/>
                    </a:gs>
                  </a:gsLst>
                  <a:lin ang="5400000" scaled="0"/>
                </a:gradFill>
                <a:latin typeface="+mj-ea"/>
                <a:ea typeface="+mj-ea"/>
                <a:cs typeface="Segoe UI" pitchFamily="34" charset="0"/>
              </a:rPr>
              <a:t>目前 </a:t>
            </a:r>
            <a:r>
              <a:rPr lang="en-US" altLang="zh-CN" sz="3600" dirty="0">
                <a:gradFill>
                  <a:gsLst>
                    <a:gs pos="5417">
                      <a:srgbClr val="FFFFFF"/>
                    </a:gs>
                    <a:gs pos="28000">
                      <a:srgbClr val="FFFFFF"/>
                    </a:gs>
                  </a:gsLst>
                  <a:lin ang="5400000" scaled="0"/>
                </a:gradFill>
                <a:latin typeface="+mj-ea"/>
                <a:ea typeface="+mj-ea"/>
                <a:cs typeface="Segoe UI" pitchFamily="34" charset="0"/>
              </a:rPr>
              <a:t>Azure Stack </a:t>
            </a:r>
            <a:r>
              <a:rPr lang="zh-CN" altLang="en-US" sz="3600" dirty="0">
                <a:gradFill>
                  <a:gsLst>
                    <a:gs pos="5417">
                      <a:srgbClr val="FFFFFF"/>
                    </a:gs>
                    <a:gs pos="28000">
                      <a:srgbClr val="FFFFFF"/>
                    </a:gs>
                  </a:gsLst>
                  <a:lin ang="5400000" scaled="0"/>
                </a:gradFill>
                <a:latin typeface="+mj-ea"/>
                <a:ea typeface="+mj-ea"/>
                <a:cs typeface="Segoe UI" pitchFamily="34" charset="0"/>
              </a:rPr>
              <a:t>可用的服务概览</a:t>
            </a:r>
            <a:endParaRPr lang="en-US" altLang="zh-CN" sz="3600" dirty="0">
              <a:gradFill>
                <a:gsLst>
                  <a:gs pos="5417">
                    <a:srgbClr val="FFFFFF"/>
                  </a:gs>
                  <a:gs pos="28000">
                    <a:srgbClr val="FFFFFF"/>
                  </a:gs>
                </a:gsLst>
                <a:lin ang="5400000" scaled="0"/>
              </a:gradFill>
              <a:latin typeface="+mj-ea"/>
              <a:ea typeface="+mj-ea"/>
              <a:cs typeface="Segoe UI" pitchFamily="34" charset="0"/>
            </a:endParaRPr>
          </a:p>
        </p:txBody>
      </p:sp>
      <p:grpSp>
        <p:nvGrpSpPr>
          <p:cNvPr id="54" name="Group 53">
            <a:extLst>
              <a:ext uri="{FF2B5EF4-FFF2-40B4-BE49-F238E27FC236}">
                <a16:creationId xmlns:a16="http://schemas.microsoft.com/office/drawing/2014/main" id="{8BD3DA96-6E58-40A9-A2C0-308E143AD0DD}"/>
              </a:ext>
            </a:extLst>
          </p:cNvPr>
          <p:cNvGrpSpPr/>
          <p:nvPr/>
        </p:nvGrpSpPr>
        <p:grpSpPr>
          <a:xfrm>
            <a:off x="1626083" y="1982625"/>
            <a:ext cx="1332393" cy="3810565"/>
            <a:chOff x="1837000" y="1739962"/>
            <a:chExt cx="1399833" cy="4003440"/>
          </a:xfrm>
        </p:grpSpPr>
        <p:sp>
          <p:nvSpPr>
            <p:cNvPr id="56" name="Rectangle 55">
              <a:extLst>
                <a:ext uri="{FF2B5EF4-FFF2-40B4-BE49-F238E27FC236}">
                  <a16:creationId xmlns:a16="http://schemas.microsoft.com/office/drawing/2014/main" id="{659609B5-766D-43A7-BC55-DCB8753E347E}"/>
                </a:ext>
              </a:extLst>
            </p:cNvPr>
            <p:cNvSpPr/>
            <p:nvPr/>
          </p:nvSpPr>
          <p:spPr bwMode="auto">
            <a:xfrm>
              <a:off x="1837000" y="1739962"/>
              <a:ext cx="1399833" cy="40034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Containers </a:t>
              </a:r>
            </a:p>
          </p:txBody>
        </p:sp>
        <p:pic>
          <p:nvPicPr>
            <p:cNvPr id="61" name="Picture 60">
              <a:extLst>
                <a:ext uri="{FF2B5EF4-FFF2-40B4-BE49-F238E27FC236}">
                  <a16:creationId xmlns:a16="http://schemas.microsoft.com/office/drawing/2014/main" id="{76C6763B-6455-442C-881B-98A9D214D7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4391" y="1980943"/>
              <a:ext cx="896170" cy="1050688"/>
            </a:xfrm>
            <a:prstGeom prst="rect">
              <a:avLst/>
            </a:prstGeom>
          </p:spPr>
        </p:pic>
        <p:sp>
          <p:nvSpPr>
            <p:cNvPr id="62" name="Rectangle 61">
              <a:extLst>
                <a:ext uri="{FF2B5EF4-FFF2-40B4-BE49-F238E27FC236}">
                  <a16:creationId xmlns:a16="http://schemas.microsoft.com/office/drawing/2014/main" id="{3B22DF5A-8FB4-4D6F-AF3F-0391C4A68FF0}"/>
                </a:ext>
              </a:extLst>
            </p:cNvPr>
            <p:cNvSpPr/>
            <p:nvPr/>
          </p:nvSpPr>
          <p:spPr bwMode="auto">
            <a:xfrm>
              <a:off x="1837000" y="4178946"/>
              <a:ext cx="1399833" cy="1387767"/>
            </a:xfrm>
            <a:prstGeom prst="rect">
              <a:avLst/>
            </a:pr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Linux and Windows Server containers </a:t>
              </a:r>
            </a:p>
          </p:txBody>
        </p:sp>
      </p:grpSp>
      <p:grpSp>
        <p:nvGrpSpPr>
          <p:cNvPr id="63" name="Group 62">
            <a:extLst>
              <a:ext uri="{FF2B5EF4-FFF2-40B4-BE49-F238E27FC236}">
                <a16:creationId xmlns:a16="http://schemas.microsoft.com/office/drawing/2014/main" id="{C4BF52B7-B2AD-4293-93FF-E2567BB56B72}"/>
              </a:ext>
            </a:extLst>
          </p:cNvPr>
          <p:cNvGrpSpPr/>
          <p:nvPr/>
        </p:nvGrpSpPr>
        <p:grpSpPr>
          <a:xfrm>
            <a:off x="172910" y="1982626"/>
            <a:ext cx="1332394" cy="3810565"/>
            <a:chOff x="277519" y="1739963"/>
            <a:chExt cx="1399834" cy="4003440"/>
          </a:xfrm>
        </p:grpSpPr>
        <p:sp>
          <p:nvSpPr>
            <p:cNvPr id="64" name="Rectangle 63">
              <a:extLst>
                <a:ext uri="{FF2B5EF4-FFF2-40B4-BE49-F238E27FC236}">
                  <a16:creationId xmlns:a16="http://schemas.microsoft.com/office/drawing/2014/main" id="{761C2041-6B19-4A14-ADB6-14114B1B492F}"/>
                </a:ext>
              </a:extLst>
            </p:cNvPr>
            <p:cNvSpPr/>
            <p:nvPr/>
          </p:nvSpPr>
          <p:spPr bwMode="auto">
            <a:xfrm>
              <a:off x="277519" y="1739963"/>
              <a:ext cx="1399834" cy="40034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Virtual </a:t>
              </a:r>
            </a:p>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machines (VM), </a:t>
              </a:r>
            </a:p>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VM scale </a:t>
              </a:r>
              <a:r>
                <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sets</a:t>
              </a:r>
            </a:p>
          </p:txBody>
        </p:sp>
        <p:pic>
          <p:nvPicPr>
            <p:cNvPr id="65" name="Picture 64">
              <a:extLst>
                <a:ext uri="{FF2B5EF4-FFF2-40B4-BE49-F238E27FC236}">
                  <a16:creationId xmlns:a16="http://schemas.microsoft.com/office/drawing/2014/main" id="{AE9BDEB9-A71F-4847-B306-7B6628D106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160" y="2071703"/>
              <a:ext cx="806553" cy="806553"/>
            </a:xfrm>
            <a:prstGeom prst="rect">
              <a:avLst/>
            </a:prstGeom>
          </p:spPr>
        </p:pic>
        <p:sp>
          <p:nvSpPr>
            <p:cNvPr id="66" name="Rectangle 65">
              <a:extLst>
                <a:ext uri="{FF2B5EF4-FFF2-40B4-BE49-F238E27FC236}">
                  <a16:creationId xmlns:a16="http://schemas.microsoft.com/office/drawing/2014/main" id="{A16E96B5-E7A7-4DD6-913F-90DDC0E62EA2}"/>
                </a:ext>
              </a:extLst>
            </p:cNvPr>
            <p:cNvSpPr/>
            <p:nvPr/>
          </p:nvSpPr>
          <p:spPr bwMode="auto">
            <a:xfrm>
              <a:off x="277519" y="4178947"/>
              <a:ext cx="1399834" cy="1387767"/>
            </a:xfrm>
            <a:prstGeom prst="rect">
              <a:avLst/>
            </a:pr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Rapid deployment with scaling on demand</a:t>
              </a:r>
            </a:p>
          </p:txBody>
        </p:sp>
      </p:grpSp>
      <p:grpSp>
        <p:nvGrpSpPr>
          <p:cNvPr id="67" name="Group 66">
            <a:extLst>
              <a:ext uri="{FF2B5EF4-FFF2-40B4-BE49-F238E27FC236}">
                <a16:creationId xmlns:a16="http://schemas.microsoft.com/office/drawing/2014/main" id="{6EFA9E24-B8C6-4E64-AC92-9F397E2B89DF}"/>
              </a:ext>
            </a:extLst>
          </p:cNvPr>
          <p:cNvGrpSpPr/>
          <p:nvPr/>
        </p:nvGrpSpPr>
        <p:grpSpPr>
          <a:xfrm>
            <a:off x="3079254" y="1982624"/>
            <a:ext cx="1418068" cy="3810566"/>
            <a:chOff x="3396480" y="1739961"/>
            <a:chExt cx="1489845" cy="4003441"/>
          </a:xfrm>
        </p:grpSpPr>
        <p:sp>
          <p:nvSpPr>
            <p:cNvPr id="68" name="Rectangle 67">
              <a:extLst>
                <a:ext uri="{FF2B5EF4-FFF2-40B4-BE49-F238E27FC236}">
                  <a16:creationId xmlns:a16="http://schemas.microsoft.com/office/drawing/2014/main" id="{C28E726B-6AC1-4FB9-A42C-D5B136ED2EB4}"/>
                </a:ext>
              </a:extLst>
            </p:cNvPr>
            <p:cNvSpPr/>
            <p:nvPr/>
          </p:nvSpPr>
          <p:spPr bwMode="auto">
            <a:xfrm>
              <a:off x="3396480" y="1739961"/>
              <a:ext cx="1489845" cy="400344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Networking</a:t>
              </a:r>
            </a:p>
          </p:txBody>
        </p:sp>
        <p:sp>
          <p:nvSpPr>
            <p:cNvPr id="69" name="Freeform 5">
              <a:extLst>
                <a:ext uri="{FF2B5EF4-FFF2-40B4-BE49-F238E27FC236}">
                  <a16:creationId xmlns:a16="http://schemas.microsoft.com/office/drawing/2014/main" id="{B0D37132-0CC0-4894-BA42-1B90BDC8B1EA}"/>
                </a:ext>
              </a:extLst>
            </p:cNvPr>
            <p:cNvSpPr>
              <a:spLocks noEditPoints="1"/>
            </p:cNvSpPr>
            <p:nvPr/>
          </p:nvSpPr>
          <p:spPr bwMode="auto">
            <a:xfrm>
              <a:off x="3803212" y="2045986"/>
              <a:ext cx="586370" cy="832268"/>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70" name="Rectangle 69">
              <a:extLst>
                <a:ext uri="{FF2B5EF4-FFF2-40B4-BE49-F238E27FC236}">
                  <a16:creationId xmlns:a16="http://schemas.microsoft.com/office/drawing/2014/main" id="{AA182BA6-D5D6-42DA-9C03-B0C58C1E88C4}"/>
                </a:ext>
              </a:extLst>
            </p:cNvPr>
            <p:cNvSpPr/>
            <p:nvPr/>
          </p:nvSpPr>
          <p:spPr bwMode="auto">
            <a:xfrm>
              <a:off x="3396480" y="4178945"/>
              <a:ext cx="1399833" cy="1387767"/>
            </a:xfrm>
            <a:prstGeom prst="rect">
              <a:avLst/>
            </a:pr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Virtual network, load balancer, </a:t>
              </a:r>
              <a:br>
                <a:rPr kumimoji="0" lang="en-US" sz="12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VPN gateway</a:t>
              </a:r>
            </a:p>
          </p:txBody>
        </p:sp>
      </p:grpSp>
      <p:grpSp>
        <p:nvGrpSpPr>
          <p:cNvPr id="71" name="Group 70">
            <a:extLst>
              <a:ext uri="{FF2B5EF4-FFF2-40B4-BE49-F238E27FC236}">
                <a16:creationId xmlns:a16="http://schemas.microsoft.com/office/drawing/2014/main" id="{D57C0EB3-6234-4ADD-A9DC-0409102BB4CF}"/>
              </a:ext>
            </a:extLst>
          </p:cNvPr>
          <p:cNvGrpSpPr/>
          <p:nvPr/>
        </p:nvGrpSpPr>
        <p:grpSpPr>
          <a:xfrm>
            <a:off x="4618101" y="1982624"/>
            <a:ext cx="1332393" cy="3810565"/>
            <a:chOff x="5045972" y="1739961"/>
            <a:chExt cx="1399833" cy="4003440"/>
          </a:xfrm>
        </p:grpSpPr>
        <p:sp>
          <p:nvSpPr>
            <p:cNvPr id="72" name="Rectangle 71">
              <a:extLst>
                <a:ext uri="{FF2B5EF4-FFF2-40B4-BE49-F238E27FC236}">
                  <a16:creationId xmlns:a16="http://schemas.microsoft.com/office/drawing/2014/main" id="{8EA55092-1F03-447B-B239-2698F638CF0D}"/>
                </a:ext>
              </a:extLst>
            </p:cNvPr>
            <p:cNvSpPr/>
            <p:nvPr/>
          </p:nvSpPr>
          <p:spPr bwMode="auto">
            <a:xfrm>
              <a:off x="5045972" y="1739961"/>
              <a:ext cx="1399833" cy="40034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Storage</a:t>
              </a:r>
            </a:p>
          </p:txBody>
        </p:sp>
        <p:sp>
          <p:nvSpPr>
            <p:cNvPr id="73" name="Freeform 9">
              <a:extLst>
                <a:ext uri="{FF2B5EF4-FFF2-40B4-BE49-F238E27FC236}">
                  <a16:creationId xmlns:a16="http://schemas.microsoft.com/office/drawing/2014/main" id="{FB52ABEE-332E-4B94-878E-309C36B2670F}"/>
                </a:ext>
              </a:extLst>
            </p:cNvPr>
            <p:cNvSpPr>
              <a:spLocks noEditPoints="1"/>
            </p:cNvSpPr>
            <p:nvPr/>
          </p:nvSpPr>
          <p:spPr bwMode="auto">
            <a:xfrm>
              <a:off x="5323449" y="1980942"/>
              <a:ext cx="844877" cy="844877"/>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74" name="Rectangle 73">
              <a:extLst>
                <a:ext uri="{FF2B5EF4-FFF2-40B4-BE49-F238E27FC236}">
                  <a16:creationId xmlns:a16="http://schemas.microsoft.com/office/drawing/2014/main" id="{607FB8FB-8B8E-4AB2-9DA9-E87C9E1B99B7}"/>
                </a:ext>
              </a:extLst>
            </p:cNvPr>
            <p:cNvSpPr/>
            <p:nvPr/>
          </p:nvSpPr>
          <p:spPr bwMode="auto">
            <a:xfrm>
              <a:off x="5045972" y="4178945"/>
              <a:ext cx="1399833" cy="1387767"/>
            </a:xfrm>
            <a:prstGeom prst="rect">
              <a:avLst/>
            </a:pr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Blobs, tables, queues</a:t>
              </a:r>
            </a:p>
          </p:txBody>
        </p:sp>
      </p:grpSp>
      <p:grpSp>
        <p:nvGrpSpPr>
          <p:cNvPr id="75" name="Group 74">
            <a:extLst>
              <a:ext uri="{FF2B5EF4-FFF2-40B4-BE49-F238E27FC236}">
                <a16:creationId xmlns:a16="http://schemas.microsoft.com/office/drawing/2014/main" id="{D30026FA-B5DC-4810-A5EA-5F6DBB9CB196}"/>
              </a:ext>
            </a:extLst>
          </p:cNvPr>
          <p:cNvGrpSpPr/>
          <p:nvPr/>
        </p:nvGrpSpPr>
        <p:grpSpPr>
          <a:xfrm>
            <a:off x="6071273" y="1982624"/>
            <a:ext cx="1332395" cy="3810564"/>
            <a:chOff x="6605450" y="1739961"/>
            <a:chExt cx="1399835" cy="4003439"/>
          </a:xfrm>
        </p:grpSpPr>
        <p:sp>
          <p:nvSpPr>
            <p:cNvPr id="76" name="Rectangle 75">
              <a:extLst>
                <a:ext uri="{FF2B5EF4-FFF2-40B4-BE49-F238E27FC236}">
                  <a16:creationId xmlns:a16="http://schemas.microsoft.com/office/drawing/2014/main" id="{CE4EA667-18F1-40F6-A58E-FD249FBDAFB6}"/>
                </a:ext>
              </a:extLst>
            </p:cNvPr>
            <p:cNvSpPr/>
            <p:nvPr/>
          </p:nvSpPr>
          <p:spPr bwMode="auto">
            <a:xfrm>
              <a:off x="6605452" y="1739961"/>
              <a:ext cx="1399833" cy="40034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Key Vault</a:t>
              </a:r>
            </a:p>
          </p:txBody>
        </p:sp>
        <p:grpSp>
          <p:nvGrpSpPr>
            <p:cNvPr id="77" name="Group 8">
              <a:extLst>
                <a:ext uri="{FF2B5EF4-FFF2-40B4-BE49-F238E27FC236}">
                  <a16:creationId xmlns:a16="http://schemas.microsoft.com/office/drawing/2014/main" id="{483B2F30-6391-40DF-BFE1-B2668EB82219}"/>
                </a:ext>
              </a:extLst>
            </p:cNvPr>
            <p:cNvGrpSpPr>
              <a:grpSpLocks noChangeAspect="1"/>
            </p:cNvGrpSpPr>
            <p:nvPr/>
          </p:nvGrpSpPr>
          <p:grpSpPr bwMode="auto">
            <a:xfrm>
              <a:off x="6965909" y="1972627"/>
              <a:ext cx="678914" cy="934994"/>
              <a:chOff x="5359" y="-672"/>
              <a:chExt cx="228" cy="314"/>
            </a:xfrm>
            <a:solidFill>
              <a:srgbClr val="0079D6"/>
            </a:solidFill>
          </p:grpSpPr>
          <p:sp>
            <p:nvSpPr>
              <p:cNvPr id="79" name="Freeform 9">
                <a:extLst>
                  <a:ext uri="{FF2B5EF4-FFF2-40B4-BE49-F238E27FC236}">
                    <a16:creationId xmlns:a16="http://schemas.microsoft.com/office/drawing/2014/main" id="{720A403D-5E25-4076-AA17-69E54954D062}"/>
                  </a:ext>
                </a:extLst>
              </p:cNvPr>
              <p:cNvSpPr>
                <a:spLocks/>
              </p:cNvSpPr>
              <p:nvPr/>
            </p:nvSpPr>
            <p:spPr bwMode="auto">
              <a:xfrm>
                <a:off x="5359" y="-578"/>
                <a:ext cx="228" cy="220"/>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80" name="Freeform 10">
                <a:extLst>
                  <a:ext uri="{FF2B5EF4-FFF2-40B4-BE49-F238E27FC236}">
                    <a16:creationId xmlns:a16="http://schemas.microsoft.com/office/drawing/2014/main" id="{257CA918-451A-4727-AFC1-033271946FDA}"/>
                  </a:ext>
                </a:extLst>
              </p:cNvPr>
              <p:cNvSpPr>
                <a:spLocks noEditPoints="1"/>
              </p:cNvSpPr>
              <p:nvPr/>
            </p:nvSpPr>
            <p:spPr bwMode="auto">
              <a:xfrm>
                <a:off x="5431" y="-672"/>
                <a:ext cx="86" cy="226"/>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sp>
          <p:nvSpPr>
            <p:cNvPr id="78" name="Rectangle 77">
              <a:extLst>
                <a:ext uri="{FF2B5EF4-FFF2-40B4-BE49-F238E27FC236}">
                  <a16:creationId xmlns:a16="http://schemas.microsoft.com/office/drawing/2014/main" id="{7A0077D5-5A9B-4DFD-80E9-065E4DEA8FEB}"/>
                </a:ext>
              </a:extLst>
            </p:cNvPr>
            <p:cNvSpPr/>
            <p:nvPr/>
          </p:nvSpPr>
          <p:spPr bwMode="auto">
            <a:xfrm>
              <a:off x="6605450" y="4178945"/>
              <a:ext cx="1399833" cy="1387767"/>
            </a:xfrm>
            <a:prstGeom prst="rect">
              <a:avLst/>
            </a:pr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Securely protect application keys and secrets</a:t>
              </a:r>
            </a:p>
          </p:txBody>
        </p:sp>
      </p:grpSp>
      <p:grpSp>
        <p:nvGrpSpPr>
          <p:cNvPr id="81" name="Group 80">
            <a:extLst>
              <a:ext uri="{FF2B5EF4-FFF2-40B4-BE49-F238E27FC236}">
                <a16:creationId xmlns:a16="http://schemas.microsoft.com/office/drawing/2014/main" id="{9376F060-C9F8-4F63-9ABC-B676A65F8409}"/>
              </a:ext>
            </a:extLst>
          </p:cNvPr>
          <p:cNvGrpSpPr/>
          <p:nvPr/>
        </p:nvGrpSpPr>
        <p:grpSpPr>
          <a:xfrm>
            <a:off x="7524446" y="1982625"/>
            <a:ext cx="1261430" cy="3810564"/>
            <a:chOff x="8164929" y="1739962"/>
            <a:chExt cx="1325278" cy="4003439"/>
          </a:xfrm>
        </p:grpSpPr>
        <p:sp>
          <p:nvSpPr>
            <p:cNvPr id="82" name="Rectangle 81">
              <a:extLst>
                <a:ext uri="{FF2B5EF4-FFF2-40B4-BE49-F238E27FC236}">
                  <a16:creationId xmlns:a16="http://schemas.microsoft.com/office/drawing/2014/main" id="{1397096B-11B8-4197-A204-4E82FFC7471D}"/>
                </a:ext>
              </a:extLst>
            </p:cNvPr>
            <p:cNvSpPr/>
            <p:nvPr/>
          </p:nvSpPr>
          <p:spPr bwMode="auto">
            <a:xfrm>
              <a:off x="8164929" y="1739962"/>
              <a:ext cx="1325278" cy="40034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Segoe UI" pitchFamily="34" charset="0"/>
                  <a:cs typeface="Segoe UI" pitchFamily="34" charset="0"/>
                </a:rPr>
                <a:t>Azure App Service</a:t>
              </a:r>
            </a:p>
          </p:txBody>
        </p:sp>
        <p:sp>
          <p:nvSpPr>
            <p:cNvPr id="83" name="Freeform 5">
              <a:extLst>
                <a:ext uri="{FF2B5EF4-FFF2-40B4-BE49-F238E27FC236}">
                  <a16:creationId xmlns:a16="http://schemas.microsoft.com/office/drawing/2014/main" id="{3675F5C3-CA23-4D07-BE5F-B83DE874EB1D}"/>
                </a:ext>
              </a:extLst>
            </p:cNvPr>
            <p:cNvSpPr>
              <a:spLocks noEditPoints="1"/>
            </p:cNvSpPr>
            <p:nvPr/>
          </p:nvSpPr>
          <p:spPr bwMode="auto">
            <a:xfrm>
              <a:off x="8434855" y="2153289"/>
              <a:ext cx="715793" cy="69625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ndParaRPr>
            </a:p>
          </p:txBody>
        </p:sp>
        <p:sp>
          <p:nvSpPr>
            <p:cNvPr id="84" name="Rectangle 83">
              <a:extLst>
                <a:ext uri="{FF2B5EF4-FFF2-40B4-BE49-F238E27FC236}">
                  <a16:creationId xmlns:a16="http://schemas.microsoft.com/office/drawing/2014/main" id="{548A9D6C-7DBE-4C99-AA79-B4D5A98183D3}"/>
                </a:ext>
              </a:extLst>
            </p:cNvPr>
            <p:cNvSpPr/>
            <p:nvPr/>
          </p:nvSpPr>
          <p:spPr bwMode="auto">
            <a:xfrm>
              <a:off x="8164929" y="4178945"/>
              <a:ext cx="1325278" cy="1402712"/>
            </a:xfrm>
            <a:prstGeom prst="rect">
              <a:avLst/>
            </a:pr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API apps</a:t>
              </a:r>
            </a:p>
          </p:txBody>
        </p:sp>
      </p:grpSp>
      <p:grpSp>
        <p:nvGrpSpPr>
          <p:cNvPr id="85" name="Group 84">
            <a:extLst>
              <a:ext uri="{FF2B5EF4-FFF2-40B4-BE49-F238E27FC236}">
                <a16:creationId xmlns:a16="http://schemas.microsoft.com/office/drawing/2014/main" id="{015C1DF2-E6F3-4B75-B858-A212E1E74AC4}"/>
              </a:ext>
            </a:extLst>
          </p:cNvPr>
          <p:cNvGrpSpPr/>
          <p:nvPr/>
        </p:nvGrpSpPr>
        <p:grpSpPr>
          <a:xfrm>
            <a:off x="8906655" y="1982623"/>
            <a:ext cx="1332393" cy="3810564"/>
            <a:chOff x="9580219" y="1739960"/>
            <a:chExt cx="1399833" cy="4003439"/>
          </a:xfrm>
        </p:grpSpPr>
        <p:sp>
          <p:nvSpPr>
            <p:cNvPr id="86" name="Rectangle 85">
              <a:extLst>
                <a:ext uri="{FF2B5EF4-FFF2-40B4-BE49-F238E27FC236}">
                  <a16:creationId xmlns:a16="http://schemas.microsoft.com/office/drawing/2014/main" id="{35BDE959-01CA-40C7-9579-2E470C201222}"/>
                </a:ext>
              </a:extLst>
            </p:cNvPr>
            <p:cNvSpPr/>
            <p:nvPr/>
          </p:nvSpPr>
          <p:spPr bwMode="auto">
            <a:xfrm>
              <a:off x="9580219" y="1739960"/>
              <a:ext cx="1399833" cy="40034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Segoe UI" pitchFamily="34" charset="0"/>
                  <a:cs typeface="Segoe UI" pitchFamily="34" charset="0"/>
                </a:rPr>
                <a:t>Azure Functions</a:t>
              </a:r>
            </a:p>
          </p:txBody>
        </p:sp>
        <p:pic>
          <p:nvPicPr>
            <p:cNvPr id="87" name="Picture 86">
              <a:extLst>
                <a:ext uri="{FF2B5EF4-FFF2-40B4-BE49-F238E27FC236}">
                  <a16:creationId xmlns:a16="http://schemas.microsoft.com/office/drawing/2014/main" id="{A5A2783B-84CE-481A-A21E-07C4C426612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0998" y="2071702"/>
              <a:ext cx="994085" cy="966942"/>
            </a:xfrm>
            <a:prstGeom prst="rect">
              <a:avLst/>
            </a:prstGeom>
            <a:noFill/>
          </p:spPr>
        </p:pic>
        <p:sp>
          <p:nvSpPr>
            <p:cNvPr id="88" name="Rectangle 87">
              <a:extLst>
                <a:ext uri="{FF2B5EF4-FFF2-40B4-BE49-F238E27FC236}">
                  <a16:creationId xmlns:a16="http://schemas.microsoft.com/office/drawing/2014/main" id="{FD21924E-CF08-4CB9-AAB6-7750A67A5FED}"/>
                </a:ext>
              </a:extLst>
            </p:cNvPr>
            <p:cNvSpPr/>
            <p:nvPr/>
          </p:nvSpPr>
          <p:spPr bwMode="auto">
            <a:xfrm>
              <a:off x="9580219" y="4178944"/>
              <a:ext cx="1399833" cy="1402712"/>
            </a:xfrm>
            <a:prstGeom prst="rect">
              <a:avLst/>
            </a:pr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 Computing</a:t>
              </a:r>
            </a:p>
          </p:txBody>
        </p:sp>
      </p:grpSp>
      <p:grpSp>
        <p:nvGrpSpPr>
          <p:cNvPr id="89" name="Group 88">
            <a:extLst>
              <a:ext uri="{FF2B5EF4-FFF2-40B4-BE49-F238E27FC236}">
                <a16:creationId xmlns:a16="http://schemas.microsoft.com/office/drawing/2014/main" id="{FF9A6108-1AF3-432E-A033-6AD80AEFFCE0}"/>
              </a:ext>
            </a:extLst>
          </p:cNvPr>
          <p:cNvGrpSpPr/>
          <p:nvPr/>
        </p:nvGrpSpPr>
        <p:grpSpPr>
          <a:xfrm>
            <a:off x="10359824" y="1982623"/>
            <a:ext cx="1417710" cy="3810564"/>
            <a:chOff x="10702533" y="1730435"/>
            <a:chExt cx="1489468" cy="4003439"/>
          </a:xfrm>
        </p:grpSpPr>
        <p:grpSp>
          <p:nvGrpSpPr>
            <p:cNvPr id="90" name="Group 89">
              <a:extLst>
                <a:ext uri="{FF2B5EF4-FFF2-40B4-BE49-F238E27FC236}">
                  <a16:creationId xmlns:a16="http://schemas.microsoft.com/office/drawing/2014/main" id="{CC785BBA-6892-4F72-BAE6-D3335A331FD8}"/>
                </a:ext>
              </a:extLst>
            </p:cNvPr>
            <p:cNvGrpSpPr/>
            <p:nvPr/>
          </p:nvGrpSpPr>
          <p:grpSpPr>
            <a:xfrm>
              <a:off x="10702533" y="1730435"/>
              <a:ext cx="1489468" cy="4003439"/>
              <a:chOff x="9490585" y="1739960"/>
              <a:chExt cx="1489468" cy="4003439"/>
            </a:xfrm>
          </p:grpSpPr>
          <p:sp>
            <p:nvSpPr>
              <p:cNvPr id="92" name="Rectangle 91">
                <a:extLst>
                  <a:ext uri="{FF2B5EF4-FFF2-40B4-BE49-F238E27FC236}">
                    <a16:creationId xmlns:a16="http://schemas.microsoft.com/office/drawing/2014/main" id="{80564865-CD1D-41DD-946A-8D80B016275D}"/>
                  </a:ext>
                </a:extLst>
              </p:cNvPr>
              <p:cNvSpPr/>
              <p:nvPr/>
            </p:nvSpPr>
            <p:spPr bwMode="auto">
              <a:xfrm>
                <a:off x="9490585" y="1739960"/>
                <a:ext cx="1489468" cy="40034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Segoe UI" pitchFamily="34" charset="0"/>
                    <a:cs typeface="Segoe UI" pitchFamily="34" charset="0"/>
                  </a:rPr>
                  <a:t>Azure Marketplace</a:t>
                </a:r>
              </a:p>
            </p:txBody>
          </p:sp>
          <p:sp>
            <p:nvSpPr>
              <p:cNvPr id="93" name="Rectangle 92">
                <a:extLst>
                  <a:ext uri="{FF2B5EF4-FFF2-40B4-BE49-F238E27FC236}">
                    <a16:creationId xmlns:a16="http://schemas.microsoft.com/office/drawing/2014/main" id="{00C84755-11C5-4DC4-8CCB-D1D8CE72158C}"/>
                  </a:ext>
                </a:extLst>
              </p:cNvPr>
              <p:cNvSpPr/>
              <p:nvPr/>
            </p:nvSpPr>
            <p:spPr bwMode="auto">
              <a:xfrm>
                <a:off x="9490585" y="4178944"/>
                <a:ext cx="1489468" cy="1402712"/>
              </a:xfrm>
              <a:prstGeom prst="rect">
                <a:avLst/>
              </a:pr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Ready to go Apps from the Azure Marketplace</a:t>
                </a:r>
              </a:p>
            </p:txBody>
          </p:sp>
        </p:grpSp>
        <p:pic>
          <p:nvPicPr>
            <p:cNvPr id="91" name="Graphic 90" descr="Shopping basket">
              <a:extLst>
                <a:ext uri="{FF2B5EF4-FFF2-40B4-BE49-F238E27FC236}">
                  <a16:creationId xmlns:a16="http://schemas.microsoft.com/office/drawing/2014/main" id="{6977A625-FFE2-4165-9375-7C445E12494D}"/>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1034883" y="2062177"/>
              <a:ext cx="914400" cy="914400"/>
            </a:xfrm>
            <a:prstGeom prst="rect">
              <a:avLst/>
            </a:prstGeom>
          </p:spPr>
        </p:pic>
      </p:grpSp>
    </p:spTree>
    <p:extLst>
      <p:ext uri="{BB962C8B-B14F-4D97-AF65-F5344CB8AC3E}">
        <p14:creationId xmlns:p14="http://schemas.microsoft.com/office/powerpoint/2010/main" val="2070007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dirty="0">
                <a:gradFill>
                  <a:gsLst>
                    <a:gs pos="5417">
                      <a:srgbClr val="FFFFFF"/>
                    </a:gs>
                    <a:gs pos="28000">
                      <a:srgbClr val="FFFFFF"/>
                    </a:gs>
                  </a:gsLst>
                  <a:lin ang="5400000" scaled="0"/>
                </a:gradFill>
                <a:latin typeface="+mj-ea"/>
                <a:ea typeface="+mj-ea"/>
                <a:cs typeface="Segoe UI" pitchFamily="34" charset="0"/>
              </a:rPr>
              <a:t>场景架构图 </a:t>
            </a:r>
            <a:r>
              <a:rPr lang="en-US" altLang="zh-CN" sz="3600" dirty="0">
                <a:gradFill>
                  <a:gsLst>
                    <a:gs pos="5417">
                      <a:srgbClr val="FFFFFF"/>
                    </a:gs>
                    <a:gs pos="28000">
                      <a:srgbClr val="FFFFFF"/>
                    </a:gs>
                  </a:gsLst>
                  <a:lin ang="5400000" scaled="0"/>
                </a:gradFill>
                <a:latin typeface="+mj-ea"/>
                <a:ea typeface="+mj-ea"/>
                <a:cs typeface="Segoe UI" pitchFamily="34" charset="0"/>
              </a:rPr>
              <a:t>– </a:t>
            </a:r>
            <a:r>
              <a:rPr lang="zh-CN" altLang="en-US" sz="3600" dirty="0">
                <a:gradFill>
                  <a:gsLst>
                    <a:gs pos="5417">
                      <a:srgbClr val="FFFFFF"/>
                    </a:gs>
                    <a:gs pos="28000">
                      <a:srgbClr val="FFFFFF"/>
                    </a:gs>
                  </a:gsLst>
                  <a:lin ang="5400000" scaled="0"/>
                </a:gradFill>
                <a:latin typeface="+mj-ea"/>
                <a:ea typeface="+mj-ea"/>
                <a:cs typeface="Segoe UI" pitchFamily="34" charset="0"/>
              </a:rPr>
              <a:t> </a:t>
            </a:r>
            <a:r>
              <a:rPr lang="en-US" altLang="zh-CN" sz="3600" dirty="0">
                <a:gradFill>
                  <a:gsLst>
                    <a:gs pos="5417">
                      <a:srgbClr val="FFFFFF"/>
                    </a:gs>
                    <a:gs pos="28000">
                      <a:srgbClr val="FFFFFF"/>
                    </a:gs>
                  </a:gsLst>
                  <a:lin ang="5400000" scaled="0"/>
                </a:gradFill>
                <a:latin typeface="+mj-ea"/>
                <a:ea typeface="+mj-ea"/>
                <a:cs typeface="Segoe UI" pitchFamily="34" charset="0"/>
              </a:rPr>
              <a:t>Hybrid connectivity</a:t>
            </a:r>
            <a:endParaRPr lang="zh-CN" altLang="en-US" sz="3600" dirty="0">
              <a:gradFill>
                <a:gsLst>
                  <a:gs pos="5417">
                    <a:srgbClr val="FFFFFF"/>
                  </a:gs>
                  <a:gs pos="28000">
                    <a:srgbClr val="FFFFFF"/>
                  </a:gs>
                </a:gsLst>
                <a:lin ang="5400000" scaled="0"/>
              </a:gradFill>
              <a:latin typeface="+mj-ea"/>
              <a:ea typeface="+mj-ea"/>
              <a:cs typeface="Segoe UI" pitchFamily="34" charset="0"/>
            </a:endParaRPr>
          </a:p>
        </p:txBody>
      </p:sp>
      <p:pic>
        <p:nvPicPr>
          <p:cNvPr id="4" name="Picture 3" descr="A screenshot of a cell phone&#10;&#10;Description generated with high confidence">
            <a:extLst>
              <a:ext uri="{FF2B5EF4-FFF2-40B4-BE49-F238E27FC236}">
                <a16:creationId xmlns:a16="http://schemas.microsoft.com/office/drawing/2014/main" id="{01020503-D5D3-4C19-AF62-9668B5234D72}"/>
              </a:ext>
            </a:extLst>
          </p:cNvPr>
          <p:cNvPicPr>
            <a:picLocks noChangeAspect="1"/>
          </p:cNvPicPr>
          <p:nvPr/>
        </p:nvPicPr>
        <p:blipFill>
          <a:blip r:embed="rId3"/>
          <a:stretch>
            <a:fillRect/>
          </a:stretch>
        </p:blipFill>
        <p:spPr>
          <a:xfrm>
            <a:off x="3660618" y="1039995"/>
            <a:ext cx="8401050" cy="5195888"/>
          </a:xfrm>
          <a:prstGeom prst="rect">
            <a:avLst/>
          </a:prstGeom>
        </p:spPr>
      </p:pic>
      <p:sp>
        <p:nvSpPr>
          <p:cNvPr id="6" name="TextBox 5">
            <a:extLst>
              <a:ext uri="{FF2B5EF4-FFF2-40B4-BE49-F238E27FC236}">
                <a16:creationId xmlns:a16="http://schemas.microsoft.com/office/drawing/2014/main" id="{85FD2B08-16F7-4FF0-8E96-ECDB11EDCB11}"/>
              </a:ext>
            </a:extLst>
          </p:cNvPr>
          <p:cNvSpPr txBox="1"/>
          <p:nvPr/>
        </p:nvSpPr>
        <p:spPr>
          <a:xfrm>
            <a:off x="115556" y="1039995"/>
            <a:ext cx="2708031" cy="4687437"/>
          </a:xfrm>
          <a:prstGeom prst="rect">
            <a:avLst/>
          </a:prstGeom>
          <a:noFill/>
        </p:spPr>
        <p:txBody>
          <a:bodyPr wrap="square" lIns="182880" tIns="146304" rIns="182880" bIns="146304" rtlCol="0">
            <a:spAutoFit/>
          </a:bodyPr>
          <a:lstStyle/>
          <a:p>
            <a:pPr>
              <a:lnSpc>
                <a:spcPct val="90000"/>
              </a:lnSpc>
              <a:spcAft>
                <a:spcPts val="600"/>
              </a:spcAft>
            </a:pPr>
            <a:r>
              <a:rPr lang="zh-CN" altLang="en-US" dirty="0"/>
              <a:t>借助 </a:t>
            </a:r>
            <a:r>
              <a:rPr lang="en-US" altLang="zh-CN" b="1" dirty="0">
                <a:solidFill>
                  <a:srgbClr val="0070C0"/>
                </a:solidFill>
              </a:rPr>
              <a:t>Azure Stack</a:t>
            </a:r>
            <a:r>
              <a:rPr lang="zh-CN" altLang="en-US" dirty="0"/>
              <a:t>，可在</a:t>
            </a:r>
            <a:r>
              <a:rPr lang="zh-CN" altLang="en-US" b="1" dirty="0">
                <a:solidFill>
                  <a:srgbClr val="0070C0"/>
                </a:solidFill>
              </a:rPr>
              <a:t>本地或云中使用一致的应用程序逻辑</a:t>
            </a:r>
            <a:r>
              <a:rPr lang="zh-CN" altLang="en-US" dirty="0"/>
              <a:t>、</a:t>
            </a:r>
            <a:r>
              <a:rPr lang="zh-CN" altLang="en-US" b="1" dirty="0">
                <a:solidFill>
                  <a:srgbClr val="0070C0"/>
                </a:solidFill>
              </a:rPr>
              <a:t>开发范例和操作方法部署 </a:t>
            </a:r>
            <a:r>
              <a:rPr lang="en-US" altLang="zh-CN" dirty="0"/>
              <a:t>Azure </a:t>
            </a:r>
            <a:r>
              <a:rPr lang="zh-CN" altLang="en-US" dirty="0"/>
              <a:t>服务。</a:t>
            </a:r>
          </a:p>
          <a:p>
            <a:pPr>
              <a:lnSpc>
                <a:spcPct val="90000"/>
              </a:lnSpc>
              <a:spcAft>
                <a:spcPts val="600"/>
              </a:spcAft>
            </a:pPr>
            <a:endParaRPr lang="zh-CN" altLang="en-US" dirty="0"/>
          </a:p>
          <a:p>
            <a:pPr>
              <a:lnSpc>
                <a:spcPct val="90000"/>
              </a:lnSpc>
              <a:spcAft>
                <a:spcPts val="600"/>
              </a:spcAft>
            </a:pPr>
            <a:r>
              <a:rPr lang="zh-CN" altLang="en-US" dirty="0"/>
              <a:t>混合云应用程序是一种单一系统，使组件可在 </a:t>
            </a:r>
            <a:r>
              <a:rPr lang="en-US" altLang="zh-CN" dirty="0"/>
              <a:t>Azure </a:t>
            </a:r>
            <a:r>
              <a:rPr lang="zh-CN" altLang="en-US" dirty="0"/>
              <a:t>和 </a:t>
            </a:r>
            <a:r>
              <a:rPr lang="en-US" altLang="zh-CN" dirty="0"/>
              <a:t>Azure Stack </a:t>
            </a:r>
            <a:r>
              <a:rPr lang="zh-CN" altLang="en-US" dirty="0"/>
              <a:t>中运行。此解决方案蓝图可为任何涉及 </a:t>
            </a:r>
            <a:r>
              <a:rPr lang="en-US" altLang="zh-CN" b="1" dirty="0">
                <a:solidFill>
                  <a:srgbClr val="0070C0"/>
                </a:solidFill>
              </a:rPr>
              <a:t>Azure </a:t>
            </a:r>
            <a:r>
              <a:rPr lang="zh-CN" altLang="en-US" b="1" dirty="0">
                <a:solidFill>
                  <a:srgbClr val="0070C0"/>
                </a:solidFill>
              </a:rPr>
              <a:t>公有云和本地 </a:t>
            </a:r>
            <a:r>
              <a:rPr lang="en-US" altLang="zh-CN" b="1" dirty="0">
                <a:solidFill>
                  <a:srgbClr val="0070C0"/>
                </a:solidFill>
              </a:rPr>
              <a:t>Azure Stack </a:t>
            </a:r>
            <a:r>
              <a:rPr lang="zh-CN" altLang="en-US" b="1" dirty="0">
                <a:solidFill>
                  <a:srgbClr val="0070C0"/>
                </a:solidFill>
              </a:rPr>
              <a:t>组件通信的应用程序建立连接</a:t>
            </a:r>
            <a:r>
              <a:rPr lang="zh-CN" altLang="en-US" dirty="0"/>
              <a:t>。混合连接是一个基本蓝图，</a:t>
            </a:r>
            <a:r>
              <a:rPr lang="zh-CN" altLang="en-US" b="1" dirty="0">
                <a:solidFill>
                  <a:srgbClr val="0070C0"/>
                </a:solidFill>
              </a:rPr>
              <a:t>适用于大多数 </a:t>
            </a:r>
            <a:r>
              <a:rPr lang="en-US" altLang="zh-CN" b="1" dirty="0">
                <a:solidFill>
                  <a:srgbClr val="0070C0"/>
                </a:solidFill>
              </a:rPr>
              <a:t>Azure Stack </a:t>
            </a:r>
            <a:r>
              <a:rPr lang="zh-CN" altLang="en-US" dirty="0"/>
              <a:t>解决方案。</a:t>
            </a:r>
          </a:p>
        </p:txBody>
      </p:sp>
      <p:pic>
        <p:nvPicPr>
          <p:cNvPr id="9" name="Picture 8" descr="A close up of a logo&#10;&#10;Description generated with very high confidence">
            <a:extLst>
              <a:ext uri="{FF2B5EF4-FFF2-40B4-BE49-F238E27FC236}">
                <a16:creationId xmlns:a16="http://schemas.microsoft.com/office/drawing/2014/main" id="{5A225C37-AD72-4063-96E7-691C15BE4013}"/>
              </a:ext>
            </a:extLst>
          </p:cNvPr>
          <p:cNvPicPr>
            <a:picLocks noChangeAspect="1"/>
          </p:cNvPicPr>
          <p:nvPr/>
        </p:nvPicPr>
        <p:blipFill>
          <a:blip r:embed="rId4"/>
          <a:stretch>
            <a:fillRect/>
          </a:stretch>
        </p:blipFill>
        <p:spPr>
          <a:xfrm>
            <a:off x="3702817" y="6085738"/>
            <a:ext cx="8445884" cy="905194"/>
          </a:xfrm>
          <a:prstGeom prst="rect">
            <a:avLst/>
          </a:prstGeom>
        </p:spPr>
      </p:pic>
      <p:cxnSp>
        <p:nvCxnSpPr>
          <p:cNvPr id="11" name="Straight Connector 10">
            <a:extLst>
              <a:ext uri="{FF2B5EF4-FFF2-40B4-BE49-F238E27FC236}">
                <a16:creationId xmlns:a16="http://schemas.microsoft.com/office/drawing/2014/main" id="{3CA20E33-0F72-430E-80DB-103F638CBD0F}"/>
              </a:ext>
            </a:extLst>
          </p:cNvPr>
          <p:cNvCxnSpPr/>
          <p:nvPr/>
        </p:nvCxnSpPr>
        <p:spPr>
          <a:xfrm>
            <a:off x="3114989" y="1110343"/>
            <a:ext cx="0" cy="5742633"/>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99261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837" y="2278062"/>
            <a:ext cx="1443344" cy="627864"/>
          </a:xfrm>
          <a:prstGeom prst="rect">
            <a:avLst/>
          </a:prstGeom>
          <a:noFill/>
        </p:spPr>
        <p:txBody>
          <a:bodyPr wrap="none" lIns="182880" tIns="146304" rIns="182880" bIns="146304" rtlCol="0">
            <a:spAutoFit/>
          </a:bodyPr>
          <a:lstStyle/>
          <a:p>
            <a:pPr>
              <a:lnSpc>
                <a:spcPct val="90000"/>
              </a:lnSpc>
              <a:spcAft>
                <a:spcPts val="600"/>
              </a:spcAft>
            </a:pPr>
            <a:r>
              <a:rPr lang="en-US" sz="2400" b="1">
                <a:gradFill>
                  <a:gsLst>
                    <a:gs pos="2917">
                      <a:schemeClr val="tx1"/>
                    </a:gs>
                    <a:gs pos="30000">
                      <a:schemeClr val="tx1"/>
                    </a:gs>
                  </a:gsLst>
                  <a:lin ang="5400000" scaled="0"/>
                </a:gradFill>
              </a:rPr>
              <a:t>The End</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应用程序网关</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46" name="Rectangle 45"/>
          <p:cNvSpPr/>
          <p:nvPr/>
        </p:nvSpPr>
        <p:spPr>
          <a:xfrm>
            <a:off x="1167956" y="1113719"/>
            <a:ext cx="2383281" cy="369332"/>
          </a:xfrm>
          <a:prstGeom prst="rect">
            <a:avLst/>
          </a:prstGeom>
        </p:spPr>
        <p:txBody>
          <a:bodyPr wrap="none">
            <a:spAutoFit/>
          </a:bodyPr>
          <a:lstStyle/>
          <a:p>
            <a:r>
              <a:rPr lang="zh-CN" altLang="en-US">
                <a:gradFill>
                  <a:gsLst>
                    <a:gs pos="2917">
                      <a:schemeClr val="tx1"/>
                    </a:gs>
                    <a:gs pos="30000">
                      <a:schemeClr val="tx1"/>
                    </a:gs>
                  </a:gsLst>
                  <a:lin ang="5400000" scaled="0"/>
                </a:gradFill>
              </a:rPr>
              <a:t>高效安全的 </a:t>
            </a:r>
            <a:r>
              <a:rPr lang="en-US" altLang="zh-CN">
                <a:gradFill>
                  <a:gsLst>
                    <a:gs pos="2917">
                      <a:schemeClr val="tx1"/>
                    </a:gs>
                    <a:gs pos="30000">
                      <a:schemeClr val="tx1"/>
                    </a:gs>
                  </a:gsLst>
                  <a:lin ang="5400000" scaled="0"/>
                </a:gradFill>
              </a:rPr>
              <a:t>Web </a:t>
            </a:r>
            <a:r>
              <a:rPr lang="zh-CN" altLang="en-US">
                <a:gradFill>
                  <a:gsLst>
                    <a:gs pos="2917">
                      <a:schemeClr val="tx1"/>
                    </a:gs>
                    <a:gs pos="30000">
                      <a:schemeClr val="tx1"/>
                    </a:gs>
                  </a:gsLst>
                  <a:lin ang="5400000" scaled="0"/>
                </a:gradFill>
              </a:rPr>
              <a:t>前端</a:t>
            </a:r>
          </a:p>
        </p:txBody>
      </p:sp>
      <p:sp>
        <p:nvSpPr>
          <p:cNvPr id="47" name="Rectangle 46"/>
          <p:cNvSpPr/>
          <p:nvPr/>
        </p:nvSpPr>
        <p:spPr>
          <a:xfrm>
            <a:off x="4770437" y="1113719"/>
            <a:ext cx="3953775" cy="369332"/>
          </a:xfrm>
          <a:prstGeom prst="rect">
            <a:avLst/>
          </a:prstGeom>
        </p:spPr>
        <p:txBody>
          <a:bodyPr wrap="none">
            <a:spAutoFit/>
          </a:bodyPr>
          <a:lstStyle/>
          <a:p>
            <a:r>
              <a:rPr lang="zh-CN" altLang="en-US">
                <a:gradFill>
                  <a:gsLst>
                    <a:gs pos="2917">
                      <a:schemeClr val="tx1"/>
                    </a:gs>
                    <a:gs pos="30000">
                      <a:schemeClr val="tx1"/>
                    </a:gs>
                  </a:gsLst>
                  <a:lin ang="5400000" scaled="0"/>
                </a:gradFill>
              </a:rPr>
              <a:t>高度可用的可缩放 </a:t>
            </a:r>
            <a:r>
              <a:rPr lang="en-US" altLang="zh-CN">
                <a:gradFill>
                  <a:gsLst>
                    <a:gs pos="2917">
                      <a:schemeClr val="tx1"/>
                    </a:gs>
                    <a:gs pos="30000">
                      <a:schemeClr val="tx1"/>
                    </a:gs>
                  </a:gsLst>
                  <a:lin ang="5400000" scaled="0"/>
                </a:gradFill>
              </a:rPr>
              <a:t>web </a:t>
            </a:r>
            <a:r>
              <a:rPr lang="zh-CN" altLang="en-US">
                <a:gradFill>
                  <a:gsLst>
                    <a:gs pos="2917">
                      <a:schemeClr val="tx1"/>
                    </a:gs>
                    <a:gs pos="30000">
                      <a:schemeClr val="tx1"/>
                    </a:gs>
                  </a:gsLst>
                  <a:lin ang="5400000" scaled="0"/>
                </a:gradFill>
              </a:rPr>
              <a:t>应用程序交付</a:t>
            </a:r>
          </a:p>
        </p:txBody>
      </p:sp>
      <p:sp>
        <p:nvSpPr>
          <p:cNvPr id="48" name="Rectangle 47"/>
          <p:cNvSpPr/>
          <p:nvPr/>
        </p:nvSpPr>
        <p:spPr>
          <a:xfrm>
            <a:off x="9671079" y="1110584"/>
            <a:ext cx="2730427" cy="369332"/>
          </a:xfrm>
          <a:prstGeom prst="rect">
            <a:avLst/>
          </a:prstGeom>
        </p:spPr>
        <p:txBody>
          <a:bodyPr wrap="none">
            <a:spAutoFit/>
          </a:bodyPr>
          <a:lstStyle/>
          <a:p>
            <a:r>
              <a:rPr lang="zh-CN" altLang="en-US">
                <a:gradFill>
                  <a:gsLst>
                    <a:gs pos="2917">
                      <a:schemeClr val="tx1"/>
                    </a:gs>
                    <a:gs pos="30000">
                      <a:schemeClr val="tx1"/>
                    </a:gs>
                  </a:gsLst>
                  <a:lin ang="5400000" scaled="0"/>
                </a:gradFill>
              </a:rPr>
              <a:t>与 </a:t>
            </a:r>
            <a:r>
              <a:rPr lang="en-US" altLang="zh-CN">
                <a:gradFill>
                  <a:gsLst>
                    <a:gs pos="2917">
                      <a:schemeClr val="tx1"/>
                    </a:gs>
                    <a:gs pos="30000">
                      <a:schemeClr val="tx1"/>
                    </a:gs>
                  </a:gsLst>
                  <a:lin ang="5400000" scaled="0"/>
                </a:gradFill>
              </a:rPr>
              <a:t>Azure </a:t>
            </a:r>
            <a:r>
              <a:rPr lang="zh-CN" altLang="en-US">
                <a:gradFill>
                  <a:gsLst>
                    <a:gs pos="2917">
                      <a:schemeClr val="tx1"/>
                    </a:gs>
                    <a:gs pos="30000">
                      <a:schemeClr val="tx1"/>
                    </a:gs>
                  </a:gsLst>
                  <a:lin ang="5400000" scaled="0"/>
                </a:gradFill>
              </a:rPr>
              <a:t>服务的封闭集成</a:t>
            </a:r>
          </a:p>
        </p:txBody>
      </p:sp>
      <p:pic>
        <p:nvPicPr>
          <p:cNvPr id="8" name="Picture 7"/>
          <p:cNvPicPr>
            <a:picLocks noChangeAspect="1"/>
          </p:cNvPicPr>
          <p:nvPr/>
        </p:nvPicPr>
        <p:blipFill>
          <a:blip r:embed="rId3"/>
          <a:stretch>
            <a:fillRect/>
          </a:stretch>
        </p:blipFill>
        <p:spPr>
          <a:xfrm>
            <a:off x="4007645" y="1058862"/>
            <a:ext cx="838992" cy="449460"/>
          </a:xfrm>
          <a:prstGeom prst="rect">
            <a:avLst/>
          </a:prstGeom>
        </p:spPr>
      </p:pic>
      <p:pic>
        <p:nvPicPr>
          <p:cNvPr id="2050" name="Picture 2" descr="应用程序网关高度有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9" y="1119140"/>
            <a:ext cx="1095378"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应用程序网关提供 HTTP 负载平衡服务"/>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1437" y="1058862"/>
            <a:ext cx="641616" cy="4340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流量管理器和应用程序网关方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437" y="1785837"/>
            <a:ext cx="6476828" cy="50642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219431" y="2627793"/>
            <a:ext cx="4767244" cy="1738938"/>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zh-CN" altLang="en-US"/>
              <a:t>高度</a:t>
            </a:r>
            <a:r>
              <a:rPr lang="zh-CN" altLang="en-US" sz="1600"/>
              <a:t>可用的可缩放 </a:t>
            </a:r>
            <a:r>
              <a:rPr lang="en-US" altLang="zh-CN" sz="1600"/>
              <a:t>HTTP </a:t>
            </a:r>
            <a:r>
              <a:rPr lang="zh-CN" altLang="en-US" sz="1600"/>
              <a:t>负载平衡解决方案</a:t>
            </a:r>
            <a:endParaRPr lang="en-US" altLang="zh-CN" sz="1600"/>
          </a:p>
          <a:p>
            <a:pPr marL="285750" indent="-285750">
              <a:lnSpc>
                <a:spcPct val="90000"/>
              </a:lnSpc>
              <a:spcAft>
                <a:spcPts val="600"/>
              </a:spcAft>
              <a:buFont typeface="Wingdings" panose="05000000000000000000" pitchFamily="2" charset="2"/>
              <a:buChar char="ü"/>
            </a:pPr>
            <a:r>
              <a:rPr lang="zh-CN" altLang="en-US" sz="1600"/>
              <a:t>用于实现跨会话状态共享的 </a:t>
            </a:r>
            <a:r>
              <a:rPr lang="en-US" altLang="zh-CN" sz="1600"/>
              <a:t>Cookie </a:t>
            </a:r>
            <a:r>
              <a:rPr lang="zh-CN" altLang="en-US" sz="1600"/>
              <a:t>相关性</a:t>
            </a:r>
            <a:endParaRPr lang="en-US" altLang="zh-CN" sz="160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ü"/>
            </a:pPr>
            <a:r>
              <a:rPr lang="zh-CN" altLang="en-US" sz="1600"/>
              <a:t>支持公共网站和私有网站</a:t>
            </a:r>
          </a:p>
          <a:p>
            <a:pPr marL="285750" indent="-285750">
              <a:lnSpc>
                <a:spcPct val="90000"/>
              </a:lnSpc>
              <a:spcAft>
                <a:spcPts val="600"/>
              </a:spcAft>
              <a:buFont typeface="Wingdings" panose="05000000000000000000" pitchFamily="2" charset="2"/>
              <a:buChar char="ü"/>
            </a:pPr>
            <a:r>
              <a:rPr lang="zh-CN" altLang="en-US" sz="1600"/>
              <a:t>用于实现更高利用率的 </a:t>
            </a:r>
            <a:r>
              <a:rPr lang="en-US" altLang="zh-CN" sz="1600"/>
              <a:t>SSL </a:t>
            </a:r>
            <a:r>
              <a:rPr lang="zh-CN" altLang="en-US" sz="1600"/>
              <a:t>卸载</a:t>
            </a:r>
            <a:endParaRPr lang="en-US" altLang="zh-CN" sz="1600"/>
          </a:p>
          <a:p>
            <a:pPr marL="285750" indent="-285750">
              <a:lnSpc>
                <a:spcPct val="90000"/>
              </a:lnSpc>
              <a:spcAft>
                <a:spcPts val="600"/>
              </a:spcAft>
              <a:buFont typeface="Wingdings" panose="05000000000000000000" pitchFamily="2" charset="2"/>
              <a:buChar char="ü"/>
            </a:pPr>
            <a:r>
              <a:rPr lang="en-US" altLang="zh-CN" sz="1600"/>
              <a:t>Web </a:t>
            </a:r>
            <a:r>
              <a:rPr lang="zh-CN" altLang="en-US" sz="1600"/>
              <a:t>应用程序防火墙</a:t>
            </a:r>
            <a:endParaRPr lang="en-US" altLang="zh-CN" sz="1600"/>
          </a:p>
        </p:txBody>
      </p:sp>
    </p:spTree>
    <p:extLst>
      <p:ext uri="{BB962C8B-B14F-4D97-AF65-F5344CB8AC3E}">
        <p14:creationId xmlns:p14="http://schemas.microsoft.com/office/powerpoint/2010/main" val="33505430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流量管理器</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46" name="Rectangle 45"/>
          <p:cNvSpPr/>
          <p:nvPr/>
        </p:nvSpPr>
        <p:spPr>
          <a:xfrm>
            <a:off x="1036637" y="1113719"/>
            <a:ext cx="2492990" cy="369332"/>
          </a:xfrm>
          <a:prstGeom prst="rect">
            <a:avLst/>
          </a:prstGeom>
        </p:spPr>
        <p:txBody>
          <a:bodyPr wrap="none">
            <a:spAutoFit/>
          </a:bodyPr>
          <a:lstStyle/>
          <a:p>
            <a:r>
              <a:rPr lang="zh-CN" altLang="en-US">
                <a:gradFill>
                  <a:gsLst>
                    <a:gs pos="2917">
                      <a:schemeClr val="tx1"/>
                    </a:gs>
                    <a:gs pos="30000">
                      <a:schemeClr val="tx1"/>
                    </a:gs>
                  </a:gsLst>
                  <a:lin ang="5400000" scaled="0"/>
                </a:gradFill>
              </a:rPr>
              <a:t>减少应用程序停机时间</a:t>
            </a:r>
          </a:p>
        </p:txBody>
      </p:sp>
      <p:sp>
        <p:nvSpPr>
          <p:cNvPr id="47" name="Rectangle 46"/>
          <p:cNvSpPr/>
          <p:nvPr/>
        </p:nvSpPr>
        <p:spPr>
          <a:xfrm>
            <a:off x="4541837" y="1113719"/>
            <a:ext cx="3647152" cy="369332"/>
          </a:xfrm>
          <a:prstGeom prst="rect">
            <a:avLst/>
          </a:prstGeom>
        </p:spPr>
        <p:txBody>
          <a:bodyPr wrap="none">
            <a:spAutoFit/>
          </a:bodyPr>
          <a:lstStyle/>
          <a:p>
            <a:r>
              <a:rPr lang="zh-CN" altLang="en-US">
                <a:gradFill>
                  <a:gsLst>
                    <a:gs pos="2917">
                      <a:schemeClr val="tx1"/>
                    </a:gs>
                    <a:gs pos="30000">
                      <a:schemeClr val="tx1"/>
                    </a:gs>
                  </a:gsLst>
                  <a:lin ang="5400000" scaled="0"/>
                </a:gradFill>
              </a:rPr>
              <a:t>应用性能和内容交付速度得到改进</a:t>
            </a:r>
          </a:p>
        </p:txBody>
      </p:sp>
      <p:sp>
        <p:nvSpPr>
          <p:cNvPr id="48" name="Rectangle 47"/>
          <p:cNvSpPr/>
          <p:nvPr/>
        </p:nvSpPr>
        <p:spPr>
          <a:xfrm>
            <a:off x="9266237" y="1110584"/>
            <a:ext cx="2954655" cy="369332"/>
          </a:xfrm>
          <a:prstGeom prst="rect">
            <a:avLst/>
          </a:prstGeom>
        </p:spPr>
        <p:txBody>
          <a:bodyPr wrap="none">
            <a:spAutoFit/>
          </a:bodyPr>
          <a:lstStyle/>
          <a:p>
            <a:r>
              <a:rPr lang="zh-CN" altLang="en-US">
                <a:gradFill>
                  <a:gsLst>
                    <a:gs pos="2917">
                      <a:schemeClr val="tx1"/>
                    </a:gs>
                    <a:gs pos="30000">
                      <a:schemeClr val="tx1"/>
                    </a:gs>
                  </a:gsLst>
                  <a:lin ang="5400000" scaled="0"/>
                </a:gradFill>
              </a:rPr>
              <a:t>将用户流量分布到多个位置</a:t>
            </a:r>
          </a:p>
        </p:txBody>
      </p:sp>
      <p:sp>
        <p:nvSpPr>
          <p:cNvPr id="23" name="TextBox 22"/>
          <p:cNvSpPr txBox="1"/>
          <p:nvPr/>
        </p:nvSpPr>
        <p:spPr>
          <a:xfrm>
            <a:off x="198437" y="2506662"/>
            <a:ext cx="4953000" cy="2009781"/>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zh-CN" altLang="en-US" sz="1600"/>
              <a:t>借助自动故障转移改进应用程序可用性</a:t>
            </a:r>
            <a:endParaRPr lang="en-US" altLang="zh-CN" sz="1600"/>
          </a:p>
          <a:p>
            <a:pPr marL="285750" indent="-285750">
              <a:lnSpc>
                <a:spcPct val="90000"/>
              </a:lnSpc>
              <a:spcAft>
                <a:spcPts val="600"/>
              </a:spcAft>
              <a:buFont typeface="Wingdings" panose="05000000000000000000" pitchFamily="2" charset="2"/>
              <a:buChar char="ü"/>
            </a:pPr>
            <a:r>
              <a:rPr lang="zh-CN" altLang="en-US" sz="1600"/>
              <a:t>等量分配或者按加权值分配应用程序流量</a:t>
            </a:r>
            <a:endParaRPr lang="en-US" altLang="zh-CN" sz="1600"/>
          </a:p>
          <a:p>
            <a:pPr marL="285750" indent="-285750">
              <a:lnSpc>
                <a:spcPct val="90000"/>
              </a:lnSpc>
              <a:spcAft>
                <a:spcPts val="600"/>
              </a:spcAft>
              <a:buFont typeface="Wingdings" panose="05000000000000000000" pitchFamily="2" charset="2"/>
              <a:buChar char="ü"/>
            </a:pPr>
            <a:r>
              <a:rPr lang="zh-CN" altLang="en-US" sz="1600"/>
              <a:t>提高应用程序的响应能力</a:t>
            </a:r>
            <a:endParaRPr lang="en-US" altLang="zh-CN" sz="1600"/>
          </a:p>
          <a:p>
            <a:pPr marL="285750" indent="-285750">
              <a:lnSpc>
                <a:spcPct val="90000"/>
              </a:lnSpc>
              <a:spcAft>
                <a:spcPts val="600"/>
              </a:spcAft>
              <a:buFont typeface="Wingdings" panose="05000000000000000000" pitchFamily="2" charset="2"/>
              <a:buChar char="ü"/>
            </a:pPr>
            <a:r>
              <a:rPr lang="zh-CN" altLang="en-US" sz="1600"/>
              <a:t>对新部署进行 </a:t>
            </a:r>
            <a:r>
              <a:rPr lang="en-US" altLang="zh-CN" sz="1600"/>
              <a:t>A/B </a:t>
            </a:r>
            <a:r>
              <a:rPr lang="zh-CN" altLang="en-US" sz="1600"/>
              <a:t>测试</a:t>
            </a:r>
            <a:endParaRPr lang="en-US" altLang="zh-CN" sz="1600"/>
          </a:p>
          <a:p>
            <a:pPr marL="285750" indent="-285750">
              <a:lnSpc>
                <a:spcPct val="90000"/>
              </a:lnSpc>
              <a:spcAft>
                <a:spcPts val="600"/>
              </a:spcAft>
              <a:buFont typeface="Wingdings" panose="05000000000000000000" pitchFamily="2" charset="2"/>
              <a:buChar char="ü"/>
            </a:pPr>
            <a:r>
              <a:rPr lang="zh-CN" altLang="en-US" sz="1600"/>
              <a:t>实现平稳的云迁移</a:t>
            </a:r>
            <a:endParaRPr lang="en-US" altLang="zh-CN" sz="1600"/>
          </a:p>
          <a:p>
            <a:pPr marL="285750" indent="-285750">
              <a:lnSpc>
                <a:spcPct val="90000"/>
              </a:lnSpc>
              <a:spcAft>
                <a:spcPts val="600"/>
              </a:spcAft>
              <a:buFont typeface="Wingdings" panose="05000000000000000000" pitchFamily="2" charset="2"/>
              <a:buChar char="ü"/>
            </a:pPr>
            <a:r>
              <a:rPr lang="zh-CN" altLang="en-US" sz="1600"/>
              <a:t>无缝整合本地系统和云系统</a:t>
            </a:r>
            <a:endParaRPr lang="en-US" altLang="zh-CN" sz="1600"/>
          </a:p>
        </p:txBody>
      </p:sp>
      <p:pic>
        <p:nvPicPr>
          <p:cNvPr id="5" name="Picture 4"/>
          <p:cNvPicPr>
            <a:picLocks noChangeAspect="1"/>
          </p:cNvPicPr>
          <p:nvPr/>
        </p:nvPicPr>
        <p:blipFill>
          <a:blip r:embed="rId3"/>
          <a:stretch>
            <a:fillRect/>
          </a:stretch>
        </p:blipFill>
        <p:spPr>
          <a:xfrm>
            <a:off x="348828" y="1006567"/>
            <a:ext cx="713468" cy="576263"/>
          </a:xfrm>
          <a:prstGeom prst="rect">
            <a:avLst/>
          </a:prstGeom>
        </p:spPr>
      </p:pic>
      <p:pic>
        <p:nvPicPr>
          <p:cNvPr id="7" name="Picture 6"/>
          <p:cNvPicPr>
            <a:picLocks noChangeAspect="1"/>
          </p:cNvPicPr>
          <p:nvPr/>
        </p:nvPicPr>
        <p:blipFill>
          <a:blip r:embed="rId4"/>
          <a:stretch>
            <a:fillRect/>
          </a:stretch>
        </p:blipFill>
        <p:spPr>
          <a:xfrm>
            <a:off x="3898171" y="1029049"/>
            <a:ext cx="657796" cy="531297"/>
          </a:xfrm>
          <a:prstGeom prst="rect">
            <a:avLst/>
          </a:prstGeom>
        </p:spPr>
      </p:pic>
      <p:pic>
        <p:nvPicPr>
          <p:cNvPr id="12" name="Picture 11"/>
          <p:cNvPicPr>
            <a:picLocks noChangeAspect="1"/>
          </p:cNvPicPr>
          <p:nvPr/>
        </p:nvPicPr>
        <p:blipFill>
          <a:blip r:embed="rId5"/>
          <a:stretch>
            <a:fillRect/>
          </a:stretch>
        </p:blipFill>
        <p:spPr>
          <a:xfrm>
            <a:off x="8423047" y="1082765"/>
            <a:ext cx="766990" cy="423863"/>
          </a:xfrm>
          <a:prstGeom prst="rect">
            <a:avLst/>
          </a:prstGeom>
        </p:spPr>
      </p:pic>
      <p:sp>
        <p:nvSpPr>
          <p:cNvPr id="21" name="Rectangle 20"/>
          <p:cNvSpPr/>
          <p:nvPr/>
        </p:nvSpPr>
        <p:spPr>
          <a:xfrm>
            <a:off x="1036637" y="1908730"/>
            <a:ext cx="2723823" cy="369332"/>
          </a:xfrm>
          <a:prstGeom prst="rect">
            <a:avLst/>
          </a:prstGeom>
        </p:spPr>
        <p:txBody>
          <a:bodyPr wrap="none">
            <a:spAutoFit/>
          </a:bodyPr>
          <a:lstStyle/>
          <a:p>
            <a:r>
              <a:rPr lang="zh-CN" altLang="en-US">
                <a:gradFill>
                  <a:gsLst>
                    <a:gs pos="2917">
                      <a:schemeClr val="tx1"/>
                    </a:gs>
                    <a:gs pos="30000">
                      <a:schemeClr val="tx1"/>
                    </a:gs>
                  </a:gsLst>
                  <a:lin ang="5400000" scaled="0"/>
                </a:gradFill>
              </a:rPr>
              <a:t>与本地数据中心配合使用</a:t>
            </a:r>
          </a:p>
        </p:txBody>
      </p:sp>
      <p:pic>
        <p:nvPicPr>
          <p:cNvPr id="14" name="Picture 13"/>
          <p:cNvPicPr>
            <a:picLocks noChangeAspect="1"/>
          </p:cNvPicPr>
          <p:nvPr/>
        </p:nvPicPr>
        <p:blipFill>
          <a:blip r:embed="rId6"/>
          <a:stretch>
            <a:fillRect/>
          </a:stretch>
        </p:blipFill>
        <p:spPr>
          <a:xfrm>
            <a:off x="350837" y="1848023"/>
            <a:ext cx="639763" cy="495300"/>
          </a:xfrm>
          <a:prstGeom prst="rect">
            <a:avLst/>
          </a:prstGeom>
        </p:spPr>
      </p:pic>
      <p:pic>
        <p:nvPicPr>
          <p:cNvPr id="16" name="Picture 15"/>
          <p:cNvPicPr>
            <a:picLocks noChangeAspect="1"/>
          </p:cNvPicPr>
          <p:nvPr/>
        </p:nvPicPr>
        <p:blipFill>
          <a:blip r:embed="rId7"/>
          <a:stretch>
            <a:fillRect/>
          </a:stretch>
        </p:blipFill>
        <p:spPr>
          <a:xfrm>
            <a:off x="5657615" y="1649574"/>
            <a:ext cx="6809022" cy="5237709"/>
          </a:xfrm>
          <a:prstGeom prst="rect">
            <a:avLst/>
          </a:prstGeom>
        </p:spPr>
      </p:pic>
    </p:spTree>
    <p:extLst>
      <p:ext uri="{BB962C8B-B14F-4D97-AF65-F5344CB8AC3E}">
        <p14:creationId xmlns:p14="http://schemas.microsoft.com/office/powerpoint/2010/main" val="12553223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负载均衡器之间的差异</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3" name="Rectangle 2"/>
          <p:cNvSpPr/>
          <p:nvPr/>
        </p:nvSpPr>
        <p:spPr>
          <a:xfrm>
            <a:off x="274637" y="1058862"/>
            <a:ext cx="12039600" cy="2308324"/>
          </a:xfrm>
          <a:prstGeom prst="rect">
            <a:avLst/>
          </a:prstGeom>
        </p:spPr>
        <p:txBody>
          <a:bodyPr wrap="square">
            <a:spAutoFit/>
          </a:bodyPr>
          <a:lstStyle/>
          <a:p>
            <a:pPr marL="285750" indent="-285750">
              <a:buFont typeface="Arial" panose="020B0604020202020204" pitchFamily="34" charset="0"/>
              <a:buChar char="•"/>
            </a:pPr>
            <a:r>
              <a:rPr lang="en-US" altLang="zh-CN" b="1">
                <a:solidFill>
                  <a:srgbClr val="222222"/>
                </a:solidFill>
                <a:latin typeface="segoe-ui_bold"/>
              </a:rPr>
              <a:t>Azure </a:t>
            </a:r>
            <a:r>
              <a:rPr lang="zh-CN" altLang="en-US" b="1">
                <a:solidFill>
                  <a:srgbClr val="222222"/>
                </a:solidFill>
                <a:latin typeface="segoe-ui_bold"/>
              </a:rPr>
              <a:t>负载均衡器</a:t>
            </a:r>
            <a:r>
              <a:rPr lang="zh-CN" altLang="en-US">
                <a:solidFill>
                  <a:srgbClr val="222222"/>
                </a:solidFill>
                <a:latin typeface="segoe-ui_normal"/>
              </a:rPr>
              <a:t> 在传输层（</a:t>
            </a:r>
            <a:r>
              <a:rPr lang="en-US" altLang="zh-CN">
                <a:solidFill>
                  <a:srgbClr val="222222"/>
                </a:solidFill>
                <a:latin typeface="segoe-ui_normal"/>
              </a:rPr>
              <a:t>OSI </a:t>
            </a:r>
            <a:r>
              <a:rPr lang="zh-CN" altLang="en-US">
                <a:solidFill>
                  <a:srgbClr val="222222"/>
                </a:solidFill>
                <a:latin typeface="segoe-ui_normal"/>
              </a:rPr>
              <a:t>网络参考堆栈中的第 </a:t>
            </a:r>
            <a:r>
              <a:rPr lang="en-US" altLang="zh-CN">
                <a:solidFill>
                  <a:srgbClr val="222222"/>
                </a:solidFill>
                <a:latin typeface="segoe-ui_normal"/>
              </a:rPr>
              <a:t>4 </a:t>
            </a:r>
            <a:r>
              <a:rPr lang="zh-CN" altLang="en-US">
                <a:solidFill>
                  <a:srgbClr val="222222"/>
                </a:solidFill>
                <a:latin typeface="segoe-ui_normal"/>
              </a:rPr>
              <a:t>层）工作。 它可对同一 </a:t>
            </a:r>
            <a:r>
              <a:rPr lang="en-US" altLang="zh-CN">
                <a:solidFill>
                  <a:srgbClr val="222222"/>
                </a:solidFill>
                <a:latin typeface="segoe-ui_normal"/>
              </a:rPr>
              <a:t>Azure </a:t>
            </a:r>
            <a:r>
              <a:rPr lang="zh-CN" altLang="en-US">
                <a:solidFill>
                  <a:srgbClr val="222222"/>
                </a:solidFill>
                <a:latin typeface="segoe-ui_normal"/>
              </a:rPr>
              <a:t>数据中心中运行的应用程序实例间的流量进行网络级分配。</a:t>
            </a:r>
            <a:endParaRPr lang="en-US" altLang="zh-CN">
              <a:solidFill>
                <a:srgbClr val="222222"/>
              </a:solidFill>
              <a:latin typeface="segoe-ui_normal"/>
            </a:endParaRPr>
          </a:p>
          <a:p>
            <a:pPr marL="285750" indent="-285750">
              <a:buFont typeface="Arial" panose="020B0604020202020204" pitchFamily="34" charset="0"/>
              <a:buChar char="•"/>
            </a:pPr>
            <a:endParaRPr lang="zh-CN" altLang="en-US">
              <a:solidFill>
                <a:srgbClr val="222222"/>
              </a:solidFill>
              <a:latin typeface="segoe-ui_normal"/>
            </a:endParaRPr>
          </a:p>
          <a:p>
            <a:pPr marL="285750" indent="-285750">
              <a:buFont typeface="Arial" panose="020B0604020202020204" pitchFamily="34" charset="0"/>
              <a:buChar char="•"/>
            </a:pPr>
            <a:r>
              <a:rPr lang="zh-CN" altLang="en-US" b="1">
                <a:solidFill>
                  <a:srgbClr val="222222"/>
                </a:solidFill>
                <a:latin typeface="segoe-ui_bold"/>
              </a:rPr>
              <a:t>应用程序网关</a:t>
            </a:r>
            <a:r>
              <a:rPr lang="zh-CN" altLang="en-US">
                <a:solidFill>
                  <a:srgbClr val="222222"/>
                </a:solidFill>
                <a:latin typeface="segoe-ui_normal"/>
              </a:rPr>
              <a:t>在应用程序层（</a:t>
            </a:r>
            <a:r>
              <a:rPr lang="en-US" altLang="zh-CN">
                <a:solidFill>
                  <a:srgbClr val="222222"/>
                </a:solidFill>
                <a:latin typeface="segoe-ui_normal"/>
              </a:rPr>
              <a:t>OSI </a:t>
            </a:r>
            <a:r>
              <a:rPr lang="zh-CN" altLang="en-US">
                <a:solidFill>
                  <a:srgbClr val="222222"/>
                </a:solidFill>
                <a:latin typeface="segoe-ui_normal"/>
              </a:rPr>
              <a:t>网络参考堆栈中的第 </a:t>
            </a:r>
            <a:r>
              <a:rPr lang="en-US" altLang="zh-CN">
                <a:solidFill>
                  <a:srgbClr val="222222"/>
                </a:solidFill>
                <a:latin typeface="segoe-ui_normal"/>
              </a:rPr>
              <a:t>7 </a:t>
            </a:r>
            <a:r>
              <a:rPr lang="zh-CN" altLang="en-US">
                <a:solidFill>
                  <a:srgbClr val="222222"/>
                </a:solidFill>
                <a:latin typeface="segoe-ui_normal"/>
              </a:rPr>
              <a:t>层）工作。 它充当反向代理服务，终止客户端连接，并将请求转发到后端终结点。</a:t>
            </a:r>
            <a:endParaRPr lang="en-US" altLang="zh-CN">
              <a:solidFill>
                <a:srgbClr val="222222"/>
              </a:solidFill>
              <a:latin typeface="segoe-ui_normal"/>
            </a:endParaRPr>
          </a:p>
          <a:p>
            <a:endParaRPr lang="zh-CN" altLang="en-US">
              <a:solidFill>
                <a:srgbClr val="222222"/>
              </a:solidFill>
              <a:latin typeface="segoe-ui_normal"/>
            </a:endParaRPr>
          </a:p>
          <a:p>
            <a:pPr marL="285750" indent="-285750">
              <a:buFont typeface="Arial" panose="020B0604020202020204" pitchFamily="34" charset="0"/>
              <a:buChar char="•"/>
            </a:pPr>
            <a:r>
              <a:rPr lang="zh-CN" altLang="en-US" b="1">
                <a:solidFill>
                  <a:srgbClr val="222222"/>
                </a:solidFill>
                <a:latin typeface="segoe-ui_bold"/>
              </a:rPr>
              <a:t>流量管理器</a:t>
            </a:r>
            <a:r>
              <a:rPr lang="zh-CN" altLang="en-US">
                <a:solidFill>
                  <a:srgbClr val="222222"/>
                </a:solidFill>
                <a:latin typeface="segoe-ui_normal"/>
              </a:rPr>
              <a:t>在 </a:t>
            </a:r>
            <a:r>
              <a:rPr lang="en-US" altLang="zh-CN">
                <a:solidFill>
                  <a:srgbClr val="222222"/>
                </a:solidFill>
                <a:latin typeface="segoe-ui_normal"/>
              </a:rPr>
              <a:t>DNS </a:t>
            </a:r>
            <a:r>
              <a:rPr lang="zh-CN" altLang="en-US">
                <a:solidFill>
                  <a:srgbClr val="222222"/>
                </a:solidFill>
                <a:latin typeface="segoe-ui_normal"/>
              </a:rPr>
              <a:t>级别工作。 它使用 </a:t>
            </a:r>
            <a:r>
              <a:rPr lang="en-US" altLang="zh-CN">
                <a:solidFill>
                  <a:srgbClr val="222222"/>
                </a:solidFill>
                <a:latin typeface="segoe-ui_normal"/>
              </a:rPr>
              <a:t>DNS </a:t>
            </a:r>
            <a:r>
              <a:rPr lang="zh-CN" altLang="en-US">
                <a:solidFill>
                  <a:srgbClr val="222222"/>
                </a:solidFill>
                <a:latin typeface="segoe-ui_normal"/>
              </a:rPr>
              <a:t>响应将最终用户流量定向到全球分布的终结点。 然后，客户端直接连接到这些终结点。</a:t>
            </a:r>
            <a:endParaRPr lang="zh-CN" altLang="en-US" b="0" i="0">
              <a:solidFill>
                <a:srgbClr val="222222"/>
              </a:solidFill>
              <a:effectLst/>
              <a:latin typeface="segoe-ui_normal"/>
            </a:endParaRPr>
          </a:p>
        </p:txBody>
      </p:sp>
      <p:sp>
        <p:nvSpPr>
          <p:cNvPr id="4" name="Rectangle 3"/>
          <p:cNvSpPr/>
          <p:nvPr/>
        </p:nvSpPr>
        <p:spPr>
          <a:xfrm>
            <a:off x="503237" y="3344862"/>
            <a:ext cx="3057247" cy="523220"/>
          </a:xfrm>
          <a:prstGeom prst="rect">
            <a:avLst/>
          </a:prstGeom>
        </p:spPr>
        <p:txBody>
          <a:bodyPr wrap="none">
            <a:spAutoFit/>
          </a:bodyPr>
          <a:lstStyle/>
          <a:p>
            <a:r>
              <a:rPr lang="zh-CN" altLang="en-US" sz="1400">
                <a:solidFill>
                  <a:schemeClr val="tx2"/>
                </a:solidFill>
                <a:latin typeface="segoe-ui_normal"/>
              </a:rPr>
              <a:t>右表总结了每个服务提供的功能：</a:t>
            </a:r>
            <a:endParaRPr lang="en-US" altLang="zh-CN" sz="1400">
              <a:solidFill>
                <a:schemeClr val="tx2"/>
              </a:solidFill>
              <a:latin typeface="segoe-ui_normal"/>
            </a:endParaRPr>
          </a:p>
          <a:p>
            <a:r>
              <a:rPr lang="zh-CN" altLang="en-US" sz="1400">
                <a:solidFill>
                  <a:schemeClr val="tx2"/>
                </a:solidFill>
                <a:latin typeface="segoe-ui_normal"/>
              </a:rPr>
              <a:t>下表总结了两种负载均衡器的区别：</a:t>
            </a:r>
            <a:endParaRPr lang="zh-CN" altLang="en-US" sz="1400">
              <a:solidFill>
                <a:schemeClr val="tx2"/>
              </a:solidFill>
            </a:endParaRPr>
          </a:p>
        </p:txBody>
      </p:sp>
      <p:pic>
        <p:nvPicPr>
          <p:cNvPr id="9" name="Picture 8"/>
          <p:cNvPicPr>
            <a:picLocks noChangeAspect="1"/>
          </p:cNvPicPr>
          <p:nvPr/>
        </p:nvPicPr>
        <p:blipFill>
          <a:blip r:embed="rId3"/>
          <a:stretch>
            <a:fillRect/>
          </a:stretch>
        </p:blipFill>
        <p:spPr>
          <a:xfrm>
            <a:off x="4618037" y="3116262"/>
            <a:ext cx="7361237" cy="3719969"/>
          </a:xfrm>
          <a:prstGeom prst="rect">
            <a:avLst/>
          </a:prstGeom>
        </p:spPr>
      </p:pic>
      <p:pic>
        <p:nvPicPr>
          <p:cNvPr id="10" name="Picture 9"/>
          <p:cNvPicPr>
            <a:picLocks noChangeAspect="1"/>
          </p:cNvPicPr>
          <p:nvPr/>
        </p:nvPicPr>
        <p:blipFill>
          <a:blip r:embed="rId4"/>
          <a:stretch>
            <a:fillRect/>
          </a:stretch>
        </p:blipFill>
        <p:spPr>
          <a:xfrm>
            <a:off x="218422" y="4050173"/>
            <a:ext cx="4171015" cy="2799889"/>
          </a:xfrm>
          <a:prstGeom prst="rect">
            <a:avLst/>
          </a:prstGeom>
        </p:spPr>
      </p:pic>
    </p:spTree>
    <p:extLst>
      <p:ext uri="{BB962C8B-B14F-4D97-AF65-F5344CB8AC3E}">
        <p14:creationId xmlns:p14="http://schemas.microsoft.com/office/powerpoint/2010/main" val="9148971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融合</a:t>
            </a:r>
            <a:r>
              <a:rPr lang="en-US" altLang="zh-CN" sz="3600">
                <a:gradFill>
                  <a:gsLst>
                    <a:gs pos="5417">
                      <a:srgbClr val="FFFFFF"/>
                    </a:gs>
                    <a:gs pos="28000">
                      <a:srgbClr val="FFFFFF"/>
                    </a:gs>
                  </a:gsLst>
                  <a:lin ang="5400000" scaled="0"/>
                </a:gradFill>
                <a:latin typeface="+mj-ea"/>
                <a:ea typeface="+mj-ea"/>
                <a:cs typeface="Segoe UI" pitchFamily="34" charset="0"/>
              </a:rPr>
              <a:t>CDN</a:t>
            </a:r>
            <a:endParaRPr lang="en-US" sz="3600">
              <a:gradFill>
                <a:gsLst>
                  <a:gs pos="5417">
                    <a:srgbClr val="FFFFFF"/>
                  </a:gs>
                  <a:gs pos="28000">
                    <a:srgbClr val="FFFFFF"/>
                  </a:gs>
                </a:gsLst>
                <a:lin ang="5400000" scaled="0"/>
              </a:gradFill>
              <a:latin typeface="+mj-ea"/>
              <a:ea typeface="+mj-ea"/>
              <a:cs typeface="Segoe UI" pitchFamily="34" charset="0"/>
            </a:endParaRPr>
          </a:p>
        </p:txBody>
      </p:sp>
      <p:pic>
        <p:nvPicPr>
          <p:cNvPr id="6146" name="Picture 2"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383" y="2963862"/>
            <a:ext cx="7171654" cy="39544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2237" y="2558811"/>
            <a:ext cx="5715000" cy="4062651"/>
          </a:xfrm>
          <a:prstGeom prst="rect">
            <a:avLst/>
          </a:prstGeom>
        </p:spPr>
        <p:txBody>
          <a:bodyPr wrap="square">
            <a:spAutoFit/>
          </a:bodyPr>
          <a:lstStyle/>
          <a:p>
            <a:r>
              <a:rPr lang="zh-CN" altLang="en-US" b="1">
                <a:latin typeface="+mn-ea"/>
              </a:rPr>
              <a:t>融合国内主流 </a:t>
            </a:r>
            <a:r>
              <a:rPr lang="en-US" altLang="zh-CN" b="1">
                <a:latin typeface="+mn-ea"/>
              </a:rPr>
              <a:t>CDN</a:t>
            </a:r>
            <a:r>
              <a:rPr lang="zh-CN" altLang="en-US" b="1">
                <a:latin typeface="+mn-ea"/>
              </a:rPr>
              <a:t>，多业务场景加速</a:t>
            </a:r>
          </a:p>
          <a:p>
            <a:pPr marL="285750" indent="-285750">
              <a:buFont typeface="Wingdings" panose="05000000000000000000" pitchFamily="2" charset="2"/>
              <a:buChar char="ü"/>
            </a:pPr>
            <a:r>
              <a:rPr lang="zh-CN" altLang="en-US" sz="1400">
                <a:latin typeface="+mn-ea"/>
              </a:rPr>
              <a:t>融合国内多家主流 </a:t>
            </a:r>
            <a:r>
              <a:rPr lang="en-US" altLang="zh-CN" sz="1400">
                <a:latin typeface="+mn-ea"/>
              </a:rPr>
              <a:t>CDN </a:t>
            </a:r>
            <a:r>
              <a:rPr lang="zh-CN" altLang="en-US" sz="1400">
                <a:latin typeface="+mn-ea"/>
              </a:rPr>
              <a:t>服务，最大限度提高可用性</a:t>
            </a:r>
            <a:endParaRPr lang="en-US" altLang="zh-CN" sz="1400">
              <a:latin typeface="+mn-ea"/>
            </a:endParaRPr>
          </a:p>
          <a:p>
            <a:pPr marL="285750" indent="-285750">
              <a:buFont typeface="Wingdings" panose="05000000000000000000" pitchFamily="2" charset="2"/>
              <a:buChar char="ü"/>
            </a:pPr>
            <a:r>
              <a:rPr lang="zh-CN" altLang="en-US" sz="1400">
                <a:latin typeface="+mn-ea"/>
              </a:rPr>
              <a:t>全面的多场景加速，中国大陆全地域、运营商覆盖</a:t>
            </a:r>
            <a:endParaRPr lang="en-US" altLang="zh-CN" sz="1400">
              <a:latin typeface="+mn-ea"/>
            </a:endParaRPr>
          </a:p>
          <a:p>
            <a:endParaRPr lang="zh-CN" altLang="en-US">
              <a:latin typeface="+mn-ea"/>
            </a:endParaRPr>
          </a:p>
          <a:p>
            <a:r>
              <a:rPr lang="zh-CN" altLang="en-US" b="1">
                <a:latin typeface="+mn-ea"/>
              </a:rPr>
              <a:t>自助化多功能配置</a:t>
            </a:r>
          </a:p>
          <a:p>
            <a:pPr marL="285750" indent="-285750">
              <a:buFont typeface="Wingdings" panose="05000000000000000000" pitchFamily="2" charset="2"/>
              <a:buChar char="ü"/>
            </a:pPr>
            <a:r>
              <a:rPr lang="zh-CN" altLang="en-US" sz="1400">
                <a:latin typeface="+mn-ea"/>
              </a:rPr>
              <a:t>自助、快速开通 </a:t>
            </a:r>
            <a:r>
              <a:rPr lang="en-US" altLang="zh-CN" sz="1400">
                <a:latin typeface="+mn-ea"/>
              </a:rPr>
              <a:t>CDN </a:t>
            </a:r>
            <a:r>
              <a:rPr lang="zh-CN" altLang="en-US" sz="1400">
                <a:latin typeface="+mn-ea"/>
              </a:rPr>
              <a:t>加速服务，添加、启用、禁用删除加速域名</a:t>
            </a:r>
            <a:endParaRPr lang="en-US" altLang="zh-CN" sz="1400">
              <a:latin typeface="+mn-ea"/>
            </a:endParaRPr>
          </a:p>
          <a:p>
            <a:pPr marL="285750" indent="-285750">
              <a:buFont typeface="Wingdings" panose="05000000000000000000" pitchFamily="2" charset="2"/>
              <a:buChar char="ü"/>
            </a:pPr>
            <a:r>
              <a:rPr lang="zh-CN" altLang="en-US" sz="1400">
                <a:latin typeface="+mn-ea"/>
              </a:rPr>
              <a:t>自定义设置加速域名缓存策略、源站修改、防盗链等功能</a:t>
            </a:r>
            <a:endParaRPr lang="en-US" altLang="zh-CN" sz="1400">
              <a:latin typeface="+mn-ea"/>
            </a:endParaRPr>
          </a:p>
          <a:p>
            <a:pPr marL="285750" indent="-285750">
              <a:buFont typeface="Wingdings" panose="05000000000000000000" pitchFamily="2" charset="2"/>
              <a:buChar char="ü"/>
            </a:pPr>
            <a:r>
              <a:rPr lang="zh-CN" altLang="en-US" sz="1400">
                <a:latin typeface="+mn-ea"/>
              </a:rPr>
              <a:t>全面详细的流量带宽信息报表查询以及原始访问日志下载</a:t>
            </a:r>
            <a:endParaRPr lang="en-US" altLang="zh-CN" sz="1400">
              <a:latin typeface="+mn-ea"/>
            </a:endParaRPr>
          </a:p>
          <a:p>
            <a:endParaRPr lang="en-US" altLang="zh-CN" sz="1400">
              <a:latin typeface="+mn-ea"/>
            </a:endParaRPr>
          </a:p>
          <a:p>
            <a:r>
              <a:rPr lang="zh-CN" altLang="en-US" b="1">
                <a:latin typeface="+mn-ea"/>
              </a:rPr>
              <a:t>集成 </a:t>
            </a:r>
            <a:r>
              <a:rPr lang="en-US" altLang="zh-CN" b="1">
                <a:latin typeface="+mn-ea"/>
              </a:rPr>
              <a:t>Azure </a:t>
            </a:r>
            <a:r>
              <a:rPr lang="zh-CN" altLang="en-US" b="1">
                <a:latin typeface="+mn-ea"/>
              </a:rPr>
              <a:t>多种云服务</a:t>
            </a:r>
          </a:p>
          <a:p>
            <a:pPr marL="285750" indent="-285750">
              <a:buFont typeface="Wingdings" panose="05000000000000000000" pitchFamily="2" charset="2"/>
              <a:buChar char="ü"/>
            </a:pPr>
            <a:r>
              <a:rPr lang="zh-CN" altLang="en-US" sz="1400">
                <a:latin typeface="+mn-ea"/>
              </a:rPr>
              <a:t>内建支持 </a:t>
            </a:r>
            <a:r>
              <a:rPr lang="en-US" altLang="zh-CN" sz="1400">
                <a:latin typeface="+mn-ea"/>
              </a:rPr>
              <a:t>Azure </a:t>
            </a:r>
            <a:r>
              <a:rPr lang="zh-CN" altLang="en-US" sz="1400">
                <a:latin typeface="+mn-ea"/>
              </a:rPr>
              <a:t>平台上的 </a:t>
            </a:r>
            <a:r>
              <a:rPr lang="en-US" altLang="zh-CN" sz="1400">
                <a:latin typeface="+mn-ea"/>
              </a:rPr>
              <a:t>Storage Blob</a:t>
            </a:r>
            <a:r>
              <a:rPr lang="zh-CN" altLang="en-US" sz="1400">
                <a:latin typeface="+mn-ea"/>
              </a:rPr>
              <a:t>，</a:t>
            </a:r>
            <a:r>
              <a:rPr lang="en-US" altLang="zh-CN" sz="1400">
                <a:latin typeface="+mn-ea"/>
              </a:rPr>
              <a:t>Cloud Service </a:t>
            </a:r>
            <a:r>
              <a:rPr lang="zh-CN" altLang="en-US" sz="1400">
                <a:latin typeface="+mn-ea"/>
              </a:rPr>
              <a:t>和 </a:t>
            </a:r>
            <a:r>
              <a:rPr lang="en-US" altLang="zh-CN" sz="1400">
                <a:latin typeface="+mn-ea"/>
              </a:rPr>
              <a:t>Web App </a:t>
            </a:r>
            <a:r>
              <a:rPr lang="zh-CN" altLang="en-US" sz="1400">
                <a:latin typeface="+mn-ea"/>
              </a:rPr>
              <a:t>的静态内容加速，</a:t>
            </a:r>
            <a:r>
              <a:rPr lang="en-US" altLang="zh-CN" sz="1400">
                <a:latin typeface="+mn-ea"/>
              </a:rPr>
              <a:t>Azure Media Service </a:t>
            </a:r>
            <a:r>
              <a:rPr lang="zh-CN" altLang="en-US" sz="1400">
                <a:latin typeface="+mn-ea"/>
              </a:rPr>
              <a:t>流媒体加速， 无缝整合提升 </a:t>
            </a:r>
            <a:r>
              <a:rPr lang="en-US" altLang="zh-CN" sz="1400">
                <a:latin typeface="+mn-ea"/>
              </a:rPr>
              <a:t>Azure </a:t>
            </a:r>
            <a:r>
              <a:rPr lang="zh-CN" altLang="en-US" sz="1400">
                <a:latin typeface="+mn-ea"/>
              </a:rPr>
              <a:t>云端资源访问下载速度</a:t>
            </a:r>
            <a:endParaRPr lang="en-US" altLang="zh-CN" sz="1400">
              <a:latin typeface="+mn-ea"/>
            </a:endParaRPr>
          </a:p>
          <a:p>
            <a:pPr marL="285750" indent="-285750">
              <a:buFont typeface="Wingdings" panose="05000000000000000000" pitchFamily="2" charset="2"/>
              <a:buChar char="ü"/>
            </a:pPr>
            <a:r>
              <a:rPr lang="zh-CN" altLang="en-US" sz="1400">
                <a:latin typeface="+mn-ea"/>
              </a:rPr>
              <a:t>同时也支持非 </a:t>
            </a:r>
            <a:r>
              <a:rPr lang="en-US" altLang="zh-CN" sz="1400">
                <a:latin typeface="+mn-ea"/>
              </a:rPr>
              <a:t>Azure </a:t>
            </a:r>
            <a:r>
              <a:rPr lang="zh-CN" altLang="en-US" sz="1400">
                <a:latin typeface="+mn-ea"/>
              </a:rPr>
              <a:t>源站的加速</a:t>
            </a:r>
            <a:endParaRPr lang="en-US" altLang="zh-CN" sz="1400">
              <a:latin typeface="+mn-ea"/>
            </a:endParaRPr>
          </a:p>
          <a:p>
            <a:endParaRPr lang="en-US" altLang="zh-CN" sz="1400">
              <a:latin typeface="+mn-ea"/>
            </a:endParaRPr>
          </a:p>
          <a:p>
            <a:r>
              <a:rPr lang="zh-CN" altLang="en-US" b="1">
                <a:latin typeface="+mn-ea"/>
              </a:rPr>
              <a:t>安全防护</a:t>
            </a:r>
          </a:p>
          <a:p>
            <a:pPr marL="285750" indent="-285750">
              <a:buFont typeface="Wingdings" panose="05000000000000000000" pitchFamily="2" charset="2"/>
              <a:buChar char="ü"/>
            </a:pPr>
            <a:r>
              <a:rPr lang="zh-CN" altLang="en-US" sz="1400">
                <a:latin typeface="+mn-ea"/>
              </a:rPr>
              <a:t>支持 </a:t>
            </a:r>
            <a:r>
              <a:rPr lang="en-US" altLang="zh-CN" sz="1400">
                <a:latin typeface="+mn-ea"/>
              </a:rPr>
              <a:t>HTTPS </a:t>
            </a:r>
            <a:r>
              <a:rPr lang="zh-CN" altLang="en-US" sz="1400">
                <a:latin typeface="+mn-ea"/>
              </a:rPr>
              <a:t>类型加速和防盗链设置，提供安全防护</a:t>
            </a:r>
          </a:p>
        </p:txBody>
      </p:sp>
      <p:sp>
        <p:nvSpPr>
          <p:cNvPr id="11" name="TextBox 10"/>
          <p:cNvSpPr txBox="1"/>
          <p:nvPr/>
        </p:nvSpPr>
        <p:spPr>
          <a:xfrm>
            <a:off x="1493837" y="1029031"/>
            <a:ext cx="3200400" cy="584775"/>
          </a:xfrm>
          <a:prstGeom prst="rect">
            <a:avLst/>
          </a:prstGeom>
          <a:solidFill>
            <a:schemeClr val="accent1"/>
          </a:solidFill>
        </p:spPr>
        <p:txBody>
          <a:bodyPr wrap="square" rtlCol="0">
            <a:spAutoFit/>
          </a:bodyPr>
          <a:lstStyle/>
          <a:p>
            <a:r>
              <a:rPr lang="zh-CN" altLang="en-US" b="1">
                <a:solidFill>
                  <a:srgbClr val="FFFFFF"/>
                </a:solidFill>
                <a:latin typeface="+mn-ea"/>
              </a:rPr>
              <a:t>统一管理</a:t>
            </a:r>
            <a:r>
              <a:rPr lang="en-US" altLang="zh-CN">
                <a:solidFill>
                  <a:srgbClr val="FFFFFF"/>
                </a:solidFill>
                <a:latin typeface="+mn-ea"/>
              </a:rPr>
              <a:t>  </a:t>
            </a:r>
          </a:p>
          <a:p>
            <a:r>
              <a:rPr lang="zh-CN" altLang="en-US" sz="1400">
                <a:solidFill>
                  <a:srgbClr val="FFFFFF"/>
                </a:solidFill>
                <a:latin typeface="+mn-ea"/>
              </a:rPr>
              <a:t>统一的管理、监控和运维管理门户</a:t>
            </a:r>
          </a:p>
        </p:txBody>
      </p:sp>
      <p:sp>
        <p:nvSpPr>
          <p:cNvPr id="12" name="TextBox 11"/>
          <p:cNvSpPr txBox="1"/>
          <p:nvPr/>
        </p:nvSpPr>
        <p:spPr>
          <a:xfrm>
            <a:off x="1493837" y="1798786"/>
            <a:ext cx="3200400" cy="584775"/>
          </a:xfrm>
          <a:prstGeom prst="rect">
            <a:avLst/>
          </a:prstGeom>
          <a:solidFill>
            <a:schemeClr val="accent1"/>
          </a:solidFill>
        </p:spPr>
        <p:txBody>
          <a:bodyPr wrap="square" rtlCol="0">
            <a:spAutoFit/>
          </a:bodyPr>
          <a:lstStyle/>
          <a:p>
            <a:r>
              <a:rPr lang="zh-CN" altLang="en-US" b="1">
                <a:solidFill>
                  <a:srgbClr val="FFFFFF"/>
                </a:solidFill>
                <a:latin typeface="+mn-ea"/>
              </a:rPr>
              <a:t>统一计费</a:t>
            </a:r>
            <a:r>
              <a:rPr lang="en-US" altLang="zh-CN">
                <a:solidFill>
                  <a:srgbClr val="FFFFFF"/>
                </a:solidFill>
                <a:latin typeface="+mn-ea"/>
              </a:rPr>
              <a:t> </a:t>
            </a:r>
          </a:p>
          <a:p>
            <a:r>
              <a:rPr lang="zh-CN" altLang="en-US" sz="1400">
                <a:solidFill>
                  <a:srgbClr val="FFFFFF"/>
                </a:solidFill>
                <a:latin typeface="+mn-ea"/>
              </a:rPr>
              <a:t>统一计费模型、费率，用多少付多少</a:t>
            </a:r>
          </a:p>
        </p:txBody>
      </p:sp>
      <p:sp>
        <p:nvSpPr>
          <p:cNvPr id="13" name="TextBox 12"/>
          <p:cNvSpPr txBox="1"/>
          <p:nvPr/>
        </p:nvSpPr>
        <p:spPr>
          <a:xfrm>
            <a:off x="6285192" y="1029031"/>
            <a:ext cx="4428845" cy="584775"/>
          </a:xfrm>
          <a:prstGeom prst="rect">
            <a:avLst/>
          </a:prstGeom>
          <a:solidFill>
            <a:schemeClr val="accent1"/>
          </a:solidFill>
        </p:spPr>
        <p:txBody>
          <a:bodyPr wrap="square" rtlCol="0">
            <a:spAutoFit/>
          </a:bodyPr>
          <a:lstStyle/>
          <a:p>
            <a:r>
              <a:rPr lang="zh-CN" altLang="en-US" b="1">
                <a:solidFill>
                  <a:srgbClr val="FFFFFF"/>
                </a:solidFill>
                <a:latin typeface="+mn-ea"/>
              </a:rPr>
              <a:t>统一支持</a:t>
            </a:r>
            <a:endParaRPr lang="en-US" altLang="zh-CN">
              <a:solidFill>
                <a:srgbClr val="FFFFFF"/>
              </a:solidFill>
              <a:latin typeface="+mn-ea"/>
            </a:endParaRPr>
          </a:p>
          <a:p>
            <a:r>
              <a:rPr lang="zh-CN" altLang="en-US" sz="1400">
                <a:solidFill>
                  <a:srgbClr val="FFFFFF"/>
                </a:solidFill>
                <a:latin typeface="+mn-ea"/>
              </a:rPr>
              <a:t>统一的技术支持接口，统一协调多家</a:t>
            </a:r>
            <a:r>
              <a:rPr lang="en-US" altLang="zh-CN" sz="1400">
                <a:solidFill>
                  <a:srgbClr val="FFFFFF"/>
                </a:solidFill>
                <a:latin typeface="+mn-ea"/>
              </a:rPr>
              <a:t>CDN</a:t>
            </a:r>
            <a:r>
              <a:rPr lang="zh-CN" altLang="en-US" sz="1400">
                <a:solidFill>
                  <a:srgbClr val="FFFFFF"/>
                </a:solidFill>
                <a:latin typeface="+mn-ea"/>
              </a:rPr>
              <a:t>服务商</a:t>
            </a:r>
          </a:p>
        </p:txBody>
      </p:sp>
      <p:sp>
        <p:nvSpPr>
          <p:cNvPr id="14" name="TextBox 13"/>
          <p:cNvSpPr txBox="1"/>
          <p:nvPr/>
        </p:nvSpPr>
        <p:spPr>
          <a:xfrm>
            <a:off x="6285191" y="1798786"/>
            <a:ext cx="4428845" cy="584775"/>
          </a:xfrm>
          <a:prstGeom prst="rect">
            <a:avLst/>
          </a:prstGeom>
          <a:solidFill>
            <a:schemeClr val="accent1"/>
          </a:solidFill>
        </p:spPr>
        <p:txBody>
          <a:bodyPr wrap="square" rtlCol="0">
            <a:spAutoFit/>
          </a:bodyPr>
          <a:lstStyle/>
          <a:p>
            <a:r>
              <a:rPr lang="zh-CN" altLang="en-US" b="1">
                <a:solidFill>
                  <a:srgbClr val="FFFFFF"/>
                </a:solidFill>
                <a:latin typeface="+mn-ea"/>
              </a:rPr>
              <a:t>对</a:t>
            </a:r>
            <a:r>
              <a:rPr lang="en-US" altLang="zh-CN" b="1">
                <a:solidFill>
                  <a:srgbClr val="FFFFFF"/>
                </a:solidFill>
                <a:latin typeface="+mn-ea"/>
              </a:rPr>
              <a:t>Azure</a:t>
            </a:r>
            <a:r>
              <a:rPr lang="zh-CN" altLang="en-US" b="1">
                <a:solidFill>
                  <a:srgbClr val="FFFFFF"/>
                </a:solidFill>
                <a:latin typeface="+mn-ea"/>
              </a:rPr>
              <a:t>服务的内置支持</a:t>
            </a:r>
            <a:endParaRPr lang="en-US" altLang="zh-CN">
              <a:solidFill>
                <a:srgbClr val="FFFFFF"/>
              </a:solidFill>
              <a:latin typeface="+mn-ea"/>
            </a:endParaRPr>
          </a:p>
          <a:p>
            <a:r>
              <a:rPr lang="zh-CN" altLang="en-US" sz="1400">
                <a:solidFill>
                  <a:srgbClr val="FFFFFF"/>
                </a:solidFill>
                <a:latin typeface="+mn-ea"/>
              </a:rPr>
              <a:t>无缝整合提升 </a:t>
            </a:r>
            <a:r>
              <a:rPr lang="en-US" altLang="zh-CN" sz="1400">
                <a:solidFill>
                  <a:srgbClr val="FFFFFF"/>
                </a:solidFill>
                <a:latin typeface="+mn-ea"/>
              </a:rPr>
              <a:t>Azure </a:t>
            </a:r>
            <a:r>
              <a:rPr lang="zh-CN" altLang="en-US" sz="1400">
                <a:solidFill>
                  <a:srgbClr val="FFFFFF"/>
                </a:solidFill>
                <a:latin typeface="+mn-ea"/>
              </a:rPr>
              <a:t>云端资源访问下载速度</a:t>
            </a:r>
          </a:p>
        </p:txBody>
      </p:sp>
    </p:spTree>
    <p:extLst>
      <p:ext uri="{BB962C8B-B14F-4D97-AF65-F5344CB8AC3E}">
        <p14:creationId xmlns:p14="http://schemas.microsoft.com/office/powerpoint/2010/main" val="42393220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Network Watcher</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10" name="TextBox 9">
            <a:extLst>
              <a:ext uri="{FF2B5EF4-FFF2-40B4-BE49-F238E27FC236}">
                <a16:creationId xmlns:a16="http://schemas.microsoft.com/office/drawing/2014/main" id="{8BA9D621-0D16-46AB-9D0D-543E40B96D75}"/>
              </a:ext>
            </a:extLst>
          </p:cNvPr>
          <p:cNvSpPr txBox="1"/>
          <p:nvPr/>
        </p:nvSpPr>
        <p:spPr>
          <a:xfrm>
            <a:off x="14506" y="1287462"/>
            <a:ext cx="5077368" cy="4847086"/>
          </a:xfrm>
          <a:prstGeom prst="rect">
            <a:avLst/>
          </a:prstGeom>
          <a:noFill/>
        </p:spPr>
        <p:txBody>
          <a:bodyPr wrap="square" lIns="182828" tIns="146262" rIns="182828" bIns="146262" rtlCol="0">
            <a:noAutofit/>
          </a:bodyPr>
          <a:lstStyle/>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err="1">
                <a:ln>
                  <a:noFill/>
                </a:ln>
                <a:effectLst/>
                <a:uLnTx/>
                <a:uFillTx/>
                <a:latin typeface="Segoe UI"/>
                <a:ea typeface="+mn-ea"/>
                <a:cs typeface="+mn-cs"/>
              </a:rPr>
              <a:t>启用网络性能监视和诊断服务</a:t>
            </a: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mn-cs"/>
              </a:rPr>
              <a:t>从 Azure </a:t>
            </a:r>
            <a:r>
              <a:rPr kumimoji="0" lang="en-US" sz="1600" b="0" i="0" u="none" strike="noStrike" kern="1200" cap="none" spc="0" normalizeH="0" baseline="0" noProof="0" err="1">
                <a:ln>
                  <a:noFill/>
                </a:ln>
                <a:effectLst/>
                <a:uLnTx/>
                <a:uFillTx/>
                <a:latin typeface="Segoe UI"/>
                <a:ea typeface="+mn-ea"/>
                <a:cs typeface="+mn-cs"/>
              </a:rPr>
              <a:t>获取数据包</a:t>
            </a:r>
            <a:endParaRPr lang="en-US" sz="1600">
              <a:latin typeface="Segoe UI"/>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err="1">
                <a:ln>
                  <a:noFill/>
                </a:ln>
                <a:effectLst/>
                <a:uLnTx/>
                <a:uFillTx/>
                <a:latin typeface="Segoe UI"/>
                <a:ea typeface="+mn-ea"/>
                <a:cs typeface="+mn-cs"/>
              </a:rPr>
              <a:t>查看部署的网络拓扑结构</a:t>
            </a: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mn-cs"/>
              </a:rPr>
              <a:t>使用 "IP 流验证" </a:t>
            </a:r>
            <a:r>
              <a:rPr kumimoji="0" lang="en-US" sz="1600" b="0" i="0" u="none" strike="noStrike" kern="1200" cap="none" spc="0" normalizeH="0" baseline="0" noProof="0" err="1">
                <a:ln>
                  <a:noFill/>
                </a:ln>
                <a:effectLst/>
                <a:uLnTx/>
                <a:uFillTx/>
                <a:latin typeface="Segoe UI"/>
                <a:ea typeface="+mn-ea"/>
                <a:cs typeface="+mn-cs"/>
              </a:rPr>
              <a:t>验证通信</a:t>
            </a: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err="1">
                <a:ln>
                  <a:noFill/>
                </a:ln>
                <a:effectLst/>
                <a:uLnTx/>
                <a:uFillTx/>
                <a:latin typeface="Segoe UI"/>
                <a:ea typeface="+mn-ea"/>
                <a:cs typeface="+mn-cs"/>
              </a:rPr>
              <a:t>识别用户定义路由的错误配置</a:t>
            </a: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err="1">
                <a:ln>
                  <a:noFill/>
                </a:ln>
                <a:effectLst/>
                <a:uLnTx/>
                <a:uFillTx/>
                <a:latin typeface="Segoe UI"/>
                <a:ea typeface="+mn-ea"/>
                <a:cs typeface="+mn-cs"/>
              </a:rPr>
              <a:t>启用每个NSG</a:t>
            </a:r>
            <a:r>
              <a:rPr kumimoji="0" lang="zh-CN" altLang="en-US" sz="1600" b="0" i="0" u="none" strike="noStrike" kern="1200" cap="none" spc="0" normalizeH="0" baseline="0" noProof="0">
                <a:ln>
                  <a:noFill/>
                </a:ln>
                <a:effectLst/>
                <a:uLnTx/>
                <a:uFillTx/>
                <a:latin typeface="Segoe UI"/>
                <a:ea typeface="+mn-ea"/>
                <a:cs typeface="+mn-cs"/>
              </a:rPr>
              <a:t>的</a:t>
            </a:r>
            <a:r>
              <a:rPr lang="en-US" altLang="zh-CN" sz="1600">
                <a:latin typeface="Segoe UI"/>
              </a:rPr>
              <a:t>Log</a:t>
            </a:r>
            <a:r>
              <a:rPr kumimoji="0" lang="en-US" sz="1600" b="0" i="0" u="none" strike="noStrike" kern="1200" cap="none" spc="0" normalizeH="0" baseline="0" noProof="0" err="1">
                <a:ln>
                  <a:noFill/>
                </a:ln>
                <a:effectLst/>
                <a:uLnTx/>
                <a:uFillTx/>
                <a:latin typeface="Segoe UI"/>
                <a:ea typeface="+mn-ea"/>
                <a:cs typeface="+mn-cs"/>
              </a:rPr>
              <a:t>记录</a:t>
            </a: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err="1">
                <a:ln>
                  <a:noFill/>
                </a:ln>
                <a:effectLst/>
                <a:uLnTx/>
                <a:uFillTx/>
                <a:latin typeface="Segoe UI"/>
                <a:ea typeface="+mn-ea"/>
                <a:cs typeface="+mn-cs"/>
              </a:rPr>
              <a:t>检索配置的NSG和有效的安全规则以确定开放端口并评估网络安全</a:t>
            </a: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err="1">
                <a:ln>
                  <a:noFill/>
                </a:ln>
                <a:effectLst/>
                <a:uLnTx/>
                <a:uFillTx/>
                <a:latin typeface="Segoe UI"/>
                <a:ea typeface="+mn-ea"/>
                <a:cs typeface="+mn-cs"/>
              </a:rPr>
              <a:t>根据订阅的限制查看网络资源的使用情况</a:t>
            </a: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342900" lvl="1" indent="-342900" defTabSz="932594">
              <a:lnSpc>
                <a:spcPct val="90000"/>
              </a:lnSpc>
              <a:spcBef>
                <a:spcPct val="20000"/>
              </a:spcBef>
              <a:buSzPct val="90000"/>
              <a:buFont typeface="Arial" panose="020B0604020202020204" pitchFamily="34" charset="0"/>
              <a:buChar char="•"/>
              <a:defRPr/>
            </a:pPr>
            <a:r>
              <a:rPr lang="en-US" altLang="zh-CN" sz="1600" err="1"/>
              <a:t>与PowerBI</a:t>
            </a:r>
            <a:r>
              <a:rPr lang="zh-CN" altLang="en-US" sz="1600"/>
              <a:t>结合</a:t>
            </a:r>
            <a:r>
              <a:rPr kumimoji="0" lang="en-US" sz="1600" b="0" i="0" u="none" strike="noStrike" kern="1200" cap="none" spc="0" normalizeH="0" baseline="0" noProof="0" err="1">
                <a:ln>
                  <a:noFill/>
                </a:ln>
                <a:effectLst/>
                <a:uLnTx/>
                <a:uFillTx/>
                <a:latin typeface="Segoe UI"/>
                <a:ea typeface="+mn-ea"/>
                <a:cs typeface="+mn-cs"/>
              </a:rPr>
              <a:t>可视化的NSG流日志数据</a:t>
            </a:r>
            <a:endParaRPr kumimoji="0" lang="en-US" sz="1600" b="0" i="0" u="none" strike="noStrike" kern="1200" cap="none" spc="0" normalizeH="0" baseline="0" noProof="0">
              <a:ln>
                <a:noFill/>
              </a:ln>
              <a:effectLst/>
              <a:uLnTx/>
              <a:uFillTx/>
              <a:latin typeface="Segoe UI"/>
              <a:ea typeface="+mn-ea"/>
              <a:cs typeface="+mn-cs"/>
            </a:endParaRPr>
          </a:p>
          <a:p>
            <a:pPr marL="342900" marR="0" lvl="1" indent="-342900" algn="l" defTabSz="932594"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78D7"/>
              </a:solidFill>
              <a:effectLst/>
              <a:uLnTx/>
              <a:uFillTx/>
              <a:latin typeface="Segoe UI"/>
              <a:ea typeface="+mn-ea"/>
              <a:cs typeface="+mn-cs"/>
            </a:endParaRPr>
          </a:p>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50" normalizeH="0" baseline="0" noProof="0">
              <a:ln>
                <a:noFill/>
              </a:ln>
              <a:solidFill>
                <a:srgbClr val="0078D7"/>
              </a:solidFill>
              <a:effectLst/>
              <a:uLnTx/>
              <a:uFillTx/>
              <a:latin typeface="Segoe UI"/>
              <a:ea typeface="+mn-ea"/>
              <a:cs typeface="+mn-cs"/>
            </a:endParaRPr>
          </a:p>
        </p:txBody>
      </p:sp>
      <p:pic>
        <p:nvPicPr>
          <p:cNvPr id="15" name="Picture 14" descr="Screen Clipping">
            <a:extLst>
              <a:ext uri="{FF2B5EF4-FFF2-40B4-BE49-F238E27FC236}">
                <a16:creationId xmlns:a16="http://schemas.microsoft.com/office/drawing/2014/main" id="{EC88D8FF-524F-4E36-BD22-43841A22D1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61037" y="1375859"/>
            <a:ext cx="6477528" cy="3873948"/>
          </a:xfrm>
          <a:prstGeom prst="rect">
            <a:avLst/>
          </a:prstGeom>
        </p:spPr>
      </p:pic>
    </p:spTree>
    <p:extLst>
      <p:ext uri="{BB962C8B-B14F-4D97-AF65-F5344CB8AC3E}">
        <p14:creationId xmlns:p14="http://schemas.microsoft.com/office/powerpoint/2010/main" val="22558167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Azure DNS (Global Azure provided)</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3" name="TextBox 2">
            <a:extLst>
              <a:ext uri="{FF2B5EF4-FFF2-40B4-BE49-F238E27FC236}">
                <a16:creationId xmlns:a16="http://schemas.microsoft.com/office/drawing/2014/main" id="{D4AD2A88-35B0-4282-B82F-159BB51616EF}"/>
              </a:ext>
            </a:extLst>
          </p:cNvPr>
          <p:cNvSpPr txBox="1"/>
          <p:nvPr/>
        </p:nvSpPr>
        <p:spPr>
          <a:xfrm>
            <a:off x="0" y="982662"/>
            <a:ext cx="10439400" cy="517065"/>
          </a:xfrm>
          <a:prstGeom prst="rect">
            <a:avLst/>
          </a:prstGeom>
          <a:noFill/>
        </p:spPr>
        <p:txBody>
          <a:bodyPr wrap="square" lIns="182880" tIns="146304" rIns="182880" bIns="146304" rtlCol="0">
            <a:spAutoFit/>
          </a:bodyPr>
          <a:lstStyle/>
          <a:p>
            <a:pPr>
              <a:lnSpc>
                <a:spcPct val="90000"/>
              </a:lnSpc>
              <a:spcAft>
                <a:spcPts val="600"/>
              </a:spcAft>
            </a:pPr>
            <a:r>
              <a:rPr lang="en-US" altLang="zh-CN" sz="1600" b="1"/>
              <a:t>Azure DNS </a:t>
            </a:r>
            <a:r>
              <a:rPr lang="zh-CN" altLang="en-US" sz="1600" b="1"/>
              <a:t>提供了可靠、安全的 </a:t>
            </a:r>
            <a:r>
              <a:rPr lang="en-US" altLang="zh-CN" sz="1600" b="1"/>
              <a:t>DNS </a:t>
            </a:r>
            <a:r>
              <a:rPr lang="zh-CN" altLang="en-US" sz="1600" b="1"/>
              <a:t>服务来管理和解析虚拟网络中的域名，无需添加自定义 </a:t>
            </a:r>
            <a:r>
              <a:rPr lang="en-US" altLang="zh-CN" sz="1600" b="1"/>
              <a:t>DNS </a:t>
            </a:r>
            <a:r>
              <a:rPr lang="zh-CN" altLang="en-US" sz="1600" b="1"/>
              <a:t>解决方案</a:t>
            </a:r>
            <a:endParaRPr lang="zh-CN" altLang="en-US" sz="1600" b="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84106245-A9D1-46AD-AFD1-1AA505E9E548}"/>
              </a:ext>
            </a:extLst>
          </p:cNvPr>
          <p:cNvSpPr txBox="1"/>
          <p:nvPr/>
        </p:nvSpPr>
        <p:spPr>
          <a:xfrm>
            <a:off x="122237" y="1592262"/>
            <a:ext cx="4114800" cy="2880789"/>
          </a:xfrm>
          <a:prstGeom prst="rect">
            <a:avLst/>
          </a:prstGeom>
          <a:noFill/>
        </p:spPr>
        <p:txBody>
          <a:bodyPr wrap="square" lIns="182880" tIns="146304" rIns="182880" bIns="146304" rtlCol="0">
            <a:spAutoFit/>
          </a:bodyPr>
          <a:lstStyle/>
          <a:p>
            <a:pPr marL="285750" indent="-285750">
              <a:buFont typeface="Wingdings" panose="05000000000000000000" pitchFamily="2" charset="2"/>
              <a:buChar char="ü"/>
            </a:pPr>
            <a:r>
              <a:rPr lang="zh-CN" altLang="en-US" sz="1400" b="1"/>
              <a:t>无需使用自定义 </a:t>
            </a:r>
            <a:r>
              <a:rPr lang="en-US" altLang="zh-CN" sz="1400" b="1"/>
              <a:t>DNS </a:t>
            </a:r>
            <a:r>
              <a:rPr lang="zh-CN" altLang="en-US" sz="1400" b="1"/>
              <a:t>解决方案</a:t>
            </a:r>
            <a:endParaRPr lang="en-US" altLang="zh-CN" sz="1400"/>
          </a:p>
          <a:p>
            <a:pPr marL="285750" indent="-285750">
              <a:buFont typeface="Wingdings" panose="05000000000000000000" pitchFamily="2" charset="2"/>
              <a:buChar char="ü"/>
            </a:pPr>
            <a:endParaRPr lang="en-US" altLang="zh-CN" sz="1400" b="1"/>
          </a:p>
          <a:p>
            <a:pPr marL="285750" indent="-285750">
              <a:buFont typeface="Wingdings" panose="05000000000000000000" pitchFamily="2" charset="2"/>
              <a:buChar char="ü"/>
            </a:pPr>
            <a:r>
              <a:rPr lang="zh-CN" altLang="en-US" sz="1400" b="1"/>
              <a:t>使用所有常见的 </a:t>
            </a:r>
            <a:r>
              <a:rPr lang="en-US" altLang="zh-CN" sz="1400" b="1"/>
              <a:t>DNS </a:t>
            </a:r>
            <a:r>
              <a:rPr lang="zh-CN" altLang="en-US" sz="1400" b="1"/>
              <a:t>记录类型</a:t>
            </a:r>
            <a:endParaRPr lang="en-US" altLang="zh-CN" sz="1400"/>
          </a:p>
          <a:p>
            <a:pPr marL="285750" indent="-285750">
              <a:buFont typeface="Wingdings" panose="05000000000000000000" pitchFamily="2" charset="2"/>
              <a:buChar char="ü"/>
            </a:pPr>
            <a:endParaRPr lang="en-US" altLang="zh-CN" sz="1400" b="1"/>
          </a:p>
          <a:p>
            <a:pPr marL="285750" indent="-285750">
              <a:buFont typeface="Wingdings" panose="05000000000000000000" pitchFamily="2" charset="2"/>
              <a:buChar char="ü"/>
            </a:pPr>
            <a:r>
              <a:rPr lang="zh-CN" altLang="en-US" sz="1400" b="1"/>
              <a:t>自动化主机名记录管理</a:t>
            </a:r>
            <a:endParaRPr lang="en-US" altLang="zh-CN" sz="1400" b="1"/>
          </a:p>
          <a:p>
            <a:pPr marL="285750" indent="-285750">
              <a:buFont typeface="Wingdings" panose="05000000000000000000" pitchFamily="2" charset="2"/>
              <a:buChar char="ü"/>
            </a:pPr>
            <a:endParaRPr lang="en-US" altLang="zh-CN" sz="1400" b="1"/>
          </a:p>
          <a:p>
            <a:pPr marL="285750" indent="-285750">
              <a:buFont typeface="Wingdings" panose="05000000000000000000" pitchFamily="2" charset="2"/>
              <a:buChar char="ü"/>
            </a:pPr>
            <a:r>
              <a:rPr lang="zh-CN" altLang="en-US" sz="1400" b="1"/>
              <a:t>虚拟网络之间的主机名解析</a:t>
            </a:r>
            <a:endParaRPr lang="en-US" altLang="zh-CN" sz="1400" b="1"/>
          </a:p>
          <a:p>
            <a:pPr marL="285750" indent="-285750">
              <a:buFont typeface="Wingdings" panose="05000000000000000000" pitchFamily="2" charset="2"/>
              <a:buChar char="ü"/>
            </a:pPr>
            <a:endParaRPr lang="en-US" altLang="zh-CN" sz="1400" b="1"/>
          </a:p>
          <a:p>
            <a:pPr marL="285750" indent="-285750">
              <a:buFont typeface="Wingdings" panose="05000000000000000000" pitchFamily="2" charset="2"/>
              <a:buChar char="ü"/>
            </a:pPr>
            <a:r>
              <a:rPr lang="zh-CN" altLang="en-US" sz="1400" b="1"/>
              <a:t>熟悉的工具和用户体验</a:t>
            </a:r>
            <a:endParaRPr lang="en-US" altLang="zh-CN" sz="1400" b="1"/>
          </a:p>
          <a:p>
            <a:pPr marL="285750" indent="-285750">
              <a:buFont typeface="Wingdings" panose="05000000000000000000" pitchFamily="2" charset="2"/>
              <a:buChar char="ü"/>
            </a:pPr>
            <a:endParaRPr lang="en-US" altLang="zh-CN" sz="1400" b="1"/>
          </a:p>
          <a:p>
            <a:pPr marL="285750" indent="-285750">
              <a:buFont typeface="Wingdings" panose="05000000000000000000" pitchFamily="2" charset="2"/>
              <a:buChar char="ü"/>
            </a:pPr>
            <a:r>
              <a:rPr lang="zh-CN" altLang="en-US" sz="1400" b="1"/>
              <a:t>水平分割 </a:t>
            </a:r>
            <a:r>
              <a:rPr lang="en-US" altLang="zh-CN" sz="1400" b="1"/>
              <a:t>DNS </a:t>
            </a:r>
            <a:r>
              <a:rPr lang="zh-CN" altLang="en-US" sz="1400" b="1"/>
              <a:t>支持在所有 </a:t>
            </a:r>
            <a:r>
              <a:rPr lang="en-US" altLang="zh-CN" sz="1400" b="1"/>
              <a:t>Azure </a:t>
            </a:r>
            <a:r>
              <a:rPr lang="zh-CN" altLang="en-US" sz="1400" b="1"/>
              <a:t>区域中可用</a:t>
            </a:r>
            <a:endParaRPr lang="zh-CN" altLang="en-US" sz="1400"/>
          </a:p>
        </p:txBody>
      </p:sp>
      <p:pic>
        <p:nvPicPr>
          <p:cNvPr id="6" name="Picture 5" descr="A close up of text on a white background&#10;&#10;Description generated with very high confidence">
            <a:extLst>
              <a:ext uri="{FF2B5EF4-FFF2-40B4-BE49-F238E27FC236}">
                <a16:creationId xmlns:a16="http://schemas.microsoft.com/office/drawing/2014/main" id="{B509215C-B44E-4187-AA11-240F85CFE0EC}"/>
              </a:ext>
            </a:extLst>
          </p:cNvPr>
          <p:cNvPicPr>
            <a:picLocks noChangeAspect="1"/>
          </p:cNvPicPr>
          <p:nvPr/>
        </p:nvPicPr>
        <p:blipFill>
          <a:blip r:embed="rId3"/>
          <a:stretch>
            <a:fillRect/>
          </a:stretch>
        </p:blipFill>
        <p:spPr>
          <a:xfrm>
            <a:off x="6590095" y="1468141"/>
            <a:ext cx="4114800" cy="2842054"/>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EFFD23FD-628D-4464-9AB7-905072715BCE}"/>
              </a:ext>
            </a:extLst>
          </p:cNvPr>
          <p:cNvPicPr>
            <a:picLocks noChangeAspect="1"/>
          </p:cNvPicPr>
          <p:nvPr/>
        </p:nvPicPr>
        <p:blipFill>
          <a:blip r:embed="rId4"/>
          <a:stretch>
            <a:fillRect/>
          </a:stretch>
        </p:blipFill>
        <p:spPr>
          <a:xfrm>
            <a:off x="416935" y="5128983"/>
            <a:ext cx="4124362" cy="1625521"/>
          </a:xfrm>
          <a:prstGeom prst="rect">
            <a:avLst/>
          </a:prstGeom>
        </p:spPr>
      </p:pic>
      <p:pic>
        <p:nvPicPr>
          <p:cNvPr id="11" name="Picture 10" descr="A close up of a map&#10;&#10;Description generated with high confidence">
            <a:extLst>
              <a:ext uri="{FF2B5EF4-FFF2-40B4-BE49-F238E27FC236}">
                <a16:creationId xmlns:a16="http://schemas.microsoft.com/office/drawing/2014/main" id="{D66DD67A-C638-4000-883B-4357587B8243}"/>
              </a:ext>
            </a:extLst>
          </p:cNvPr>
          <p:cNvPicPr>
            <a:picLocks noChangeAspect="1"/>
          </p:cNvPicPr>
          <p:nvPr/>
        </p:nvPicPr>
        <p:blipFill>
          <a:blip r:embed="rId5"/>
          <a:stretch>
            <a:fillRect/>
          </a:stretch>
        </p:blipFill>
        <p:spPr>
          <a:xfrm>
            <a:off x="4731743" y="4881026"/>
            <a:ext cx="3924894" cy="2121436"/>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C9B2E104-BAA3-4BCF-AA2B-17B6C7807168}"/>
              </a:ext>
            </a:extLst>
          </p:cNvPr>
          <p:cNvPicPr>
            <a:picLocks noChangeAspect="1"/>
          </p:cNvPicPr>
          <p:nvPr/>
        </p:nvPicPr>
        <p:blipFill>
          <a:blip r:embed="rId6"/>
          <a:stretch>
            <a:fillRect/>
          </a:stretch>
        </p:blipFill>
        <p:spPr>
          <a:xfrm>
            <a:off x="8809037" y="4640262"/>
            <a:ext cx="3459118" cy="2325495"/>
          </a:xfrm>
          <a:prstGeom prst="rect">
            <a:avLst/>
          </a:prstGeom>
        </p:spPr>
      </p:pic>
      <p:cxnSp>
        <p:nvCxnSpPr>
          <p:cNvPr id="16" name="Straight Connector 15">
            <a:extLst>
              <a:ext uri="{FF2B5EF4-FFF2-40B4-BE49-F238E27FC236}">
                <a16:creationId xmlns:a16="http://schemas.microsoft.com/office/drawing/2014/main" id="{2C5DE98F-0B1C-4EC7-8615-21EEA77C4A36}"/>
              </a:ext>
            </a:extLst>
          </p:cNvPr>
          <p:cNvCxnSpPr/>
          <p:nvPr/>
        </p:nvCxnSpPr>
        <p:spPr>
          <a:xfrm>
            <a:off x="4475199" y="4792662"/>
            <a:ext cx="0" cy="213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A87068-B598-4F6F-B4A4-3472A56EC8D6}"/>
              </a:ext>
            </a:extLst>
          </p:cNvPr>
          <p:cNvCxnSpPr/>
          <p:nvPr/>
        </p:nvCxnSpPr>
        <p:spPr>
          <a:xfrm>
            <a:off x="8809037" y="4792662"/>
            <a:ext cx="0" cy="213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69CF06-4580-4FDC-BCB3-4B42AC9DAEE1}"/>
              </a:ext>
            </a:extLst>
          </p:cNvPr>
          <p:cNvSpPr txBox="1"/>
          <p:nvPr/>
        </p:nvSpPr>
        <p:spPr>
          <a:xfrm>
            <a:off x="621419" y="4391661"/>
            <a:ext cx="3847505" cy="489365"/>
          </a:xfrm>
          <a:prstGeom prst="rect">
            <a:avLst/>
          </a:prstGeom>
          <a:noFill/>
        </p:spPr>
        <p:txBody>
          <a:bodyPr wrap="square" lIns="182880" tIns="146304" rIns="182880" bIns="146304" rtlCol="0">
            <a:spAutoFit/>
          </a:bodyPr>
          <a:lstStyle/>
          <a:p>
            <a:pPr>
              <a:lnSpc>
                <a:spcPct val="90000"/>
              </a:lnSpc>
              <a:spcAft>
                <a:spcPts val="600"/>
              </a:spcAft>
            </a:pPr>
            <a:r>
              <a:rPr lang="zh-CN" altLang="en-US" sz="1400" b="1">
                <a:solidFill>
                  <a:schemeClr val="accent2">
                    <a:lumMod val="75000"/>
                    <a:lumOff val="25000"/>
                  </a:schemeClr>
                </a:solidFill>
              </a:rPr>
              <a:t>方案一 ：在单个虚拟网络范围内的名称解析</a:t>
            </a:r>
          </a:p>
        </p:txBody>
      </p:sp>
      <p:sp>
        <p:nvSpPr>
          <p:cNvPr id="19" name="TextBox 18">
            <a:extLst>
              <a:ext uri="{FF2B5EF4-FFF2-40B4-BE49-F238E27FC236}">
                <a16:creationId xmlns:a16="http://schemas.microsoft.com/office/drawing/2014/main" id="{042B08C8-44CB-4270-B74F-7EF566729518}"/>
              </a:ext>
            </a:extLst>
          </p:cNvPr>
          <p:cNvSpPr txBox="1"/>
          <p:nvPr/>
        </p:nvSpPr>
        <p:spPr>
          <a:xfrm>
            <a:off x="5110124" y="4357953"/>
            <a:ext cx="3847505" cy="510909"/>
          </a:xfrm>
          <a:prstGeom prst="rect">
            <a:avLst/>
          </a:prstGeom>
          <a:noFill/>
        </p:spPr>
        <p:txBody>
          <a:bodyPr wrap="square" lIns="182880" tIns="146304" rIns="182880" bIns="146304" rtlCol="0">
            <a:spAutoFit/>
          </a:bodyPr>
          <a:lstStyle/>
          <a:p>
            <a:r>
              <a:rPr lang="zh-CN" altLang="en-US" sz="1400" b="1">
                <a:solidFill>
                  <a:schemeClr val="accent2">
                    <a:lumMod val="75000"/>
                    <a:lumOff val="25000"/>
                  </a:schemeClr>
                </a:solidFill>
              </a:rPr>
              <a:t>方案二 ：跨虚拟网络的名称解析</a:t>
            </a:r>
          </a:p>
        </p:txBody>
      </p:sp>
      <p:sp>
        <p:nvSpPr>
          <p:cNvPr id="20" name="TextBox 19">
            <a:extLst>
              <a:ext uri="{FF2B5EF4-FFF2-40B4-BE49-F238E27FC236}">
                <a16:creationId xmlns:a16="http://schemas.microsoft.com/office/drawing/2014/main" id="{99B420C9-C568-4C19-950F-A0315E5E785F}"/>
              </a:ext>
            </a:extLst>
          </p:cNvPr>
          <p:cNvSpPr txBox="1"/>
          <p:nvPr/>
        </p:nvSpPr>
        <p:spPr>
          <a:xfrm>
            <a:off x="9729180" y="4281753"/>
            <a:ext cx="2195904" cy="510909"/>
          </a:xfrm>
          <a:prstGeom prst="rect">
            <a:avLst/>
          </a:prstGeom>
          <a:noFill/>
        </p:spPr>
        <p:txBody>
          <a:bodyPr wrap="square" lIns="182880" tIns="146304" rIns="182880" bIns="146304" rtlCol="0">
            <a:spAutoFit/>
          </a:bodyPr>
          <a:lstStyle/>
          <a:p>
            <a:r>
              <a:rPr lang="zh-CN" altLang="en-US" sz="1400" b="1">
                <a:solidFill>
                  <a:schemeClr val="accent2">
                    <a:lumMod val="75000"/>
                    <a:lumOff val="25000"/>
                  </a:schemeClr>
                </a:solidFill>
              </a:rPr>
              <a:t>方案三 ：水平分割功能</a:t>
            </a:r>
          </a:p>
        </p:txBody>
      </p:sp>
    </p:spTree>
    <p:extLst>
      <p:ext uri="{BB962C8B-B14F-4D97-AF65-F5344CB8AC3E}">
        <p14:creationId xmlns:p14="http://schemas.microsoft.com/office/powerpoint/2010/main" val="35863193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Azure DDoS </a:t>
            </a:r>
            <a:r>
              <a:rPr lang="zh-CN" altLang="en-US" sz="3600">
                <a:gradFill>
                  <a:gsLst>
                    <a:gs pos="5417">
                      <a:srgbClr val="FFFFFF"/>
                    </a:gs>
                    <a:gs pos="28000">
                      <a:srgbClr val="FFFFFF"/>
                    </a:gs>
                  </a:gsLst>
                  <a:lin ang="5400000" scaled="0"/>
                </a:gradFill>
                <a:latin typeface="+mj-ea"/>
                <a:ea typeface="+mj-ea"/>
                <a:cs typeface="Segoe UI" pitchFamily="34" charset="0"/>
              </a:rPr>
              <a:t>保护</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3" name="TextBox 2">
            <a:extLst>
              <a:ext uri="{FF2B5EF4-FFF2-40B4-BE49-F238E27FC236}">
                <a16:creationId xmlns:a16="http://schemas.microsoft.com/office/drawing/2014/main" id="{8EF8B31B-9B53-4CE6-9C6C-88AAD7313604}"/>
              </a:ext>
            </a:extLst>
          </p:cNvPr>
          <p:cNvSpPr txBox="1"/>
          <p:nvPr/>
        </p:nvSpPr>
        <p:spPr>
          <a:xfrm>
            <a:off x="-30163" y="1248890"/>
            <a:ext cx="10134600" cy="2511457"/>
          </a:xfrm>
          <a:prstGeom prst="rect">
            <a:avLst/>
          </a:prstGeom>
          <a:noFill/>
        </p:spPr>
        <p:txBody>
          <a:bodyPr wrap="square" lIns="182880" tIns="146304" rIns="182880" bIns="146304" rtlCol="0">
            <a:spAutoFit/>
          </a:bodyPr>
          <a:lstStyle/>
          <a:p>
            <a:pPr marL="285750" indent="-285750">
              <a:buFont typeface="Wingdings" panose="05000000000000000000" pitchFamily="2" charset="2"/>
              <a:buChar char="ü"/>
            </a:pPr>
            <a:r>
              <a:rPr lang="zh-CN" altLang="en-US" b="1"/>
              <a:t>基本 </a:t>
            </a:r>
            <a:r>
              <a:rPr lang="en-US" altLang="zh-CN" b="1"/>
              <a:t>Azure DDoS </a:t>
            </a:r>
            <a:r>
              <a:rPr lang="zh-CN" altLang="en-US" b="1"/>
              <a:t>保护</a:t>
            </a:r>
            <a:r>
              <a:rPr lang="zh-CN" altLang="en-US"/>
              <a:t>：在 </a:t>
            </a:r>
            <a:r>
              <a:rPr lang="en-US" altLang="zh-CN"/>
              <a:t>Azure </a:t>
            </a:r>
            <a:r>
              <a:rPr lang="zh-CN" altLang="en-US"/>
              <a:t>平台中自动启用，无需额外付费。 始终可用的流量监控和常见网络级别攻击的实时风险缓解提供了 </a:t>
            </a:r>
            <a:r>
              <a:rPr lang="en-US" altLang="zh-CN"/>
              <a:t>Microsoft </a:t>
            </a:r>
            <a:r>
              <a:rPr lang="zh-CN" altLang="en-US"/>
              <a:t>联机服务所利用的相同防御。</a:t>
            </a:r>
            <a:endParaRPr lang="en-US" altLang="zh-CN"/>
          </a:p>
          <a:p>
            <a:pPr marL="285750" indent="-285750">
              <a:buFont typeface="Wingdings" panose="05000000000000000000" pitchFamily="2" charset="2"/>
              <a:buChar char="ü"/>
            </a:pPr>
            <a:endParaRPr lang="en-US" altLang="zh-CN" b="1"/>
          </a:p>
          <a:p>
            <a:pPr marL="285750" indent="-285750">
              <a:buFont typeface="Wingdings" panose="05000000000000000000" pitchFamily="2" charset="2"/>
              <a:buChar char="ü"/>
            </a:pPr>
            <a:r>
              <a:rPr lang="zh-CN" altLang="en-US" b="1"/>
              <a:t>标准 </a:t>
            </a:r>
            <a:r>
              <a:rPr lang="en-US" altLang="zh-CN" b="1"/>
              <a:t>Azure DDoS </a:t>
            </a:r>
            <a:r>
              <a:rPr lang="zh-CN" altLang="en-US" b="1"/>
              <a:t>保护 （</a:t>
            </a:r>
            <a:r>
              <a:rPr lang="en-US" altLang="zh-CN" b="1">
                <a:solidFill>
                  <a:srgbClr val="FF0000"/>
                </a:solidFill>
              </a:rPr>
              <a:t>Global Azure provided</a:t>
            </a:r>
            <a:r>
              <a:rPr lang="zh-CN" altLang="en-US" b="1"/>
              <a:t>）</a:t>
            </a:r>
            <a:r>
              <a:rPr lang="zh-CN" altLang="en-US"/>
              <a:t>：提供专门针对 </a:t>
            </a:r>
            <a:r>
              <a:rPr lang="en-US" altLang="zh-CN"/>
              <a:t>Azure </a:t>
            </a:r>
            <a:r>
              <a:rPr lang="zh-CN" altLang="en-US"/>
              <a:t>虚拟网络资源优化的其他缓解功能。 它易于启用，无需更改应用程序。 保护策略通过专用的流量监控和机器学习算法进行优化，并应用到与虚拟网络中部署的资源（例如 </a:t>
            </a:r>
            <a:r>
              <a:rPr lang="en-US" altLang="zh-CN"/>
              <a:t>Azure </a:t>
            </a:r>
            <a:r>
              <a:rPr lang="zh-CN" altLang="en-US"/>
              <a:t>负载均衡器、</a:t>
            </a:r>
            <a:r>
              <a:rPr lang="en-US" altLang="zh-CN"/>
              <a:t>Azure </a:t>
            </a:r>
            <a:r>
              <a:rPr lang="zh-CN" altLang="en-US"/>
              <a:t>应用程序网关和 </a:t>
            </a:r>
            <a:r>
              <a:rPr lang="en-US" altLang="zh-CN"/>
              <a:t>Azure Service Fabric </a:t>
            </a:r>
            <a:r>
              <a:rPr lang="zh-CN" altLang="en-US"/>
              <a:t>实例）关联的公共 </a:t>
            </a:r>
            <a:r>
              <a:rPr lang="en-US" altLang="zh-CN"/>
              <a:t>IP</a:t>
            </a:r>
            <a:r>
              <a:rPr lang="zh-CN" altLang="en-US"/>
              <a:t>。 可在攻击期间通过 </a:t>
            </a:r>
            <a:r>
              <a:rPr lang="en-US" altLang="zh-CN"/>
              <a:t>Azure Monitor </a:t>
            </a:r>
            <a:r>
              <a:rPr lang="zh-CN" altLang="en-US"/>
              <a:t>视图并针对历史记录获得实时遥测。 </a:t>
            </a:r>
            <a:endParaRPr lang="zh-CN" altLang="en-US" sz="240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D7DFF016-7F77-4DBF-BE09-D01AB69906C4}"/>
              </a:ext>
            </a:extLst>
          </p:cNvPr>
          <p:cNvPicPr>
            <a:picLocks noChangeAspect="1"/>
          </p:cNvPicPr>
          <p:nvPr/>
        </p:nvPicPr>
        <p:blipFill>
          <a:blip r:embed="rId3"/>
          <a:stretch>
            <a:fillRect/>
          </a:stretch>
        </p:blipFill>
        <p:spPr>
          <a:xfrm>
            <a:off x="274637" y="4357443"/>
            <a:ext cx="10439400" cy="1806819"/>
          </a:xfrm>
          <a:prstGeom prst="rect">
            <a:avLst/>
          </a:prstGeom>
        </p:spPr>
      </p:pic>
    </p:spTree>
    <p:extLst>
      <p:ext uri="{BB962C8B-B14F-4D97-AF65-F5344CB8AC3E}">
        <p14:creationId xmlns:p14="http://schemas.microsoft.com/office/powerpoint/2010/main" val="4093108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dirty="0">
                <a:gradFill>
                  <a:gsLst>
                    <a:gs pos="5417">
                      <a:srgbClr val="FFFFFF"/>
                    </a:gs>
                    <a:gs pos="28000">
                      <a:srgbClr val="FFFFFF"/>
                    </a:gs>
                  </a:gsLst>
                  <a:lin ang="5400000" scaled="0"/>
                </a:gradFill>
                <a:latin typeface="+mj-ea"/>
                <a:ea typeface="+mj-ea"/>
                <a:cs typeface="Segoe UI" pitchFamily="34" charset="0"/>
              </a:rPr>
              <a:t>Virtual WAN (Global Azure Provided)</a:t>
            </a:r>
            <a:endParaRPr lang="en-US" sz="3600" dirty="0">
              <a:gradFill>
                <a:gsLst>
                  <a:gs pos="5417">
                    <a:srgbClr val="FFFFFF"/>
                  </a:gs>
                  <a:gs pos="28000">
                    <a:srgbClr val="FFFFFF"/>
                  </a:gs>
                </a:gsLst>
                <a:lin ang="5400000" scaled="0"/>
              </a:gradFill>
              <a:latin typeface="+mj-ea"/>
              <a:ea typeface="+mj-ea"/>
              <a:cs typeface="Segoe UI" pitchFamily="34" charset="0"/>
            </a:endParaRPr>
          </a:p>
        </p:txBody>
      </p:sp>
      <p:sp>
        <p:nvSpPr>
          <p:cNvPr id="4" name="TextBox 3">
            <a:extLst>
              <a:ext uri="{FF2B5EF4-FFF2-40B4-BE49-F238E27FC236}">
                <a16:creationId xmlns:a16="http://schemas.microsoft.com/office/drawing/2014/main" id="{EF8B0CEF-4621-4063-9CC6-C7265E38840F}"/>
              </a:ext>
            </a:extLst>
          </p:cNvPr>
          <p:cNvSpPr txBox="1"/>
          <p:nvPr/>
        </p:nvSpPr>
        <p:spPr>
          <a:xfrm>
            <a:off x="301451" y="1090246"/>
            <a:ext cx="11168742" cy="1043363"/>
          </a:xfrm>
          <a:prstGeom prst="rect">
            <a:avLst/>
          </a:prstGeom>
          <a:noFill/>
        </p:spPr>
        <p:txBody>
          <a:bodyPr wrap="square" lIns="182880" tIns="146304" rIns="182880" bIns="146304" rtlCol="0">
            <a:spAutoFit/>
          </a:bodyPr>
          <a:lstStyle/>
          <a:p>
            <a:pPr>
              <a:lnSpc>
                <a:spcPct val="90000"/>
              </a:lnSpc>
              <a:spcAft>
                <a:spcPts val="600"/>
              </a:spcAft>
            </a:pPr>
            <a:r>
              <a:rPr lang="en-US" altLang="zh-CN" dirty="0">
                <a:solidFill>
                  <a:srgbClr val="000000"/>
                </a:solidFill>
                <a:latin typeface="Segoe UI" panose="020B0502040204020203" pitchFamily="34" charset="0"/>
              </a:rPr>
              <a:t>Azure Virtual WAN </a:t>
            </a:r>
            <a:r>
              <a:rPr lang="zh-CN" altLang="en-US" dirty="0">
                <a:solidFill>
                  <a:srgbClr val="000000"/>
                </a:solidFill>
                <a:latin typeface="Segoe UI" panose="020B0502040204020203" pitchFamily="34" charset="0"/>
              </a:rPr>
              <a:t>是一种网络服务，它通过 </a:t>
            </a:r>
            <a:r>
              <a:rPr lang="en-US" altLang="zh-CN" dirty="0">
                <a:solidFill>
                  <a:srgbClr val="000000"/>
                </a:solidFill>
                <a:latin typeface="Segoe UI" panose="020B0502040204020203" pitchFamily="34" charset="0"/>
              </a:rPr>
              <a:t>Azure </a:t>
            </a:r>
            <a:r>
              <a:rPr lang="zh-CN" altLang="en-US" dirty="0">
                <a:solidFill>
                  <a:srgbClr val="000000"/>
                </a:solidFill>
                <a:latin typeface="Segoe UI" panose="020B0502040204020203" pitchFamily="34" charset="0"/>
              </a:rPr>
              <a:t>提供经</a:t>
            </a:r>
            <a:r>
              <a:rPr lang="zh-CN" altLang="en-US" b="1" dirty="0">
                <a:solidFill>
                  <a:srgbClr val="0078D7"/>
                </a:solidFill>
                <a:latin typeface="Segoe UI" panose="020B0502040204020203" pitchFamily="34" charset="0"/>
              </a:rPr>
              <a:t>优化、自动的分支到分支连接</a:t>
            </a:r>
            <a:r>
              <a:rPr lang="zh-CN" altLang="en-US" b="1" dirty="0">
                <a:solidFill>
                  <a:srgbClr val="000000"/>
                </a:solidFill>
                <a:latin typeface="Segoe UI" panose="020B0502040204020203" pitchFamily="34" charset="0"/>
              </a:rPr>
              <a:t>。</a:t>
            </a:r>
            <a:r>
              <a:rPr lang="zh-CN" altLang="en-US" dirty="0">
                <a:solidFill>
                  <a:srgbClr val="000000"/>
                </a:solidFill>
                <a:latin typeface="Segoe UI" panose="020B0502040204020203" pitchFamily="34" charset="0"/>
              </a:rPr>
              <a:t> 使用</a:t>
            </a:r>
            <a:r>
              <a:rPr lang="zh-CN" altLang="en-US" b="1" dirty="0">
                <a:solidFill>
                  <a:srgbClr val="0078D7"/>
                </a:solidFill>
                <a:latin typeface="Segoe UI" panose="020B0502040204020203" pitchFamily="34" charset="0"/>
              </a:rPr>
              <a:t>首选的提供商设备可以降低操作难度、简化连接和进行配置管理</a:t>
            </a:r>
            <a:r>
              <a:rPr lang="zh-CN" altLang="en-US" dirty="0">
                <a:solidFill>
                  <a:srgbClr val="000000"/>
                </a:solidFill>
                <a:latin typeface="Segoe UI" panose="020B0502040204020203" pitchFamily="34" charset="0"/>
              </a:rPr>
              <a:t>。 </a:t>
            </a:r>
            <a:r>
              <a:rPr lang="en-US" altLang="zh-CN" dirty="0">
                <a:solidFill>
                  <a:srgbClr val="000000"/>
                </a:solidFill>
                <a:latin typeface="Segoe UI" panose="020B0502040204020203" pitchFamily="34" charset="0"/>
              </a:rPr>
              <a:t>Azure WAN </a:t>
            </a:r>
            <a:r>
              <a:rPr lang="zh-CN" altLang="en-US" dirty="0">
                <a:solidFill>
                  <a:srgbClr val="000000"/>
                </a:solidFill>
                <a:latin typeface="Segoe UI" panose="020B0502040204020203" pitchFamily="34" charset="0"/>
              </a:rPr>
              <a:t>的</a:t>
            </a:r>
            <a:r>
              <a:rPr lang="zh-CN" altLang="en-US" b="1" dirty="0">
                <a:solidFill>
                  <a:srgbClr val="0078D7"/>
                </a:solidFill>
                <a:latin typeface="Segoe UI" panose="020B0502040204020203" pitchFamily="34" charset="0"/>
              </a:rPr>
              <a:t>内置仪表板</a:t>
            </a:r>
            <a:r>
              <a:rPr lang="zh-CN" altLang="en-US" dirty="0">
                <a:solidFill>
                  <a:srgbClr val="000000"/>
                </a:solidFill>
                <a:latin typeface="Segoe UI" panose="020B0502040204020203" pitchFamily="34" charset="0"/>
              </a:rPr>
              <a:t>提供即时故障排除见解，可帮助你节省时间，以及方便查看大规模的站点到站点连接。</a:t>
            </a:r>
            <a:endParaRPr lang="zh-CN" altLang="en-US" dirty="0">
              <a:gradFill>
                <a:gsLst>
                  <a:gs pos="2917">
                    <a:schemeClr val="tx1"/>
                  </a:gs>
                  <a:gs pos="30000">
                    <a:schemeClr val="tx1"/>
                  </a:gs>
                </a:gsLst>
                <a:lin ang="5400000" scaled="0"/>
              </a:gradFill>
            </a:endParaRPr>
          </a:p>
        </p:txBody>
      </p:sp>
      <p:grpSp>
        <p:nvGrpSpPr>
          <p:cNvPr id="6" name="Group 5">
            <a:extLst>
              <a:ext uri="{FF2B5EF4-FFF2-40B4-BE49-F238E27FC236}">
                <a16:creationId xmlns:a16="http://schemas.microsoft.com/office/drawing/2014/main" id="{4D4BCB6A-991B-4EE2-9B9E-25201BEA4B74}"/>
              </a:ext>
            </a:extLst>
          </p:cNvPr>
          <p:cNvGrpSpPr/>
          <p:nvPr/>
        </p:nvGrpSpPr>
        <p:grpSpPr>
          <a:xfrm>
            <a:off x="5305302" y="3374025"/>
            <a:ext cx="6809976" cy="2096205"/>
            <a:chOff x="4638529" y="2209094"/>
            <a:chExt cx="7367625" cy="2267857"/>
          </a:xfrm>
        </p:grpSpPr>
        <p:cxnSp>
          <p:nvCxnSpPr>
            <p:cNvPr id="7" name="Straight Arrow Connector 6">
              <a:extLst>
                <a:ext uri="{FF2B5EF4-FFF2-40B4-BE49-F238E27FC236}">
                  <a16:creationId xmlns:a16="http://schemas.microsoft.com/office/drawing/2014/main" id="{F21CD13B-CEAA-48F8-A433-3127F9A57F2C}"/>
                </a:ext>
              </a:extLst>
            </p:cNvPr>
            <p:cNvCxnSpPr>
              <a:cxnSpLocks/>
            </p:cNvCxnSpPr>
            <p:nvPr/>
          </p:nvCxnSpPr>
          <p:spPr>
            <a:xfrm rot="16200000" flipH="1" flipV="1">
              <a:off x="6020874" y="3169672"/>
              <a:ext cx="8462" cy="1830519"/>
            </a:xfrm>
            <a:prstGeom prst="straightConnector1">
              <a:avLst/>
            </a:prstGeom>
            <a:noFill/>
            <a:ln w="22225" cap="flat" cmpd="sng" algn="ctr">
              <a:solidFill>
                <a:srgbClr val="0D0D0D"/>
              </a:solidFill>
              <a:prstDash val="solid"/>
              <a:headEnd type="triangle"/>
              <a:tailEnd type="triangle"/>
            </a:ln>
            <a:effectLst/>
          </p:spPr>
        </p:cxnSp>
        <p:cxnSp>
          <p:nvCxnSpPr>
            <p:cNvPr id="8" name="Straight Arrow Connector 7">
              <a:extLst>
                <a:ext uri="{FF2B5EF4-FFF2-40B4-BE49-F238E27FC236}">
                  <a16:creationId xmlns:a16="http://schemas.microsoft.com/office/drawing/2014/main" id="{44D7BF11-4DB8-428E-8B9B-2DA37DEFB985}"/>
                </a:ext>
              </a:extLst>
            </p:cNvPr>
            <p:cNvCxnSpPr>
              <a:cxnSpLocks/>
            </p:cNvCxnSpPr>
            <p:nvPr/>
          </p:nvCxnSpPr>
          <p:spPr>
            <a:xfrm rot="16200000" flipH="1" flipV="1">
              <a:off x="6020874" y="2873789"/>
              <a:ext cx="8462" cy="1830519"/>
            </a:xfrm>
            <a:prstGeom prst="straightConnector1">
              <a:avLst/>
            </a:prstGeom>
            <a:noFill/>
            <a:ln w="22225" cap="flat" cmpd="sng" algn="ctr">
              <a:solidFill>
                <a:srgbClr val="0D0D0D"/>
              </a:solidFill>
              <a:prstDash val="solid"/>
              <a:headEnd type="triangle"/>
              <a:tailEnd type="triangle"/>
            </a:ln>
            <a:effectLst/>
          </p:spPr>
        </p:cxnSp>
        <p:cxnSp>
          <p:nvCxnSpPr>
            <p:cNvPr id="9" name="Straight Arrow Connector 8">
              <a:extLst>
                <a:ext uri="{FF2B5EF4-FFF2-40B4-BE49-F238E27FC236}">
                  <a16:creationId xmlns:a16="http://schemas.microsoft.com/office/drawing/2014/main" id="{FEC034CF-6FB0-44B0-85F6-ED95FDB726BB}"/>
                </a:ext>
              </a:extLst>
            </p:cNvPr>
            <p:cNvCxnSpPr>
              <a:cxnSpLocks/>
            </p:cNvCxnSpPr>
            <p:nvPr/>
          </p:nvCxnSpPr>
          <p:spPr>
            <a:xfrm rot="16200000" flipH="1" flipV="1">
              <a:off x="10631112" y="2864930"/>
              <a:ext cx="8462" cy="1830519"/>
            </a:xfrm>
            <a:prstGeom prst="straightConnector1">
              <a:avLst/>
            </a:prstGeom>
            <a:noFill/>
            <a:ln w="22225" cap="flat" cmpd="sng" algn="ctr">
              <a:solidFill>
                <a:srgbClr val="0D0D0D"/>
              </a:solidFill>
              <a:prstDash val="solid"/>
              <a:headEnd type="triangle"/>
              <a:tailEnd type="triangle"/>
            </a:ln>
            <a:effectLst/>
          </p:spPr>
        </p:cxnSp>
        <p:cxnSp>
          <p:nvCxnSpPr>
            <p:cNvPr id="10" name="Straight Arrow Connector 9">
              <a:extLst>
                <a:ext uri="{FF2B5EF4-FFF2-40B4-BE49-F238E27FC236}">
                  <a16:creationId xmlns:a16="http://schemas.microsoft.com/office/drawing/2014/main" id="{C12A442F-C843-4685-B3DE-A95E80834261}"/>
                </a:ext>
              </a:extLst>
            </p:cNvPr>
            <p:cNvCxnSpPr>
              <a:cxnSpLocks/>
            </p:cNvCxnSpPr>
            <p:nvPr/>
          </p:nvCxnSpPr>
          <p:spPr>
            <a:xfrm rot="16200000" flipH="1" flipV="1">
              <a:off x="10631112" y="3114850"/>
              <a:ext cx="8462" cy="1830519"/>
            </a:xfrm>
            <a:prstGeom prst="straightConnector1">
              <a:avLst/>
            </a:prstGeom>
            <a:noFill/>
            <a:ln w="22225" cap="flat" cmpd="sng" algn="ctr">
              <a:solidFill>
                <a:srgbClr val="0D0D0D"/>
              </a:solidFill>
              <a:prstDash val="solid"/>
              <a:headEnd type="triangle"/>
              <a:tailEnd type="triangle"/>
            </a:ln>
            <a:effectLst/>
          </p:spPr>
        </p:cxnSp>
        <p:sp>
          <p:nvSpPr>
            <p:cNvPr id="11" name="Cylinder 28">
              <a:extLst>
                <a:ext uri="{FF2B5EF4-FFF2-40B4-BE49-F238E27FC236}">
                  <a16:creationId xmlns:a16="http://schemas.microsoft.com/office/drawing/2014/main" id="{F1E586F1-4FE1-47AA-80D6-13403108FD75}"/>
                </a:ext>
              </a:extLst>
            </p:cNvPr>
            <p:cNvSpPr/>
            <p:nvPr/>
          </p:nvSpPr>
          <p:spPr bwMode="auto">
            <a:xfrm rot="16200000">
              <a:off x="5930061" y="2998837"/>
              <a:ext cx="196130" cy="1571962"/>
            </a:xfrm>
            <a:prstGeom prst="can">
              <a:avLst/>
            </a:prstGeom>
            <a:solidFill>
              <a:srgbClr val="1FA5D0"/>
            </a:solidFill>
            <a:ln w="9525" cap="flat" cmpd="sng" algn="ctr">
              <a:noFill/>
              <a:prstDash val="solid"/>
              <a:headEnd type="none" w="med" len="med"/>
              <a:tailEnd type="none" w="med" len="med"/>
            </a:ln>
            <a:effectLst/>
          </p:spPr>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658828" eaLnBrk="1" fontAlgn="base" latinLnBrk="0" hangingPunct="1">
                <a:lnSpc>
                  <a:spcPct val="90000"/>
                </a:lnSpc>
                <a:spcBef>
                  <a:spcPct val="0"/>
                </a:spcBef>
                <a:spcAft>
                  <a:spcPct val="0"/>
                </a:spcAft>
                <a:buClrTx/>
                <a:buSzTx/>
                <a:buFontTx/>
                <a:buNone/>
                <a:tabLst/>
                <a:defRPr/>
              </a:pPr>
              <a:r>
                <a:rPr kumimoji="0" lang="en-US" sz="1200" b="0" i="0" u="none" strike="noStrike" kern="0" cap="none" spc="-36" normalizeH="0" baseline="0" noProof="0">
                  <a:ln>
                    <a:noFill/>
                  </a:ln>
                  <a:gradFill>
                    <a:gsLst>
                      <a:gs pos="1250">
                        <a:srgbClr val="FFFFFF"/>
                      </a:gs>
                      <a:gs pos="100000">
                        <a:srgbClr val="FFFFFF"/>
                      </a:gs>
                    </a:gsLst>
                    <a:lin ang="5400000" scaled="0"/>
                  </a:gradFill>
                  <a:effectLst/>
                  <a:uLnTx/>
                  <a:uFillTx/>
                  <a:latin typeface="Segoe UI"/>
                  <a:ea typeface="+mn-ea"/>
                  <a:cs typeface="+mn-cs"/>
                </a:rPr>
                <a:t>S2S VPN</a:t>
              </a:r>
            </a:p>
          </p:txBody>
        </p:sp>
        <p:sp>
          <p:nvSpPr>
            <p:cNvPr id="12" name="Cylinder 28">
              <a:extLst>
                <a:ext uri="{FF2B5EF4-FFF2-40B4-BE49-F238E27FC236}">
                  <a16:creationId xmlns:a16="http://schemas.microsoft.com/office/drawing/2014/main" id="{BE73114A-44BC-422C-91FC-A9B1A046B572}"/>
                </a:ext>
              </a:extLst>
            </p:cNvPr>
            <p:cNvSpPr/>
            <p:nvPr/>
          </p:nvSpPr>
          <p:spPr bwMode="auto">
            <a:xfrm rot="16200000">
              <a:off x="5932733" y="3283951"/>
              <a:ext cx="196130" cy="1571962"/>
            </a:xfrm>
            <a:prstGeom prst="can">
              <a:avLst/>
            </a:prstGeom>
            <a:solidFill>
              <a:srgbClr val="1FA5D0"/>
            </a:solidFill>
            <a:ln w="9525" cap="flat" cmpd="sng" algn="ctr">
              <a:noFill/>
              <a:prstDash val="solid"/>
              <a:headEnd type="none" w="med" len="med"/>
              <a:tailEnd type="none" w="med" len="med"/>
            </a:ln>
            <a:effectLst/>
          </p:spPr>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658828" eaLnBrk="1" fontAlgn="base" latinLnBrk="0" hangingPunct="1">
                <a:lnSpc>
                  <a:spcPct val="90000"/>
                </a:lnSpc>
                <a:spcBef>
                  <a:spcPct val="0"/>
                </a:spcBef>
                <a:spcAft>
                  <a:spcPct val="0"/>
                </a:spcAft>
                <a:buClrTx/>
                <a:buSzTx/>
                <a:buFontTx/>
                <a:buNone/>
                <a:tabLst/>
                <a:defRPr/>
              </a:pPr>
              <a:r>
                <a:rPr kumimoji="0" lang="en-US" sz="1200" b="0" i="0" u="none" strike="noStrike" kern="0" cap="none" spc="-36" normalizeH="0" baseline="0" noProof="0">
                  <a:ln>
                    <a:noFill/>
                  </a:ln>
                  <a:gradFill>
                    <a:gsLst>
                      <a:gs pos="1250">
                        <a:srgbClr val="FFFFFF"/>
                      </a:gs>
                      <a:gs pos="100000">
                        <a:srgbClr val="FFFFFF"/>
                      </a:gs>
                    </a:gsLst>
                    <a:lin ang="5400000" scaled="0"/>
                  </a:gradFill>
                  <a:effectLst/>
                  <a:uLnTx/>
                  <a:uFillTx/>
                  <a:latin typeface="Segoe UI"/>
                  <a:ea typeface="+mn-ea"/>
                  <a:cs typeface="+mn-cs"/>
                </a:rPr>
                <a:t>S2S VPN</a:t>
              </a:r>
            </a:p>
          </p:txBody>
        </p:sp>
        <p:sp>
          <p:nvSpPr>
            <p:cNvPr id="13" name="Cylinder 28">
              <a:extLst>
                <a:ext uri="{FF2B5EF4-FFF2-40B4-BE49-F238E27FC236}">
                  <a16:creationId xmlns:a16="http://schemas.microsoft.com/office/drawing/2014/main" id="{B06D788A-659E-459B-A5F9-54FD6AAEC299}"/>
                </a:ext>
              </a:extLst>
            </p:cNvPr>
            <p:cNvSpPr/>
            <p:nvPr/>
          </p:nvSpPr>
          <p:spPr bwMode="auto">
            <a:xfrm rot="16200000">
              <a:off x="10537570" y="2986047"/>
              <a:ext cx="196130" cy="1571962"/>
            </a:xfrm>
            <a:prstGeom prst="can">
              <a:avLst/>
            </a:prstGeom>
            <a:solidFill>
              <a:srgbClr val="1FA5D0"/>
            </a:solidFill>
            <a:ln w="9525" cap="flat" cmpd="sng" algn="ctr">
              <a:noFill/>
              <a:prstDash val="solid"/>
              <a:headEnd type="none" w="med" len="med"/>
              <a:tailEnd type="none" w="med" len="med"/>
            </a:ln>
            <a:effectLst/>
          </p:spPr>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658828" eaLnBrk="1" fontAlgn="base" latinLnBrk="0" hangingPunct="1">
                <a:lnSpc>
                  <a:spcPct val="90000"/>
                </a:lnSpc>
                <a:spcBef>
                  <a:spcPct val="0"/>
                </a:spcBef>
                <a:spcAft>
                  <a:spcPct val="0"/>
                </a:spcAft>
                <a:buClrTx/>
                <a:buSzTx/>
                <a:buFontTx/>
                <a:buNone/>
                <a:tabLst/>
                <a:defRPr/>
              </a:pPr>
              <a:r>
                <a:rPr kumimoji="0" lang="en-US" sz="1200" b="0" i="0" u="none" strike="noStrike" kern="0" cap="none" spc="-36" normalizeH="0" baseline="0" noProof="0">
                  <a:ln>
                    <a:noFill/>
                  </a:ln>
                  <a:gradFill>
                    <a:gsLst>
                      <a:gs pos="1250">
                        <a:srgbClr val="FFFFFF"/>
                      </a:gs>
                      <a:gs pos="100000">
                        <a:srgbClr val="FFFFFF"/>
                      </a:gs>
                    </a:gsLst>
                    <a:lin ang="5400000" scaled="0"/>
                  </a:gradFill>
                  <a:effectLst/>
                  <a:uLnTx/>
                  <a:uFillTx/>
                  <a:latin typeface="Segoe UI"/>
                  <a:ea typeface="+mn-ea"/>
                  <a:cs typeface="+mn-cs"/>
                </a:rPr>
                <a:t>S2S VPN</a:t>
              </a:r>
            </a:p>
          </p:txBody>
        </p:sp>
        <p:sp>
          <p:nvSpPr>
            <p:cNvPr id="14" name="Cylinder 28">
              <a:extLst>
                <a:ext uri="{FF2B5EF4-FFF2-40B4-BE49-F238E27FC236}">
                  <a16:creationId xmlns:a16="http://schemas.microsoft.com/office/drawing/2014/main" id="{DA670E3A-9A00-41B5-BF20-523022AB3485}"/>
                </a:ext>
              </a:extLst>
            </p:cNvPr>
            <p:cNvSpPr/>
            <p:nvPr/>
          </p:nvSpPr>
          <p:spPr bwMode="auto">
            <a:xfrm rot="16200000">
              <a:off x="10537570" y="3247028"/>
              <a:ext cx="196130" cy="1571962"/>
            </a:xfrm>
            <a:prstGeom prst="can">
              <a:avLst/>
            </a:prstGeom>
            <a:solidFill>
              <a:srgbClr val="1FA5D0"/>
            </a:solidFill>
            <a:ln w="9525" cap="flat" cmpd="sng" algn="ctr">
              <a:noFill/>
              <a:prstDash val="solid"/>
              <a:headEnd type="none" w="med" len="med"/>
              <a:tailEnd type="none" w="med" len="med"/>
            </a:ln>
            <a:effectLst/>
          </p:spPr>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658828" eaLnBrk="1" fontAlgn="base" latinLnBrk="0" hangingPunct="1">
                <a:lnSpc>
                  <a:spcPct val="90000"/>
                </a:lnSpc>
                <a:spcBef>
                  <a:spcPct val="0"/>
                </a:spcBef>
                <a:spcAft>
                  <a:spcPct val="0"/>
                </a:spcAft>
                <a:buClrTx/>
                <a:buSzTx/>
                <a:buFontTx/>
                <a:buNone/>
                <a:tabLst/>
                <a:defRPr/>
              </a:pPr>
              <a:r>
                <a:rPr kumimoji="0" lang="en-US" sz="1200" b="0" i="0" u="none" strike="noStrike" kern="0" cap="none" spc="-36" normalizeH="0" baseline="0" noProof="0">
                  <a:ln>
                    <a:noFill/>
                  </a:ln>
                  <a:gradFill>
                    <a:gsLst>
                      <a:gs pos="1250">
                        <a:srgbClr val="FFFFFF"/>
                      </a:gs>
                      <a:gs pos="100000">
                        <a:srgbClr val="FFFFFF"/>
                      </a:gs>
                    </a:gsLst>
                    <a:lin ang="5400000" scaled="0"/>
                  </a:gradFill>
                  <a:effectLst/>
                  <a:uLnTx/>
                  <a:uFillTx/>
                  <a:latin typeface="Segoe UI"/>
                  <a:ea typeface="+mn-ea"/>
                  <a:cs typeface="+mn-cs"/>
                </a:rPr>
                <a:t>S2S VPN</a:t>
              </a:r>
            </a:p>
          </p:txBody>
        </p:sp>
        <p:sp>
          <p:nvSpPr>
            <p:cNvPr id="15" name="Oval 14">
              <a:extLst>
                <a:ext uri="{FF2B5EF4-FFF2-40B4-BE49-F238E27FC236}">
                  <a16:creationId xmlns:a16="http://schemas.microsoft.com/office/drawing/2014/main" id="{098B31A0-F3E7-4F8C-AA59-9082E2C0B7AC}"/>
                </a:ext>
              </a:extLst>
            </p:cNvPr>
            <p:cNvSpPr/>
            <p:nvPr/>
          </p:nvSpPr>
          <p:spPr bwMode="auto">
            <a:xfrm>
              <a:off x="6967943" y="3383463"/>
              <a:ext cx="1094071" cy="1093488"/>
            </a:xfrm>
            <a:prstGeom prst="ellipse">
              <a:avLst/>
            </a:prstGeom>
            <a:solidFill>
              <a:srgbClr val="FFFFFF">
                <a:lumMod val="85000"/>
              </a:srgbClr>
            </a:solidFill>
            <a:ln w="28575">
              <a:solidFill>
                <a:srgbClr val="FFFFFF">
                  <a:lumMod val="65000"/>
                </a:srgbClr>
              </a:solidFill>
            </a:ln>
          </p:spPr>
          <p:txBody>
            <a:bodyPr lIns="91402" tIns="91402" rIns="91402" bIns="91402" anchor="ctr"/>
            <a:lstStyle/>
            <a:p>
              <a:pPr marL="0" marR="0" lvl="0" indent="0" algn="ctr" defTabSz="93205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a:ea typeface="MS PGothic" pitchFamily="34" charset="-128"/>
              </a:endParaRPr>
            </a:p>
          </p:txBody>
        </p:sp>
        <p:sp>
          <p:nvSpPr>
            <p:cNvPr id="16" name="Oval 15">
              <a:extLst>
                <a:ext uri="{FF2B5EF4-FFF2-40B4-BE49-F238E27FC236}">
                  <a16:creationId xmlns:a16="http://schemas.microsoft.com/office/drawing/2014/main" id="{79CACD0C-A8D9-4462-A8AA-CF452460949A}"/>
                </a:ext>
              </a:extLst>
            </p:cNvPr>
            <p:cNvSpPr/>
            <p:nvPr/>
          </p:nvSpPr>
          <p:spPr bwMode="auto">
            <a:xfrm>
              <a:off x="8629143" y="3336139"/>
              <a:ext cx="1094071" cy="1093488"/>
            </a:xfrm>
            <a:prstGeom prst="ellipse">
              <a:avLst/>
            </a:prstGeom>
            <a:solidFill>
              <a:srgbClr val="FFFFFF">
                <a:lumMod val="85000"/>
              </a:srgbClr>
            </a:solidFill>
            <a:ln w="28575">
              <a:solidFill>
                <a:srgbClr val="FFFFFF">
                  <a:lumMod val="65000"/>
                </a:srgbClr>
              </a:solidFill>
            </a:ln>
          </p:spPr>
          <p:txBody>
            <a:bodyPr lIns="91402" tIns="91402" rIns="91402" bIns="91402" anchor="ctr"/>
            <a:lstStyle/>
            <a:p>
              <a:pPr marL="0" marR="0" lvl="0" indent="0" algn="ctr" defTabSz="93205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a:ea typeface="MS PGothic" pitchFamily="34" charset="-128"/>
              </a:endParaRPr>
            </a:p>
          </p:txBody>
        </p:sp>
        <p:sp>
          <p:nvSpPr>
            <p:cNvPr id="17" name="building_5">
              <a:extLst>
                <a:ext uri="{FF2B5EF4-FFF2-40B4-BE49-F238E27FC236}">
                  <a16:creationId xmlns:a16="http://schemas.microsoft.com/office/drawing/2014/main" id="{D6043CA1-3A96-42A7-9BB8-A0F4938A598F}"/>
                </a:ext>
              </a:extLst>
            </p:cNvPr>
            <p:cNvSpPr>
              <a:spLocks noChangeAspect="1" noEditPoints="1"/>
            </p:cNvSpPr>
            <p:nvPr/>
          </p:nvSpPr>
          <p:spPr bwMode="auto">
            <a:xfrm>
              <a:off x="4638529" y="3478488"/>
              <a:ext cx="360096" cy="3333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0D0D0D">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18" name="building_7">
              <a:extLst>
                <a:ext uri="{FF2B5EF4-FFF2-40B4-BE49-F238E27FC236}">
                  <a16:creationId xmlns:a16="http://schemas.microsoft.com/office/drawing/2014/main" id="{1F6B9D7B-A237-4451-8CC8-3744E777ECEB}"/>
                </a:ext>
              </a:extLst>
            </p:cNvPr>
            <p:cNvSpPr>
              <a:spLocks noChangeAspect="1" noEditPoints="1"/>
            </p:cNvSpPr>
            <p:nvPr/>
          </p:nvSpPr>
          <p:spPr bwMode="auto">
            <a:xfrm>
              <a:off x="4684274" y="3864719"/>
              <a:ext cx="341929" cy="33005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sq">
              <a:solidFill>
                <a:srgbClr val="0D0D0D">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19" name="building_5">
              <a:extLst>
                <a:ext uri="{FF2B5EF4-FFF2-40B4-BE49-F238E27FC236}">
                  <a16:creationId xmlns:a16="http://schemas.microsoft.com/office/drawing/2014/main" id="{9933FD46-07F2-4AE6-A8E3-1879D7BF40ED}"/>
                </a:ext>
              </a:extLst>
            </p:cNvPr>
            <p:cNvSpPr>
              <a:spLocks noChangeAspect="1" noEditPoints="1"/>
            </p:cNvSpPr>
            <p:nvPr/>
          </p:nvSpPr>
          <p:spPr bwMode="auto">
            <a:xfrm>
              <a:off x="11618480" y="3481896"/>
              <a:ext cx="360096" cy="3333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0D0D0D">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20" name="building_7">
              <a:extLst>
                <a:ext uri="{FF2B5EF4-FFF2-40B4-BE49-F238E27FC236}">
                  <a16:creationId xmlns:a16="http://schemas.microsoft.com/office/drawing/2014/main" id="{FBC65544-F981-4A40-B6FF-A1C60C08F9E1}"/>
                </a:ext>
              </a:extLst>
            </p:cNvPr>
            <p:cNvSpPr>
              <a:spLocks noChangeAspect="1" noEditPoints="1"/>
            </p:cNvSpPr>
            <p:nvPr/>
          </p:nvSpPr>
          <p:spPr bwMode="auto">
            <a:xfrm>
              <a:off x="11664225" y="3868127"/>
              <a:ext cx="341929" cy="33005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sq">
              <a:solidFill>
                <a:srgbClr val="0D0D0D">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21" name="globe_2">
              <a:extLst>
                <a:ext uri="{FF2B5EF4-FFF2-40B4-BE49-F238E27FC236}">
                  <a16:creationId xmlns:a16="http://schemas.microsoft.com/office/drawing/2014/main" id="{A1A75632-660A-45A1-B9B9-12FA2DB58C4F}"/>
                </a:ext>
              </a:extLst>
            </p:cNvPr>
            <p:cNvSpPr>
              <a:spLocks noChangeAspect="1" noEditPoints="1"/>
            </p:cNvSpPr>
            <p:nvPr/>
          </p:nvSpPr>
          <p:spPr bwMode="auto">
            <a:xfrm>
              <a:off x="8060828" y="2656721"/>
              <a:ext cx="627834" cy="62783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panose="020B0502040204020203" pitchFamily="34" charset="0"/>
                <a:cs typeface="Segoe UI" panose="020B0502040204020203" pitchFamily="34" charset="0"/>
              </a:endParaRPr>
            </a:p>
          </p:txBody>
        </p:sp>
        <p:cxnSp>
          <p:nvCxnSpPr>
            <p:cNvPr id="22" name="Connector: Elbow 152">
              <a:extLst>
                <a:ext uri="{FF2B5EF4-FFF2-40B4-BE49-F238E27FC236}">
                  <a16:creationId xmlns:a16="http://schemas.microsoft.com/office/drawing/2014/main" id="{53C093C8-8629-47D8-9BE5-28AC2DF71FCE}"/>
                </a:ext>
              </a:extLst>
            </p:cNvPr>
            <p:cNvCxnSpPr>
              <a:cxnSpLocks/>
              <a:endCxn id="15" idx="0"/>
            </p:cNvCxnSpPr>
            <p:nvPr/>
          </p:nvCxnSpPr>
          <p:spPr>
            <a:xfrm rot="10800000" flipV="1">
              <a:off x="7514979" y="3077821"/>
              <a:ext cx="670700" cy="305641"/>
            </a:xfrm>
            <a:prstGeom prst="bentConnector2">
              <a:avLst/>
            </a:prstGeom>
            <a:noFill/>
            <a:ln w="19050" cap="flat" cmpd="sng" algn="ctr">
              <a:solidFill>
                <a:srgbClr val="5C2D91"/>
              </a:solidFill>
              <a:prstDash val="sysDash"/>
              <a:headEnd type="none"/>
              <a:tailEnd type="arrow"/>
            </a:ln>
            <a:effectLst/>
          </p:spPr>
        </p:cxnSp>
        <p:cxnSp>
          <p:nvCxnSpPr>
            <p:cNvPr id="23" name="Connector: Elbow 153">
              <a:extLst>
                <a:ext uri="{FF2B5EF4-FFF2-40B4-BE49-F238E27FC236}">
                  <a16:creationId xmlns:a16="http://schemas.microsoft.com/office/drawing/2014/main" id="{171BD374-C3FE-4CFC-BC31-C1DF805BC0CE}"/>
                </a:ext>
              </a:extLst>
            </p:cNvPr>
            <p:cNvCxnSpPr>
              <a:cxnSpLocks/>
              <a:endCxn id="16" idx="0"/>
            </p:cNvCxnSpPr>
            <p:nvPr/>
          </p:nvCxnSpPr>
          <p:spPr>
            <a:xfrm>
              <a:off x="8456688" y="3077821"/>
              <a:ext cx="719491" cy="258318"/>
            </a:xfrm>
            <a:prstGeom prst="bentConnector2">
              <a:avLst/>
            </a:prstGeom>
            <a:noFill/>
            <a:ln w="19050" cap="flat" cmpd="sng" algn="ctr">
              <a:solidFill>
                <a:srgbClr val="5C2D91"/>
              </a:solidFill>
              <a:prstDash val="sysDash"/>
              <a:headEnd type="triangle"/>
              <a:tailEnd type="triangle"/>
            </a:ln>
            <a:effectLst/>
          </p:spPr>
        </p:cxnSp>
        <p:grpSp>
          <p:nvGrpSpPr>
            <p:cNvPr id="24" name="Group 23">
              <a:extLst>
                <a:ext uri="{FF2B5EF4-FFF2-40B4-BE49-F238E27FC236}">
                  <a16:creationId xmlns:a16="http://schemas.microsoft.com/office/drawing/2014/main" id="{F3779134-4622-4B02-AA52-8FD9DB84468C}"/>
                </a:ext>
              </a:extLst>
            </p:cNvPr>
            <p:cNvGrpSpPr/>
            <p:nvPr/>
          </p:nvGrpSpPr>
          <p:grpSpPr>
            <a:xfrm>
              <a:off x="5813888" y="2349706"/>
              <a:ext cx="628203" cy="711672"/>
              <a:chOff x="1402718" y="2370026"/>
              <a:chExt cx="735763" cy="833523"/>
            </a:xfrm>
          </p:grpSpPr>
          <p:grpSp>
            <p:nvGrpSpPr>
              <p:cNvPr id="34" name="Group 33">
                <a:extLst>
                  <a:ext uri="{FF2B5EF4-FFF2-40B4-BE49-F238E27FC236}">
                    <a16:creationId xmlns:a16="http://schemas.microsoft.com/office/drawing/2014/main" id="{26E5638F-4A40-4EB1-9040-3E3DA76E7194}"/>
                  </a:ext>
                </a:extLst>
              </p:cNvPr>
              <p:cNvGrpSpPr/>
              <p:nvPr/>
            </p:nvGrpSpPr>
            <p:grpSpPr>
              <a:xfrm>
                <a:off x="1402718" y="2370026"/>
                <a:ext cx="561506" cy="561500"/>
                <a:chOff x="1576975" y="2642049"/>
                <a:chExt cx="561506" cy="561500"/>
              </a:xfrm>
            </p:grpSpPr>
            <p:sp>
              <p:nvSpPr>
                <p:cNvPr id="41" name="Rectangle 40">
                  <a:extLst>
                    <a:ext uri="{FF2B5EF4-FFF2-40B4-BE49-F238E27FC236}">
                      <a16:creationId xmlns:a16="http://schemas.microsoft.com/office/drawing/2014/main" id="{B9B957B0-16E9-4F2C-A64E-94CBB80DD8C9}"/>
                    </a:ext>
                  </a:extLst>
                </p:cNvPr>
                <p:cNvSpPr/>
                <p:nvPr/>
              </p:nvSpPr>
              <p:spPr bwMode="auto">
                <a:xfrm>
                  <a:off x="1604072" y="2686050"/>
                  <a:ext cx="507313" cy="354013"/>
                </a:xfrm>
                <a:prstGeom prst="rect">
                  <a:avLst/>
                </a:pr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2" name="Picture 41">
                  <a:extLst>
                    <a:ext uri="{FF2B5EF4-FFF2-40B4-BE49-F238E27FC236}">
                      <a16:creationId xmlns:a16="http://schemas.microsoft.com/office/drawing/2014/main" id="{10AE12FF-04CB-4F6E-A8F6-D40823EDD714}"/>
                    </a:ext>
                  </a:extLst>
                </p:cNvPr>
                <p:cNvPicPr>
                  <a:picLocks noChangeAspect="1"/>
                </p:cNvPicPr>
                <p:nvPr/>
              </p:nvPicPr>
              <p:blipFill>
                <a:blip r:embed="rId3"/>
                <a:stretch>
                  <a:fillRect/>
                </a:stretch>
              </p:blipFill>
              <p:spPr>
                <a:xfrm>
                  <a:off x="1576975" y="2642049"/>
                  <a:ext cx="561506" cy="561500"/>
                </a:xfrm>
                <a:prstGeom prst="rect">
                  <a:avLst/>
                </a:prstGeom>
              </p:spPr>
            </p:pic>
          </p:grpSp>
          <p:grpSp>
            <p:nvGrpSpPr>
              <p:cNvPr id="35" name="Group 34">
                <a:extLst>
                  <a:ext uri="{FF2B5EF4-FFF2-40B4-BE49-F238E27FC236}">
                    <a16:creationId xmlns:a16="http://schemas.microsoft.com/office/drawing/2014/main" id="{FAE0D179-2443-4660-B970-2CB1E4AD0511}"/>
                  </a:ext>
                </a:extLst>
              </p:cNvPr>
              <p:cNvGrpSpPr/>
              <p:nvPr/>
            </p:nvGrpSpPr>
            <p:grpSpPr>
              <a:xfrm>
                <a:off x="1489847" y="2506037"/>
                <a:ext cx="561506" cy="561500"/>
                <a:chOff x="1576975" y="2642049"/>
                <a:chExt cx="561506" cy="561500"/>
              </a:xfrm>
            </p:grpSpPr>
            <p:sp>
              <p:nvSpPr>
                <p:cNvPr id="39" name="Rectangle 38">
                  <a:extLst>
                    <a:ext uri="{FF2B5EF4-FFF2-40B4-BE49-F238E27FC236}">
                      <a16:creationId xmlns:a16="http://schemas.microsoft.com/office/drawing/2014/main" id="{DEC458D1-090F-4072-8596-23DFE0E92349}"/>
                    </a:ext>
                  </a:extLst>
                </p:cNvPr>
                <p:cNvSpPr/>
                <p:nvPr/>
              </p:nvSpPr>
              <p:spPr bwMode="auto">
                <a:xfrm>
                  <a:off x="1604072" y="2686050"/>
                  <a:ext cx="507313" cy="354013"/>
                </a:xfrm>
                <a:prstGeom prst="rect">
                  <a:avLst/>
                </a:pr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0" name="Picture 39">
                  <a:extLst>
                    <a:ext uri="{FF2B5EF4-FFF2-40B4-BE49-F238E27FC236}">
                      <a16:creationId xmlns:a16="http://schemas.microsoft.com/office/drawing/2014/main" id="{444A24DC-057F-460A-9427-E44498F5AA4E}"/>
                    </a:ext>
                  </a:extLst>
                </p:cNvPr>
                <p:cNvPicPr>
                  <a:picLocks noChangeAspect="1"/>
                </p:cNvPicPr>
                <p:nvPr/>
              </p:nvPicPr>
              <p:blipFill>
                <a:blip r:embed="rId3"/>
                <a:stretch>
                  <a:fillRect/>
                </a:stretch>
              </p:blipFill>
              <p:spPr>
                <a:xfrm>
                  <a:off x="1576975" y="2642049"/>
                  <a:ext cx="561506" cy="561500"/>
                </a:xfrm>
                <a:prstGeom prst="rect">
                  <a:avLst/>
                </a:prstGeom>
              </p:spPr>
            </p:pic>
          </p:grpSp>
          <p:grpSp>
            <p:nvGrpSpPr>
              <p:cNvPr id="36" name="Group 35">
                <a:extLst>
                  <a:ext uri="{FF2B5EF4-FFF2-40B4-BE49-F238E27FC236}">
                    <a16:creationId xmlns:a16="http://schemas.microsoft.com/office/drawing/2014/main" id="{4E35768C-C80C-4B85-8965-02B5293ACDB0}"/>
                  </a:ext>
                </a:extLst>
              </p:cNvPr>
              <p:cNvGrpSpPr/>
              <p:nvPr/>
            </p:nvGrpSpPr>
            <p:grpSpPr>
              <a:xfrm>
                <a:off x="1576975" y="2642049"/>
                <a:ext cx="561506" cy="561500"/>
                <a:chOff x="1576975" y="2642049"/>
                <a:chExt cx="561506" cy="561500"/>
              </a:xfrm>
            </p:grpSpPr>
            <p:sp>
              <p:nvSpPr>
                <p:cNvPr id="37" name="Rectangle 36">
                  <a:extLst>
                    <a:ext uri="{FF2B5EF4-FFF2-40B4-BE49-F238E27FC236}">
                      <a16:creationId xmlns:a16="http://schemas.microsoft.com/office/drawing/2014/main" id="{193CF9B9-8CBE-4BB9-9614-43DEBB2506A7}"/>
                    </a:ext>
                  </a:extLst>
                </p:cNvPr>
                <p:cNvSpPr/>
                <p:nvPr/>
              </p:nvSpPr>
              <p:spPr bwMode="auto">
                <a:xfrm>
                  <a:off x="1604072" y="2686050"/>
                  <a:ext cx="507313" cy="354013"/>
                </a:xfrm>
                <a:prstGeom prst="rect">
                  <a:avLst/>
                </a:pr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8EFE094-227E-4311-BA16-05A8AD6B5955}"/>
                    </a:ext>
                  </a:extLst>
                </p:cNvPr>
                <p:cNvPicPr>
                  <a:picLocks noChangeAspect="1"/>
                </p:cNvPicPr>
                <p:nvPr/>
              </p:nvPicPr>
              <p:blipFill>
                <a:blip r:embed="rId3"/>
                <a:stretch>
                  <a:fillRect/>
                </a:stretch>
              </p:blipFill>
              <p:spPr>
                <a:xfrm>
                  <a:off x="1576975" y="2642049"/>
                  <a:ext cx="561506" cy="561500"/>
                </a:xfrm>
                <a:prstGeom prst="rect">
                  <a:avLst/>
                </a:prstGeom>
              </p:spPr>
            </p:pic>
          </p:grpSp>
        </p:grpSp>
        <p:sp>
          <p:nvSpPr>
            <p:cNvPr id="25" name="TextBox 24">
              <a:extLst>
                <a:ext uri="{FF2B5EF4-FFF2-40B4-BE49-F238E27FC236}">
                  <a16:creationId xmlns:a16="http://schemas.microsoft.com/office/drawing/2014/main" id="{D1BBE283-F92B-4CC5-9BD0-6D520F72827D}"/>
                </a:ext>
              </a:extLst>
            </p:cNvPr>
            <p:cNvSpPr txBox="1"/>
            <p:nvPr/>
          </p:nvSpPr>
          <p:spPr>
            <a:xfrm>
              <a:off x="7900256" y="2415485"/>
              <a:ext cx="1000420" cy="19978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Virtual WAN</a:t>
              </a:r>
            </a:p>
          </p:txBody>
        </p:sp>
        <p:sp>
          <p:nvSpPr>
            <p:cNvPr id="26" name="Rectangle 25">
              <a:extLst>
                <a:ext uri="{FF2B5EF4-FFF2-40B4-BE49-F238E27FC236}">
                  <a16:creationId xmlns:a16="http://schemas.microsoft.com/office/drawing/2014/main" id="{D5BFBD2C-7475-43D0-A101-BE5C0E444D1D}"/>
                </a:ext>
              </a:extLst>
            </p:cNvPr>
            <p:cNvSpPr/>
            <p:nvPr/>
          </p:nvSpPr>
          <p:spPr bwMode="auto">
            <a:xfrm>
              <a:off x="5593845" y="2209094"/>
              <a:ext cx="1068290" cy="944138"/>
            </a:xfrm>
            <a:prstGeom prst="rect">
              <a:avLst/>
            </a:prstGeom>
            <a:noFill/>
            <a:ln w="28575">
              <a:solidFill>
                <a:srgbClr val="FFFFFF">
                  <a:lumMod val="65000"/>
                </a:srgbClr>
              </a:solidFill>
              <a:prstDash val="sysDash"/>
            </a:ln>
          </p:spPr>
          <p:txBody>
            <a:bodyPr lIns="179285" tIns="143428" rIns="179285" bIns="143428" anchor="t" anchorCtr="0"/>
            <a:lstStyle/>
            <a:p>
              <a:pPr marL="0" marR="0" lvl="0" indent="0" algn="ctr" defTabSz="93205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endParaRPr>
            </a:p>
          </p:txBody>
        </p:sp>
        <p:pic>
          <p:nvPicPr>
            <p:cNvPr id="27" name="Picture 26">
              <a:extLst>
                <a:ext uri="{FF2B5EF4-FFF2-40B4-BE49-F238E27FC236}">
                  <a16:creationId xmlns:a16="http://schemas.microsoft.com/office/drawing/2014/main" id="{7EE490DE-24D8-4DAB-A6EF-7E83C37A72D2}"/>
                </a:ext>
              </a:extLst>
            </p:cNvPr>
            <p:cNvPicPr>
              <a:picLocks noChangeAspect="1"/>
            </p:cNvPicPr>
            <p:nvPr/>
          </p:nvPicPr>
          <p:blipFill>
            <a:blip r:embed="rId4"/>
            <a:stretch>
              <a:fillRect/>
            </a:stretch>
          </p:blipFill>
          <p:spPr>
            <a:xfrm>
              <a:off x="9036827" y="4080700"/>
              <a:ext cx="281018" cy="264123"/>
            </a:xfrm>
            <a:prstGeom prst="rect">
              <a:avLst/>
            </a:prstGeom>
            <a:ln>
              <a:noFill/>
              <a:prstDash val="sysDash"/>
            </a:ln>
          </p:spPr>
        </p:pic>
        <p:pic>
          <p:nvPicPr>
            <p:cNvPr id="28" name="Picture 27">
              <a:extLst>
                <a:ext uri="{FF2B5EF4-FFF2-40B4-BE49-F238E27FC236}">
                  <a16:creationId xmlns:a16="http://schemas.microsoft.com/office/drawing/2014/main" id="{463AA3B1-5EA2-46ED-81AC-5FC75C4783EC}"/>
                </a:ext>
              </a:extLst>
            </p:cNvPr>
            <p:cNvPicPr>
              <a:picLocks noChangeAspect="1"/>
            </p:cNvPicPr>
            <p:nvPr/>
          </p:nvPicPr>
          <p:blipFill>
            <a:blip r:embed="rId4"/>
            <a:stretch>
              <a:fillRect/>
            </a:stretch>
          </p:blipFill>
          <p:spPr>
            <a:xfrm>
              <a:off x="7365757" y="4155745"/>
              <a:ext cx="281018" cy="264123"/>
            </a:xfrm>
            <a:prstGeom prst="rect">
              <a:avLst/>
            </a:prstGeom>
            <a:ln>
              <a:noFill/>
              <a:prstDash val="sysDash"/>
            </a:ln>
          </p:spPr>
        </p:pic>
        <p:sp>
          <p:nvSpPr>
            <p:cNvPr id="29" name="Oval 28">
              <a:extLst>
                <a:ext uri="{FF2B5EF4-FFF2-40B4-BE49-F238E27FC236}">
                  <a16:creationId xmlns:a16="http://schemas.microsoft.com/office/drawing/2014/main" id="{E5B4CB51-9762-46E7-A882-AF48EB146F91}"/>
                </a:ext>
              </a:extLst>
            </p:cNvPr>
            <p:cNvSpPr/>
            <p:nvPr/>
          </p:nvSpPr>
          <p:spPr bwMode="auto">
            <a:xfrm>
              <a:off x="5641592" y="2990323"/>
              <a:ext cx="344215" cy="351639"/>
            </a:xfrm>
            <a:prstGeom prst="ellipse">
              <a:avLst/>
            </a:prstGeom>
            <a:solidFill>
              <a:srgbClr val="F2F2F2"/>
            </a:solidFill>
            <a:ln w="28575">
              <a:solidFill>
                <a:srgbClr val="FFFFFF">
                  <a:lumMod val="65000"/>
                </a:srgbClr>
              </a:solidFill>
              <a:prstDash val="sysDash"/>
            </a:ln>
          </p:spPr>
          <p:txBody>
            <a:bodyPr lIns="179285" tIns="143428" rIns="179285" bIns="143428" anchor="t" anchorCtr="0"/>
            <a:lstStyle/>
            <a:p>
              <a:pPr marL="0" marR="0" lvl="0" indent="0" algn="ctr" defTabSz="93205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endParaRPr>
            </a:p>
          </p:txBody>
        </p:sp>
        <p:pic>
          <p:nvPicPr>
            <p:cNvPr id="30" name="Picture 29">
              <a:extLst>
                <a:ext uri="{FF2B5EF4-FFF2-40B4-BE49-F238E27FC236}">
                  <a16:creationId xmlns:a16="http://schemas.microsoft.com/office/drawing/2014/main" id="{8704FB71-0D84-48E2-95AF-277856AC71F2}"/>
                </a:ext>
              </a:extLst>
            </p:cNvPr>
            <p:cNvPicPr>
              <a:picLocks noChangeAspect="1"/>
            </p:cNvPicPr>
            <p:nvPr/>
          </p:nvPicPr>
          <p:blipFill>
            <a:blip r:embed="rId4"/>
            <a:stretch>
              <a:fillRect/>
            </a:stretch>
          </p:blipFill>
          <p:spPr>
            <a:xfrm>
              <a:off x="5675296" y="3026360"/>
              <a:ext cx="281018" cy="264123"/>
            </a:xfrm>
            <a:prstGeom prst="rect">
              <a:avLst/>
            </a:prstGeom>
            <a:ln>
              <a:noFill/>
              <a:prstDash val="sysDash"/>
            </a:ln>
          </p:spPr>
        </p:pic>
        <p:cxnSp>
          <p:nvCxnSpPr>
            <p:cNvPr id="31" name="Connector: Elbow 489">
              <a:extLst>
                <a:ext uri="{FF2B5EF4-FFF2-40B4-BE49-F238E27FC236}">
                  <a16:creationId xmlns:a16="http://schemas.microsoft.com/office/drawing/2014/main" id="{08AC8C61-BDAF-4214-BBDE-A5AA354EC90D}"/>
                </a:ext>
              </a:extLst>
            </p:cNvPr>
            <p:cNvCxnSpPr>
              <a:cxnSpLocks/>
              <a:stCxn id="15" idx="0"/>
            </p:cNvCxnSpPr>
            <p:nvPr/>
          </p:nvCxnSpPr>
          <p:spPr>
            <a:xfrm rot="16200000" flipV="1">
              <a:off x="6739297" y="2607780"/>
              <a:ext cx="703956" cy="847409"/>
            </a:xfrm>
            <a:prstGeom prst="bentConnector2">
              <a:avLst/>
            </a:prstGeom>
            <a:noFill/>
            <a:ln w="19050" cap="flat" cmpd="sng" algn="ctr">
              <a:solidFill>
                <a:srgbClr val="0078D4"/>
              </a:solidFill>
              <a:prstDash val="sysDash"/>
              <a:headEnd type="triangle"/>
              <a:tailEnd type="triangle"/>
            </a:ln>
            <a:effectLst/>
          </p:spPr>
        </p:cxnSp>
        <p:sp>
          <p:nvSpPr>
            <p:cNvPr id="32" name="TextBox 31">
              <a:extLst>
                <a:ext uri="{FF2B5EF4-FFF2-40B4-BE49-F238E27FC236}">
                  <a16:creationId xmlns:a16="http://schemas.microsoft.com/office/drawing/2014/main" id="{09517129-A8C9-46C0-97FA-56DEF3D8F266}"/>
                </a:ext>
              </a:extLst>
            </p:cNvPr>
            <p:cNvSpPr txBox="1"/>
            <p:nvPr/>
          </p:nvSpPr>
          <p:spPr>
            <a:xfrm>
              <a:off x="7120730" y="3846141"/>
              <a:ext cx="778435" cy="59936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ea typeface="MS PGothic" pitchFamily="34" charset="-128"/>
                </a:rPr>
                <a:t>Region 1 - Hub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 </a:t>
              </a:r>
            </a:p>
          </p:txBody>
        </p:sp>
        <p:sp>
          <p:nvSpPr>
            <p:cNvPr id="33" name="TextBox 32">
              <a:extLst>
                <a:ext uri="{FF2B5EF4-FFF2-40B4-BE49-F238E27FC236}">
                  <a16:creationId xmlns:a16="http://schemas.microsoft.com/office/drawing/2014/main" id="{FFC39124-B297-4941-B463-AAAC3FC02670}"/>
                </a:ext>
              </a:extLst>
            </p:cNvPr>
            <p:cNvSpPr txBox="1"/>
            <p:nvPr/>
          </p:nvSpPr>
          <p:spPr>
            <a:xfrm>
              <a:off x="8800267" y="3795045"/>
              <a:ext cx="778435" cy="59936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ea typeface="MS PGothic" pitchFamily="34" charset="-128"/>
                </a:rPr>
                <a:t>Region 2- Hub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1A1A1A"/>
                      </a:gs>
                      <a:gs pos="30000">
                        <a:srgbClr val="1A1A1A"/>
                      </a:gs>
                    </a:gsLst>
                    <a:lin ang="5400000" scaled="0"/>
                  </a:gradFill>
                  <a:effectLst/>
                  <a:uLnTx/>
                  <a:uFillTx/>
                  <a:latin typeface="Segoe UI"/>
                </a:rPr>
                <a:t> </a:t>
              </a:r>
            </a:p>
          </p:txBody>
        </p:sp>
      </p:grpSp>
      <p:sp>
        <p:nvSpPr>
          <p:cNvPr id="43" name="Rectangle 42">
            <a:extLst>
              <a:ext uri="{FF2B5EF4-FFF2-40B4-BE49-F238E27FC236}">
                <a16:creationId xmlns:a16="http://schemas.microsoft.com/office/drawing/2014/main" id="{053EF362-1826-458F-9031-A1FB0392700E}"/>
              </a:ext>
            </a:extLst>
          </p:cNvPr>
          <p:cNvSpPr/>
          <p:nvPr/>
        </p:nvSpPr>
        <p:spPr>
          <a:xfrm>
            <a:off x="326464" y="2523909"/>
            <a:ext cx="4759019" cy="4185761"/>
          </a:xfrm>
          <a:prstGeom prst="rect">
            <a:avLst/>
          </a:prstGeom>
        </p:spPr>
        <p:txBody>
          <a:bodyPr wrap="square">
            <a:spAutoFit/>
          </a:bodyPr>
          <a:lstStyle/>
          <a:p>
            <a:pPr marL="285750" lvl="0" indent="-285750" defTabSz="932563">
              <a:spcBef>
                <a:spcPts val="600"/>
              </a:spcBef>
              <a:buSzPct val="90000"/>
              <a:buFont typeface="Wingdings" panose="05000000000000000000" pitchFamily="2" charset="2"/>
              <a:buChar char="Ø"/>
            </a:pPr>
            <a:r>
              <a:rPr lang="en-US" altLang="zh-CN" dirty="0" err="1">
                <a:gradFill>
                  <a:gsLst>
                    <a:gs pos="1250">
                      <a:srgbClr val="1A1A1A"/>
                    </a:gs>
                    <a:gs pos="100000">
                      <a:srgbClr val="1A1A1A"/>
                    </a:gs>
                  </a:gsLst>
                  <a:lin ang="5400000" scaled="0"/>
                </a:gradFill>
                <a:latin typeface="Segoe UI"/>
                <a:cs typeface="Segoe UI Semilight" panose="020B0402040204020203" pitchFamily="34" charset="0"/>
              </a:rPr>
              <a:t>连接任意数量的分支与多个连接</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r>
              <a:rPr lang="en-US" altLang="zh-CN" dirty="0" err="1">
                <a:gradFill>
                  <a:gsLst>
                    <a:gs pos="1250">
                      <a:srgbClr val="1A1A1A"/>
                    </a:gs>
                    <a:gs pos="100000">
                      <a:srgbClr val="1A1A1A"/>
                    </a:gs>
                  </a:gsLst>
                  <a:lin ang="5400000" scaled="0"/>
                </a:gradFill>
                <a:latin typeface="Segoe UI"/>
                <a:cs typeface="Segoe UI Semilight" panose="020B0402040204020203" pitchFamily="34" charset="0"/>
              </a:rPr>
              <a:t>从分支机构自动调配到</a:t>
            </a:r>
            <a:r>
              <a:rPr lang="en-US" altLang="zh-CN" dirty="0">
                <a:gradFill>
                  <a:gsLst>
                    <a:gs pos="1250">
                      <a:srgbClr val="1A1A1A"/>
                    </a:gs>
                    <a:gs pos="100000">
                      <a:srgbClr val="1A1A1A"/>
                    </a:gs>
                  </a:gsLst>
                  <a:lin ang="5400000" scaled="0"/>
                </a:gradFill>
                <a:latin typeface="Segoe UI"/>
                <a:cs typeface="Segoe UI Semilight" panose="020B0402040204020203" pitchFamily="34" charset="0"/>
              </a:rPr>
              <a:t> Azure</a:t>
            </a:r>
          </a:p>
          <a:p>
            <a:pPr marL="285750" lvl="0" indent="-285750" defTabSz="932563">
              <a:spcBef>
                <a:spcPts val="600"/>
              </a:spcBef>
              <a:buSzPct val="90000"/>
              <a:buFont typeface="Wingdings" panose="05000000000000000000" pitchFamily="2" charset="2"/>
              <a:buChar char="Ø"/>
            </a:pP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r>
              <a:rPr lang="en-US" altLang="zh-CN" dirty="0" err="1">
                <a:gradFill>
                  <a:gsLst>
                    <a:gs pos="1250">
                      <a:srgbClr val="1A1A1A"/>
                    </a:gs>
                    <a:gs pos="100000">
                      <a:srgbClr val="1A1A1A"/>
                    </a:gs>
                  </a:gsLst>
                  <a:lin ang="5400000" scaled="0"/>
                </a:gradFill>
                <a:latin typeface="Segoe UI"/>
                <a:cs typeface="Segoe UI Semilight" panose="020B0402040204020203" pitchFamily="34" charset="0"/>
              </a:rPr>
              <a:t>自动配置下载和连接启用</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r>
              <a:rPr lang="en-US" altLang="zh-CN" dirty="0" err="1">
                <a:gradFill>
                  <a:gsLst>
                    <a:gs pos="1250">
                      <a:srgbClr val="1A1A1A"/>
                    </a:gs>
                    <a:gs pos="100000">
                      <a:srgbClr val="1A1A1A"/>
                    </a:gs>
                  </a:gsLst>
                  <a:lin ang="5400000" scaled="0"/>
                </a:gradFill>
                <a:latin typeface="Segoe UI"/>
                <a:cs typeface="Segoe UI Semilight" panose="020B0402040204020203" pitchFamily="34" charset="0"/>
              </a:rPr>
              <a:t>为吞吐量和可伸缩性而构建</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r>
              <a:rPr lang="en-US" altLang="zh-CN" dirty="0" err="1">
                <a:gradFill>
                  <a:gsLst>
                    <a:gs pos="1250">
                      <a:srgbClr val="1A1A1A"/>
                    </a:gs>
                    <a:gs pos="100000">
                      <a:srgbClr val="1A1A1A"/>
                    </a:gs>
                  </a:gsLst>
                  <a:lin ang="5400000" scaled="0"/>
                </a:gradFill>
                <a:latin typeface="Segoe UI"/>
                <a:cs typeface="Segoe UI Semilight" panose="020B0402040204020203" pitchFamily="34" charset="0"/>
              </a:rPr>
              <a:t>统一的监测和管理</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r>
              <a:rPr lang="en-US" altLang="zh-CN" dirty="0">
                <a:gradFill>
                  <a:gsLst>
                    <a:gs pos="1250">
                      <a:srgbClr val="1A1A1A"/>
                    </a:gs>
                    <a:gs pos="100000">
                      <a:srgbClr val="1A1A1A"/>
                    </a:gs>
                  </a:gsLst>
                  <a:lin ang="5400000" scaled="0"/>
                </a:gradFill>
                <a:latin typeface="Segoe UI"/>
                <a:cs typeface="Segoe UI Semilight" panose="020B0402040204020203" pitchFamily="34" charset="0"/>
              </a:rPr>
              <a:t>由 </a:t>
            </a:r>
            <a:r>
              <a:rPr lang="en-US" altLang="zh-CN" dirty="0" err="1">
                <a:gradFill>
                  <a:gsLst>
                    <a:gs pos="1250">
                      <a:srgbClr val="1A1A1A"/>
                    </a:gs>
                    <a:gs pos="100000">
                      <a:srgbClr val="1A1A1A"/>
                    </a:gs>
                  </a:gsLst>
                  <a:lin ang="5400000" scaled="0"/>
                </a:gradFill>
                <a:latin typeface="Segoe UI"/>
                <a:cs typeface="Segoe UI Semilight" panose="020B0402040204020203" pitchFamily="34" charset="0"/>
              </a:rPr>
              <a:t>SDWAN的一个日益增长的生态系统管理的</a:t>
            </a:r>
            <a:r>
              <a:rPr lang="en-US" altLang="zh-CN" dirty="0">
                <a:gradFill>
                  <a:gsLst>
                    <a:gs pos="1250">
                      <a:srgbClr val="1A1A1A"/>
                    </a:gs>
                    <a:gs pos="100000">
                      <a:srgbClr val="1A1A1A"/>
                    </a:gs>
                  </a:gsLst>
                  <a:lin ang="5400000" scaled="0"/>
                </a:gradFill>
                <a:latin typeface="Segoe UI"/>
                <a:cs typeface="Segoe UI Semilight" panose="020B0402040204020203" pitchFamily="34" charset="0"/>
              </a:rPr>
              <a:t> CPE </a:t>
            </a:r>
            <a:r>
              <a:rPr lang="en-US" altLang="zh-CN" dirty="0" err="1">
                <a:gradFill>
                  <a:gsLst>
                    <a:gs pos="1250">
                      <a:srgbClr val="1A1A1A"/>
                    </a:gs>
                    <a:gs pos="100000">
                      <a:srgbClr val="1A1A1A"/>
                    </a:gs>
                  </a:gsLst>
                  <a:lin ang="5400000" scaled="0"/>
                </a:gradFill>
                <a:latin typeface="Segoe UI"/>
                <a:cs typeface="Segoe UI Semilight" panose="020B0402040204020203" pitchFamily="34" charset="0"/>
              </a:rPr>
              <a:t>分支设备和VPN</a:t>
            </a:r>
            <a:r>
              <a:rPr lang="en-US" altLang="zh-CN" dirty="0">
                <a:gradFill>
                  <a:gsLst>
                    <a:gs pos="1250">
                      <a:srgbClr val="1A1A1A"/>
                    </a:gs>
                    <a:gs pos="100000">
                      <a:srgbClr val="1A1A1A"/>
                    </a:gs>
                  </a:gsLst>
                  <a:lin ang="5400000" scaled="0"/>
                </a:gradFill>
                <a:latin typeface="Segoe UI"/>
                <a:cs typeface="Segoe UI Semilight" panose="020B0402040204020203" pitchFamily="34" charset="0"/>
              </a:rPr>
              <a:t> </a:t>
            </a:r>
            <a:r>
              <a:rPr lang="en-US" altLang="zh-CN" dirty="0" err="1">
                <a:gradFill>
                  <a:gsLst>
                    <a:gs pos="1250">
                      <a:srgbClr val="1A1A1A"/>
                    </a:gs>
                    <a:gs pos="100000">
                      <a:srgbClr val="1A1A1A"/>
                    </a:gs>
                  </a:gsLst>
                  <a:lin ang="5400000" scaled="0"/>
                </a:gradFill>
                <a:latin typeface="Segoe UI"/>
                <a:cs typeface="Segoe UI Semilight" panose="020B0402040204020203" pitchFamily="34" charset="0"/>
              </a:rPr>
              <a:t>合作伙伴</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p:txBody>
      </p:sp>
    </p:spTree>
    <p:extLst>
      <p:ext uri="{BB962C8B-B14F-4D97-AF65-F5344CB8AC3E}">
        <p14:creationId xmlns:p14="http://schemas.microsoft.com/office/powerpoint/2010/main" val="40129866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ihandform 49"/>
          <p:cNvSpPr>
            <a:spLocks noChangeArrowheads="1"/>
          </p:cNvSpPr>
          <p:nvPr/>
        </p:nvSpPr>
        <p:spPr bwMode="auto">
          <a:xfrm>
            <a:off x="4885848" y="3138315"/>
            <a:ext cx="531675" cy="547545"/>
          </a:xfrm>
          <a:custGeom>
            <a:avLst/>
            <a:gdLst>
              <a:gd name="T0" fmla="*/ 340943 w 344342"/>
              <a:gd name="T1" fmla="*/ 543881 h 548298"/>
              <a:gd name="T2" fmla="*/ 344342 w 344342"/>
              <a:gd name="T3" fmla="*/ 0 h 548298"/>
              <a:gd name="T4" fmla="*/ 0 w 344342"/>
              <a:gd name="T5" fmla="*/ 548298 h 548298"/>
              <a:gd name="T6" fmla="*/ 340943 w 344342"/>
              <a:gd name="T7" fmla="*/ 543881 h 548298"/>
              <a:gd name="T8" fmla="*/ 0 60000 65536"/>
              <a:gd name="T9" fmla="*/ 0 60000 65536"/>
              <a:gd name="T10" fmla="*/ 0 60000 65536"/>
              <a:gd name="T11" fmla="*/ 0 60000 65536"/>
              <a:gd name="T12" fmla="*/ 0 w 344342"/>
              <a:gd name="T13" fmla="*/ 0 h 548298"/>
              <a:gd name="T14" fmla="*/ 344342 w 344342"/>
              <a:gd name="T15" fmla="*/ 548298 h 548298"/>
            </a:gdLst>
            <a:ahLst/>
            <a:cxnLst>
              <a:cxn ang="T8">
                <a:pos x="T0" y="T1"/>
              </a:cxn>
              <a:cxn ang="T9">
                <a:pos x="T2" y="T3"/>
              </a:cxn>
              <a:cxn ang="T10">
                <a:pos x="T4" y="T5"/>
              </a:cxn>
              <a:cxn ang="T11">
                <a:pos x="T6" y="T7"/>
              </a:cxn>
            </a:cxnLst>
            <a:rect l="T12" t="T13" r="T14" b="T15"/>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solidFill>
            <a:srgbClr val="FF0000"/>
          </a:solidFill>
          <a:ln w="9525" cap="flat" cmpd="sng">
            <a:solidFill>
              <a:schemeClr val="accent2"/>
            </a:solidFill>
            <a:bevel/>
            <a:headEnd/>
            <a:tailEnd/>
          </a:ln>
        </p:spPr>
        <p:txBody>
          <a:bodyPr anchor="ctr"/>
          <a:lstStyle/>
          <a:p>
            <a:pPr algn="ctr"/>
            <a:endParaRPr lang="zh-CN" altLang="zh-CN" sz="1600">
              <a:solidFill>
                <a:srgbClr val="28347E"/>
              </a:solidFill>
              <a:ea typeface="Microsoft JhengHei" panose="020B0604030504040204" pitchFamily="34" charset="-120"/>
              <a:sym typeface="Arial" panose="020B0604020202020204" pitchFamily="34" charset="0"/>
            </a:endParaRPr>
          </a:p>
        </p:txBody>
      </p:sp>
      <p:sp>
        <p:nvSpPr>
          <p:cNvPr id="5" name="Freihandform 56"/>
          <p:cNvSpPr>
            <a:spLocks noChangeArrowheads="1"/>
          </p:cNvSpPr>
          <p:nvPr/>
        </p:nvSpPr>
        <p:spPr bwMode="auto">
          <a:xfrm>
            <a:off x="886391" y="3675280"/>
            <a:ext cx="3961103" cy="2356824"/>
          </a:xfrm>
          <a:custGeom>
            <a:avLst/>
            <a:gdLst>
              <a:gd name="T0" fmla="*/ 6691 w 2649897"/>
              <a:gd name="T1" fmla="*/ 2357454 h 2357454"/>
              <a:gd name="T2" fmla="*/ 6690 w 2649897"/>
              <a:gd name="T3" fmla="*/ 1071570 h 2357454"/>
              <a:gd name="T4" fmla="*/ 1506889 w 2649897"/>
              <a:gd name="T5" fmla="*/ 1071570 h 2357454"/>
              <a:gd name="T6" fmla="*/ 1506889 w 2649897"/>
              <a:gd name="T7" fmla="*/ 0 h 2357454"/>
              <a:gd name="T8" fmla="*/ 2649897 w 2649897"/>
              <a:gd name="T9" fmla="*/ 1 h 2357454"/>
              <a:gd name="T10" fmla="*/ 1792913 w 2649897"/>
              <a:gd name="T11" fmla="*/ 1633278 h 2357454"/>
              <a:gd name="T12" fmla="*/ 6691 w 2649897"/>
              <a:gd name="T13" fmla="*/ 2357454 h 2357454"/>
              <a:gd name="T14" fmla="*/ 0 60000 65536"/>
              <a:gd name="T15" fmla="*/ 0 60000 65536"/>
              <a:gd name="T16" fmla="*/ 0 60000 65536"/>
              <a:gd name="T17" fmla="*/ 0 60000 65536"/>
              <a:gd name="T18" fmla="*/ 0 60000 65536"/>
              <a:gd name="T19" fmla="*/ 0 60000 65536"/>
              <a:gd name="T20" fmla="*/ 0 60000 65536"/>
              <a:gd name="T21" fmla="*/ 0 w 2649897"/>
              <a:gd name="T22" fmla="*/ 0 h 2357454"/>
              <a:gd name="T23" fmla="*/ 2649897 w 2649897"/>
              <a:gd name="T24" fmla="*/ 2357454 h 23574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solidFill>
            <a:srgbClr val="7030A0"/>
          </a:solidFill>
          <a:ln w="9525" cap="flat" cmpd="sng">
            <a:solidFill>
              <a:srgbClr val="10CF9B"/>
            </a:solidFill>
            <a:bevel/>
            <a:headEnd/>
            <a:tailEnd/>
          </a:ln>
        </p:spPr>
        <p:txBody>
          <a:bodyPr anchor="ctr"/>
          <a:lstStyle/>
          <a:p>
            <a:pPr algn="ctr"/>
            <a:endParaRPr lang="zh-CN" altLang="zh-CN" sz="2000">
              <a:solidFill>
                <a:srgbClr val="28347E"/>
              </a:solidFill>
              <a:ea typeface="Microsoft JhengHei" panose="020B0604030504040204" pitchFamily="34" charset="-120"/>
              <a:sym typeface="Arial" panose="020B0604020202020204" pitchFamily="34" charset="0"/>
            </a:endParaRPr>
          </a:p>
        </p:txBody>
      </p:sp>
      <p:grpSp>
        <p:nvGrpSpPr>
          <p:cNvPr id="6" name="Group 5"/>
          <p:cNvGrpSpPr>
            <a:grpSpLocks/>
          </p:cNvGrpSpPr>
          <p:nvPr/>
        </p:nvGrpSpPr>
        <p:grpSpPr bwMode="auto">
          <a:xfrm>
            <a:off x="882422" y="1934775"/>
            <a:ext cx="8576881" cy="2821047"/>
            <a:chOff x="0" y="0"/>
            <a:chExt cx="5736469" cy="2822270"/>
          </a:xfrm>
        </p:grpSpPr>
        <p:sp>
          <p:nvSpPr>
            <p:cNvPr id="7" name="Gerade Verbindung 21"/>
            <p:cNvSpPr>
              <a:spLocks noChangeShapeType="1"/>
            </p:cNvSpPr>
            <p:nvPr/>
          </p:nvSpPr>
          <p:spPr bwMode="auto">
            <a:xfrm>
              <a:off x="0" y="2812746"/>
              <a:ext cx="1500198" cy="1"/>
            </a:xfrm>
            <a:prstGeom prst="line">
              <a:avLst/>
            </a:prstGeom>
            <a:noFill/>
            <a:ln w="19050" cap="flat" cmpd="sng">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500"/>
            </a:p>
          </p:txBody>
        </p:sp>
        <p:sp>
          <p:nvSpPr>
            <p:cNvPr id="8" name="Gerade Verbindung 23"/>
            <p:cNvSpPr>
              <a:spLocks noChangeShapeType="1"/>
            </p:cNvSpPr>
            <p:nvPr/>
          </p:nvSpPr>
          <p:spPr bwMode="auto">
            <a:xfrm rot="5400000" flipH="1" flipV="1">
              <a:off x="964413" y="2286484"/>
              <a:ext cx="1071570" cy="1"/>
            </a:xfrm>
            <a:prstGeom prst="line">
              <a:avLst/>
            </a:prstGeom>
            <a:noFill/>
            <a:ln w="19050" cap="flat" cmpd="sng">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500"/>
            </a:p>
          </p:txBody>
        </p:sp>
        <p:sp>
          <p:nvSpPr>
            <p:cNvPr id="9" name="Gerade Verbindung 26"/>
            <p:cNvSpPr>
              <a:spLocks noChangeShapeType="1"/>
            </p:cNvSpPr>
            <p:nvPr/>
          </p:nvSpPr>
          <p:spPr bwMode="auto">
            <a:xfrm>
              <a:off x="1490675" y="1741176"/>
              <a:ext cx="1539548" cy="6923"/>
            </a:xfrm>
            <a:prstGeom prst="line">
              <a:avLst/>
            </a:prstGeom>
            <a:noFill/>
            <a:ln w="19050" cap="flat" cmpd="sng">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500"/>
            </a:p>
          </p:txBody>
        </p:sp>
        <p:sp>
          <p:nvSpPr>
            <p:cNvPr id="10" name="Gerade Verbindung 28"/>
            <p:cNvSpPr>
              <a:spLocks noChangeShapeType="1"/>
            </p:cNvSpPr>
            <p:nvPr/>
          </p:nvSpPr>
          <p:spPr bwMode="auto">
            <a:xfrm rot="5400000" flipH="1" flipV="1">
              <a:off x="2509382" y="1227298"/>
              <a:ext cx="1024883" cy="1"/>
            </a:xfrm>
            <a:prstGeom prst="line">
              <a:avLst/>
            </a:prstGeom>
            <a:noFill/>
            <a:ln w="19050" cap="flat" cmpd="sng">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500"/>
            </a:p>
          </p:txBody>
        </p:sp>
        <p:sp>
          <p:nvSpPr>
            <p:cNvPr id="11" name="Gerade Verbindung 30"/>
            <p:cNvSpPr>
              <a:spLocks noChangeShapeType="1"/>
            </p:cNvSpPr>
            <p:nvPr/>
          </p:nvSpPr>
          <p:spPr bwMode="auto">
            <a:xfrm>
              <a:off x="3014681" y="724375"/>
              <a:ext cx="1097280" cy="1"/>
            </a:xfrm>
            <a:prstGeom prst="line">
              <a:avLst/>
            </a:prstGeom>
            <a:noFill/>
            <a:ln w="19050" cap="flat" cmpd="sng">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500"/>
            </a:p>
          </p:txBody>
        </p:sp>
        <p:sp>
          <p:nvSpPr>
            <p:cNvPr id="12" name="Gerade Verbindung 37"/>
            <p:cNvSpPr>
              <a:spLocks noChangeShapeType="1"/>
            </p:cNvSpPr>
            <p:nvPr/>
          </p:nvSpPr>
          <p:spPr bwMode="auto">
            <a:xfrm rot="5400000" flipH="1" flipV="1">
              <a:off x="3737151" y="365759"/>
              <a:ext cx="731520" cy="1"/>
            </a:xfrm>
            <a:prstGeom prst="line">
              <a:avLst/>
            </a:prstGeom>
            <a:noFill/>
            <a:ln w="19050" cap="flat" cmpd="sng">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500"/>
            </a:p>
          </p:txBody>
        </p:sp>
        <p:sp>
          <p:nvSpPr>
            <p:cNvPr id="13" name="Gerade Verbindung 42"/>
            <p:cNvSpPr>
              <a:spLocks noChangeShapeType="1"/>
            </p:cNvSpPr>
            <p:nvPr/>
          </p:nvSpPr>
          <p:spPr bwMode="auto">
            <a:xfrm>
              <a:off x="4093395" y="9997"/>
              <a:ext cx="1643074" cy="1"/>
            </a:xfrm>
            <a:prstGeom prst="line">
              <a:avLst/>
            </a:prstGeom>
            <a:noFill/>
            <a:ln w="19050" cap="flat" cmpd="sng">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sz="1500"/>
            </a:p>
          </p:txBody>
        </p:sp>
      </p:grpSp>
      <p:sp>
        <p:nvSpPr>
          <p:cNvPr id="14" name="Gerade Verbindung mit Pfeil 5"/>
          <p:cNvSpPr>
            <a:spLocks noChangeShapeType="1"/>
          </p:cNvSpPr>
          <p:nvPr/>
        </p:nvSpPr>
        <p:spPr bwMode="auto">
          <a:xfrm>
            <a:off x="789842" y="6103523"/>
            <a:ext cx="10573965" cy="1323"/>
          </a:xfrm>
          <a:prstGeom prst="straightConnector1">
            <a:avLst/>
          </a:prstGeom>
          <a:noFill/>
          <a:ln w="12700" cap="flat" cmpd="sng">
            <a:solidFill>
              <a:schemeClr val="tx1"/>
            </a:solidFill>
            <a:bevel/>
            <a:headEnd type="oval" w="med" len="med"/>
            <a:tailEnd type="stealth" w="lg" len="lg"/>
          </a:ln>
          <a:extLst>
            <a:ext uri="{909E8E84-426E-40DD-AFC4-6F175D3DCCD1}">
              <a14:hiddenFill xmlns:a14="http://schemas.microsoft.com/office/drawing/2010/main">
                <a:noFill/>
              </a14:hiddenFill>
            </a:ext>
          </a:extLst>
        </p:spPr>
        <p:txBody>
          <a:bodyPr/>
          <a:lstStyle/>
          <a:p>
            <a:endParaRPr lang="zh-CN" altLang="en-US" sz="1500"/>
          </a:p>
        </p:txBody>
      </p:sp>
      <p:sp>
        <p:nvSpPr>
          <p:cNvPr id="15" name="Gerade Verbindung mit Pfeil 7"/>
          <p:cNvSpPr>
            <a:spLocks noChangeShapeType="1"/>
          </p:cNvSpPr>
          <p:nvPr/>
        </p:nvSpPr>
        <p:spPr bwMode="auto">
          <a:xfrm rot="5400000" flipH="1" flipV="1">
            <a:off x="-1533257" y="3781747"/>
            <a:ext cx="4642229" cy="1323"/>
          </a:xfrm>
          <a:prstGeom prst="straightConnector1">
            <a:avLst/>
          </a:prstGeom>
          <a:noFill/>
          <a:ln w="12700" cap="flat" cmpd="sng">
            <a:solidFill>
              <a:schemeClr val="tx1"/>
            </a:solidFill>
            <a:bevel/>
            <a:headEnd type="oval" w="med" len="med"/>
            <a:tailEnd type="stealth" w="lg" len="lg"/>
          </a:ln>
          <a:extLst>
            <a:ext uri="{909E8E84-426E-40DD-AFC4-6F175D3DCCD1}">
              <a14:hiddenFill xmlns:a14="http://schemas.microsoft.com/office/drawing/2010/main">
                <a:noFill/>
              </a14:hiddenFill>
            </a:ext>
          </a:extLst>
        </p:spPr>
        <p:txBody>
          <a:bodyPr/>
          <a:lstStyle/>
          <a:p>
            <a:endParaRPr lang="zh-CN" altLang="en-US" sz="1500"/>
          </a:p>
        </p:txBody>
      </p:sp>
      <p:sp>
        <p:nvSpPr>
          <p:cNvPr id="16" name="Textfeld 11"/>
          <p:cNvSpPr>
            <a:spLocks noChangeArrowheads="1"/>
          </p:cNvSpPr>
          <p:nvPr/>
        </p:nvSpPr>
        <p:spPr bwMode="auto">
          <a:xfrm>
            <a:off x="10028237" y="6176265"/>
            <a:ext cx="1295400" cy="36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gn="ctr"/>
            <a:r>
              <a:rPr lang="zh-CN" altLang="en-US" sz="1600" b="1">
                <a:solidFill>
                  <a:srgbClr val="000000"/>
                </a:solidFill>
                <a:ea typeface="Microsoft JhengHei" panose="020B0604030504040204" pitchFamily="34" charset="-120"/>
                <a:sym typeface="Arial" panose="020B0604020202020204" pitchFamily="34" charset="0"/>
              </a:rPr>
              <a:t>时间</a:t>
            </a:r>
          </a:p>
        </p:txBody>
      </p:sp>
      <p:sp>
        <p:nvSpPr>
          <p:cNvPr id="17" name="Textfeld 12"/>
          <p:cNvSpPr>
            <a:spLocks noChangeArrowheads="1"/>
          </p:cNvSpPr>
          <p:nvPr/>
        </p:nvSpPr>
        <p:spPr bwMode="auto">
          <a:xfrm rot="16200000">
            <a:off x="-184893" y="1784663"/>
            <a:ext cx="1575184" cy="55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gn="ctr"/>
            <a:r>
              <a:rPr lang="zh-CN" altLang="en-US" sz="2000" b="1">
                <a:solidFill>
                  <a:srgbClr val="000000"/>
                </a:solidFill>
                <a:ea typeface="Microsoft JhengHei" panose="020B0604030504040204" pitchFamily="34" charset="-120"/>
                <a:sym typeface="Arial" panose="020B0604020202020204" pitchFamily="34" charset="0"/>
              </a:rPr>
              <a:t>IT 容量</a:t>
            </a:r>
          </a:p>
        </p:txBody>
      </p:sp>
      <p:sp>
        <p:nvSpPr>
          <p:cNvPr id="18" name="Gerade Verbindung mit Pfeil 15"/>
          <p:cNvSpPr>
            <a:spLocks noChangeShapeType="1"/>
          </p:cNvSpPr>
          <p:nvPr/>
        </p:nvSpPr>
        <p:spPr bwMode="auto">
          <a:xfrm flipV="1">
            <a:off x="895647" y="1889808"/>
            <a:ext cx="8972330" cy="4142296"/>
          </a:xfrm>
          <a:prstGeom prst="straightConnector1">
            <a:avLst/>
          </a:prstGeom>
          <a:noFill/>
          <a:ln w="12700" cap="flat" cmpd="sng">
            <a:solidFill>
              <a:schemeClr val="tx1"/>
            </a:solidFill>
            <a:prstDash val="dash"/>
            <a:bevel/>
            <a:headEnd/>
            <a:tailEnd type="stealth" w="lg" len="lg"/>
          </a:ln>
          <a:extLst>
            <a:ext uri="{909E8E84-426E-40DD-AFC4-6F175D3DCCD1}">
              <a14:hiddenFill xmlns:a14="http://schemas.microsoft.com/office/drawing/2010/main">
                <a:noFill/>
              </a14:hiddenFill>
            </a:ext>
          </a:extLst>
        </p:spPr>
        <p:txBody>
          <a:bodyPr/>
          <a:lstStyle/>
          <a:p>
            <a:endParaRPr lang="zh-CN" altLang="en-US" sz="1500"/>
          </a:p>
        </p:txBody>
      </p:sp>
      <p:sp>
        <p:nvSpPr>
          <p:cNvPr id="19" name="Freihandform 50"/>
          <p:cNvSpPr>
            <a:spLocks noChangeArrowheads="1"/>
          </p:cNvSpPr>
          <p:nvPr/>
        </p:nvSpPr>
        <p:spPr bwMode="auto">
          <a:xfrm>
            <a:off x="6392257" y="2852640"/>
            <a:ext cx="1543442" cy="1756375"/>
          </a:xfrm>
          <a:custGeom>
            <a:avLst/>
            <a:gdLst>
              <a:gd name="T0" fmla="*/ 0 w 1032695"/>
              <a:gd name="T1" fmla="*/ 30162 h 1755723"/>
              <a:gd name="T2" fmla="*/ 600075 w 1032695"/>
              <a:gd name="T3" fmla="*/ 153987 h 1755723"/>
              <a:gd name="T4" fmla="*/ 914400 w 1032695"/>
              <a:gd name="T5" fmla="*/ 954087 h 1755723"/>
              <a:gd name="T6" fmla="*/ 1032695 w 1032695"/>
              <a:gd name="T7" fmla="*/ 1755723 h 1755723"/>
              <a:gd name="T8" fmla="*/ 0 60000 65536"/>
              <a:gd name="T9" fmla="*/ 0 60000 65536"/>
              <a:gd name="T10" fmla="*/ 0 60000 65536"/>
              <a:gd name="T11" fmla="*/ 0 60000 65536"/>
              <a:gd name="T12" fmla="*/ 0 w 1032695"/>
              <a:gd name="T13" fmla="*/ 0 h 1755723"/>
              <a:gd name="T14" fmla="*/ 1032695 w 1032695"/>
              <a:gd name="T15" fmla="*/ 1755723 h 1755723"/>
            </a:gdLst>
            <a:ahLst/>
            <a:cxnLst>
              <a:cxn ang="T8">
                <a:pos x="T0" y="T1"/>
              </a:cxn>
              <a:cxn ang="T9">
                <a:pos x="T2" y="T3"/>
              </a:cxn>
              <a:cxn ang="T10">
                <a:pos x="T4" y="T5"/>
              </a:cxn>
              <a:cxn ang="T11">
                <a:pos x="T6" y="T7"/>
              </a:cxn>
            </a:cxnLst>
            <a:rect l="T12" t="T13" r="T14" b="T15"/>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noFill/>
          <a:ln w="25400" cap="flat"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1600" baseline="-25000">
              <a:solidFill>
                <a:srgbClr val="28347E"/>
              </a:solidFill>
              <a:ea typeface="Microsoft JhengHei" panose="020B0604030504040204" pitchFamily="34" charset="-120"/>
              <a:sym typeface="Arial" panose="020B0604020202020204" pitchFamily="34" charset="0"/>
            </a:endParaRPr>
          </a:p>
        </p:txBody>
      </p:sp>
      <p:sp>
        <p:nvSpPr>
          <p:cNvPr id="20" name="Freihandform 52"/>
          <p:cNvSpPr>
            <a:spLocks noChangeArrowheads="1"/>
          </p:cNvSpPr>
          <p:nvPr/>
        </p:nvSpPr>
        <p:spPr bwMode="auto">
          <a:xfrm>
            <a:off x="7931732" y="2147710"/>
            <a:ext cx="1194283" cy="2753596"/>
          </a:xfrm>
          <a:custGeom>
            <a:avLst/>
            <a:gdLst>
              <a:gd name="T0" fmla="*/ 0 w 798564"/>
              <a:gd name="T1" fmla="*/ 2452227 h 2754108"/>
              <a:gd name="T2" fmla="*/ 284214 w 798564"/>
              <a:gd name="T3" fmla="*/ 2618453 h 2754108"/>
              <a:gd name="T4" fmla="*/ 560439 w 798564"/>
              <a:gd name="T5" fmla="*/ 1638300 h 2754108"/>
              <a:gd name="T6" fmla="*/ 798564 w 798564"/>
              <a:gd name="T7" fmla="*/ 0 h 2754108"/>
              <a:gd name="T8" fmla="*/ 0 60000 65536"/>
              <a:gd name="T9" fmla="*/ 0 60000 65536"/>
              <a:gd name="T10" fmla="*/ 0 60000 65536"/>
              <a:gd name="T11" fmla="*/ 0 60000 65536"/>
              <a:gd name="T12" fmla="*/ 0 w 798564"/>
              <a:gd name="T13" fmla="*/ 0 h 2754108"/>
              <a:gd name="T14" fmla="*/ 798564 w 798564"/>
              <a:gd name="T15" fmla="*/ 2754108 h 2754108"/>
            </a:gdLst>
            <a:ahLst/>
            <a:cxnLst>
              <a:cxn ang="T8">
                <a:pos x="T0" y="T1"/>
              </a:cxn>
              <a:cxn ang="T9">
                <a:pos x="T2" y="T3"/>
              </a:cxn>
              <a:cxn ang="T10">
                <a:pos x="T4" y="T5"/>
              </a:cxn>
              <a:cxn ang="T11">
                <a:pos x="T6" y="T7"/>
              </a:cxn>
            </a:cxnLst>
            <a:rect l="T12" t="T13" r="T14" b="T15"/>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noFill/>
          <a:ln w="25400" cap="flat"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1600" baseline="-25000">
              <a:solidFill>
                <a:srgbClr val="28347E"/>
              </a:solidFill>
              <a:ea typeface="Microsoft JhengHei" panose="020B0604030504040204" pitchFamily="34" charset="-120"/>
              <a:sym typeface="Arial" panose="020B0604020202020204" pitchFamily="34" charset="0"/>
            </a:endParaRPr>
          </a:p>
        </p:txBody>
      </p:sp>
      <p:sp>
        <p:nvSpPr>
          <p:cNvPr id="21" name="Freihandform 47"/>
          <p:cNvSpPr>
            <a:spLocks noChangeArrowheads="1"/>
          </p:cNvSpPr>
          <p:nvPr/>
        </p:nvSpPr>
        <p:spPr bwMode="auto">
          <a:xfrm>
            <a:off x="885066" y="3725538"/>
            <a:ext cx="3962426" cy="2321114"/>
          </a:xfrm>
          <a:custGeom>
            <a:avLst/>
            <a:gdLst>
              <a:gd name="T0" fmla="*/ 0 w 2650733"/>
              <a:gd name="T1" fmla="*/ 2321960 h 2321960"/>
              <a:gd name="T2" fmla="*/ 1849348 w 2650733"/>
              <a:gd name="T3" fmla="*/ 1541124 h 2321960"/>
              <a:gd name="T4" fmla="*/ 2650733 w 2650733"/>
              <a:gd name="T5" fmla="*/ 0 h 2321960"/>
              <a:gd name="T6" fmla="*/ 0 60000 65536"/>
              <a:gd name="T7" fmla="*/ 0 60000 65536"/>
              <a:gd name="T8" fmla="*/ 0 60000 65536"/>
              <a:gd name="T9" fmla="*/ 0 w 2650733"/>
              <a:gd name="T10" fmla="*/ 0 h 2321960"/>
              <a:gd name="T11" fmla="*/ 2650733 w 2650733"/>
              <a:gd name="T12" fmla="*/ 2321960 h 2321960"/>
            </a:gdLst>
            <a:ahLst/>
            <a:cxnLst>
              <a:cxn ang="T6">
                <a:pos x="T0" y="T1"/>
              </a:cxn>
              <a:cxn ang="T7">
                <a:pos x="T2" y="T3"/>
              </a:cxn>
              <a:cxn ang="T8">
                <a:pos x="T4" y="T5"/>
              </a:cxn>
            </a:cxnLst>
            <a:rect l="T9" t="T10" r="T11" b="T12"/>
            <a:pathLst>
              <a:path w="2650733" h="2321960">
                <a:moveTo>
                  <a:pt x="0" y="2321960"/>
                </a:moveTo>
                <a:cubicBezTo>
                  <a:pt x="703779" y="2125038"/>
                  <a:pt x="1407559" y="1928117"/>
                  <a:pt x="1849348" y="1541124"/>
                </a:cubicBezTo>
                <a:cubicBezTo>
                  <a:pt x="2291137" y="1154131"/>
                  <a:pt x="2470935" y="577065"/>
                  <a:pt x="2650733" y="0"/>
                </a:cubicBezTo>
              </a:path>
            </a:pathLst>
          </a:custGeom>
          <a:noFill/>
          <a:ln w="25400" cap="flat"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000" baseline="-25000">
              <a:solidFill>
                <a:srgbClr val="28347E"/>
              </a:solidFill>
              <a:ea typeface="Microsoft JhengHei" panose="020B0604030504040204" pitchFamily="34" charset="-120"/>
              <a:sym typeface="Arial" panose="020B0604020202020204" pitchFamily="34" charset="0"/>
            </a:endParaRPr>
          </a:p>
        </p:txBody>
      </p:sp>
      <p:sp>
        <p:nvSpPr>
          <p:cNvPr id="22" name="Freihandform 48"/>
          <p:cNvSpPr>
            <a:spLocks noChangeArrowheads="1"/>
          </p:cNvSpPr>
          <p:nvPr/>
        </p:nvSpPr>
        <p:spPr bwMode="auto">
          <a:xfrm>
            <a:off x="4847493" y="2885705"/>
            <a:ext cx="1555345" cy="839833"/>
          </a:xfrm>
          <a:custGeom>
            <a:avLst/>
            <a:gdLst>
              <a:gd name="T0" fmla="*/ 0 w 1052610"/>
              <a:gd name="T1" fmla="*/ 839698 h 839698"/>
              <a:gd name="T2" fmla="*/ 365870 w 1052610"/>
              <a:gd name="T3" fmla="*/ 241145 h 839698"/>
              <a:gd name="T4" fmla="*/ 1052610 w 1052610"/>
              <a:gd name="T5" fmla="*/ 0 h 839698"/>
              <a:gd name="T6" fmla="*/ 0 60000 65536"/>
              <a:gd name="T7" fmla="*/ 0 60000 65536"/>
              <a:gd name="T8" fmla="*/ 0 60000 65536"/>
              <a:gd name="T9" fmla="*/ 0 w 1052610"/>
              <a:gd name="T10" fmla="*/ 0 h 839698"/>
              <a:gd name="T11" fmla="*/ 1052610 w 1052610"/>
              <a:gd name="T12" fmla="*/ 839698 h 839698"/>
            </a:gdLst>
            <a:ahLst/>
            <a:cxnLst>
              <a:cxn ang="T6">
                <a:pos x="T0" y="T1"/>
              </a:cxn>
              <a:cxn ang="T7">
                <a:pos x="T2" y="T3"/>
              </a:cxn>
              <a:cxn ang="T8">
                <a:pos x="T4" y="T5"/>
              </a:cxn>
            </a:cxnLst>
            <a:rect l="T9" t="T10" r="T11" b="T12"/>
            <a:pathLst>
              <a:path w="1052610" h="839698">
                <a:moveTo>
                  <a:pt x="0" y="839698"/>
                </a:moveTo>
                <a:cubicBezTo>
                  <a:pt x="72775" y="588837"/>
                  <a:pt x="191260" y="381095"/>
                  <a:pt x="365870" y="241145"/>
                </a:cubicBezTo>
                <a:cubicBezTo>
                  <a:pt x="534606" y="123932"/>
                  <a:pt x="760190" y="32213"/>
                  <a:pt x="1052610" y="0"/>
                </a:cubicBezTo>
              </a:path>
            </a:pathLst>
          </a:custGeom>
          <a:noFill/>
          <a:ln w="25400" cap="flat"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1600" baseline="-25000">
              <a:solidFill>
                <a:srgbClr val="28347E"/>
              </a:solidFill>
              <a:ea typeface="Microsoft JhengHei" panose="020B0604030504040204" pitchFamily="34" charset="-120"/>
              <a:sym typeface="Arial" panose="020B0604020202020204" pitchFamily="34" charset="0"/>
            </a:endParaRPr>
          </a:p>
        </p:txBody>
      </p:sp>
      <p:sp>
        <p:nvSpPr>
          <p:cNvPr id="23" name="Textfeld 60"/>
          <p:cNvSpPr>
            <a:spLocks noChangeArrowheads="1"/>
          </p:cNvSpPr>
          <p:nvPr/>
        </p:nvSpPr>
        <p:spPr bwMode="auto">
          <a:xfrm>
            <a:off x="2694628" y="5431172"/>
            <a:ext cx="1773569" cy="37166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mpd="sng">
                <a:solidFill>
                  <a:srgbClr val="000000"/>
                </a:solidFill>
                <a:bevel/>
                <a:headEnd/>
                <a:tailEnd/>
              </a14:hiddenLine>
            </a:ext>
          </a:extLst>
        </p:spPr>
        <p:txBody>
          <a:bodyPr lIns="0" rIns="0">
            <a:spAutoFit/>
          </a:bodyPr>
          <a:lstStyle/>
          <a:p>
            <a:pPr algn="ctr"/>
            <a:r>
              <a:rPr lang="zh-CN" altLang="en-US" sz="1600">
                <a:solidFill>
                  <a:srgbClr val="000000"/>
                </a:solidFill>
                <a:ea typeface="Microsoft JhengHei" panose="020B0604030504040204" pitchFamily="34" charset="-120"/>
                <a:sym typeface="Arial" panose="020B0604020202020204" pitchFamily="34" charset="0"/>
              </a:rPr>
              <a:t>实际负载</a:t>
            </a:r>
          </a:p>
        </p:txBody>
      </p:sp>
      <p:sp>
        <p:nvSpPr>
          <p:cNvPr id="24" name="Textfeld 61"/>
          <p:cNvSpPr>
            <a:spLocks noChangeArrowheads="1"/>
          </p:cNvSpPr>
          <p:nvPr/>
        </p:nvSpPr>
        <p:spPr bwMode="auto">
          <a:xfrm>
            <a:off x="4981072" y="1934774"/>
            <a:ext cx="1950794" cy="34335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mpd="sng">
                <a:solidFill>
                  <a:srgbClr val="000000"/>
                </a:solidFill>
                <a:bevel/>
                <a:headEnd/>
                <a:tailEnd/>
              </a14:hiddenLine>
            </a:ext>
          </a:extLst>
        </p:spPr>
        <p:txBody>
          <a:bodyPr lIns="0" rIns="0">
            <a:spAutoFit/>
          </a:bodyPr>
          <a:lstStyle/>
          <a:p>
            <a:pPr algn="ctr">
              <a:lnSpc>
                <a:spcPts val="1697"/>
              </a:lnSpc>
            </a:pPr>
            <a:r>
              <a:rPr lang="zh-CN" altLang="en-US" sz="1600">
                <a:solidFill>
                  <a:srgbClr val="000000"/>
                </a:solidFill>
                <a:ea typeface="Microsoft JhengHei" panose="020B0604030504040204" pitchFamily="34" charset="-120"/>
                <a:sym typeface="Arial" panose="020B0604020202020204" pitchFamily="34" charset="0"/>
              </a:rPr>
              <a:t>采购的</a:t>
            </a:r>
            <a:r>
              <a:rPr lang="en-US" altLang="zh-CN" sz="1600">
                <a:solidFill>
                  <a:srgbClr val="000000"/>
                </a:solidFill>
                <a:ea typeface="Microsoft JhengHei" panose="020B0604030504040204" pitchFamily="34" charset="-120"/>
                <a:sym typeface="Arial" panose="020B0604020202020204" pitchFamily="34" charset="0"/>
              </a:rPr>
              <a:t>IT</a:t>
            </a:r>
            <a:r>
              <a:rPr lang="zh-CN" altLang="en-US" sz="1600">
                <a:solidFill>
                  <a:srgbClr val="000000"/>
                </a:solidFill>
                <a:ea typeface="Microsoft JhengHei" panose="020B0604030504040204" pitchFamily="34" charset="-120"/>
                <a:sym typeface="Arial" panose="020B0604020202020204" pitchFamily="34" charset="0"/>
              </a:rPr>
              <a:t>容量</a:t>
            </a:r>
          </a:p>
        </p:txBody>
      </p:sp>
      <p:sp>
        <p:nvSpPr>
          <p:cNvPr id="25" name="Textfeld 62"/>
          <p:cNvSpPr>
            <a:spLocks noChangeArrowheads="1"/>
          </p:cNvSpPr>
          <p:nvPr/>
        </p:nvSpPr>
        <p:spPr bwMode="auto">
          <a:xfrm>
            <a:off x="895647" y="3032510"/>
            <a:ext cx="2228535" cy="1066959"/>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mpd="sng">
                <a:solidFill>
                  <a:srgbClr val="000000"/>
                </a:solidFill>
                <a:bevel/>
                <a:headEnd/>
                <a:tailEnd/>
              </a14:hiddenLine>
            </a:ext>
          </a:extLst>
        </p:spPr>
        <p:txBody>
          <a:bodyPr lIns="0" rIns="0">
            <a:spAutoFit/>
          </a:bodyPr>
          <a:lstStyle/>
          <a:p>
            <a:pPr algn="ctr">
              <a:lnSpc>
                <a:spcPts val="1697"/>
              </a:lnSpc>
            </a:pPr>
            <a:r>
              <a:rPr lang="zh-CN" altLang="en-US" sz="1600">
                <a:solidFill>
                  <a:srgbClr val="000000"/>
                </a:solidFill>
                <a:ea typeface="Microsoft JhengHei" panose="020B0604030504040204" pitchFamily="34" charset="-120"/>
                <a:sym typeface="Arial" panose="020B0604020202020204" pitchFamily="34" charset="0"/>
              </a:rPr>
              <a:t>IT容量大于实际负载</a:t>
            </a:r>
            <a:br>
              <a:rPr lang="zh-CN" altLang="en-US" sz="1600">
                <a:solidFill>
                  <a:srgbClr val="000000"/>
                </a:solidFill>
                <a:ea typeface="Microsoft JhengHei" panose="020B0604030504040204" pitchFamily="34" charset="-120"/>
                <a:sym typeface="Arial" panose="020B0604020202020204" pitchFamily="34" charset="0"/>
              </a:rPr>
            </a:br>
            <a:r>
              <a:rPr lang="zh-CN" altLang="en-US" sz="1600">
                <a:solidFill>
                  <a:srgbClr val="000000"/>
                </a:solidFill>
                <a:ea typeface="Microsoft JhengHei" panose="020B0604030504040204" pitchFamily="34" charset="-120"/>
                <a:sym typeface="Arial" panose="020B0604020202020204" pitchFamily="34" charset="0"/>
              </a:rPr>
              <a:t>=</a:t>
            </a:r>
            <a:br>
              <a:rPr lang="zh-CN" altLang="en-US" sz="1600">
                <a:solidFill>
                  <a:srgbClr val="000000"/>
                </a:solidFill>
                <a:ea typeface="Microsoft JhengHei" panose="020B0604030504040204" pitchFamily="34" charset="-120"/>
                <a:sym typeface="Arial" panose="020B0604020202020204" pitchFamily="34" charset="0"/>
              </a:rPr>
            </a:br>
            <a:r>
              <a:rPr lang="zh-CN" altLang="en-US" sz="1600">
                <a:solidFill>
                  <a:srgbClr val="000000"/>
                </a:solidFill>
                <a:ea typeface="Microsoft JhengHei" panose="020B0604030504040204" pitchFamily="34" charset="-120"/>
                <a:sym typeface="Arial" panose="020B0604020202020204" pitchFamily="34" charset="0"/>
              </a:rPr>
              <a:t>浪费的资源  </a:t>
            </a:r>
            <a:r>
              <a:rPr lang="en-US" altLang="zh-CN" sz="1600">
                <a:solidFill>
                  <a:srgbClr val="000000"/>
                </a:solidFill>
                <a:sym typeface="Wingdings" panose="05000000000000000000" pitchFamily="2" charset="2"/>
              </a:rPr>
              <a:t></a:t>
            </a:r>
            <a:endParaRPr lang="zh-CN" altLang="en-US" sz="1600">
              <a:solidFill>
                <a:srgbClr val="000000"/>
              </a:solidFill>
              <a:latin typeface="Segoe UI" panose="020B0502040204020203" pitchFamily="34" charset="0"/>
              <a:cs typeface="Segoe UI" panose="020B0502040204020203" pitchFamily="34" charset="0"/>
              <a:sym typeface="Segoe UI" panose="020B0502040204020203" pitchFamily="34" charset="0"/>
            </a:endParaRPr>
          </a:p>
          <a:p>
            <a:pPr algn="ctr">
              <a:lnSpc>
                <a:spcPts val="1697"/>
              </a:lnSpc>
            </a:pPr>
            <a:endParaRPr lang="zh-CN" altLang="en-US" sz="1583">
              <a:solidFill>
                <a:srgbClr val="000000"/>
              </a:solidFill>
              <a:ea typeface="Microsoft JhengHei" panose="020B0604030504040204" pitchFamily="34" charset="-120"/>
              <a:sym typeface="Arial" panose="020B0604020202020204" pitchFamily="34" charset="0"/>
            </a:endParaRPr>
          </a:p>
        </p:txBody>
      </p:sp>
      <p:sp>
        <p:nvSpPr>
          <p:cNvPr id="26" name="Textfeld 65"/>
          <p:cNvSpPr>
            <a:spLocks noChangeArrowheads="1"/>
          </p:cNvSpPr>
          <p:nvPr/>
        </p:nvSpPr>
        <p:spPr bwMode="auto">
          <a:xfrm>
            <a:off x="2363700" y="1425585"/>
            <a:ext cx="2787737" cy="1066959"/>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mpd="sng">
                <a:solidFill>
                  <a:srgbClr val="000000"/>
                </a:solidFill>
                <a:bevel/>
                <a:headEnd/>
                <a:tailEnd/>
              </a14:hiddenLine>
            </a:ext>
          </a:extLst>
        </p:spPr>
        <p:txBody>
          <a:bodyPr wrap="square" lIns="0" rIns="0">
            <a:spAutoFit/>
          </a:bodyPr>
          <a:lstStyle/>
          <a:p>
            <a:pPr algn="ctr">
              <a:lnSpc>
                <a:spcPts val="1697"/>
              </a:lnSpc>
            </a:pPr>
            <a:r>
              <a:rPr lang="en-US" altLang="zh-CN" sz="1600">
                <a:solidFill>
                  <a:srgbClr val="000000"/>
                </a:solidFill>
                <a:ea typeface="Microsoft JhengHei" panose="020B0604030504040204" pitchFamily="34" charset="-120"/>
                <a:sym typeface="Arial" panose="020B0604020202020204" pitchFamily="34" charset="0"/>
              </a:rPr>
              <a:t>IT</a:t>
            </a:r>
            <a:r>
              <a:rPr lang="zh-CN" altLang="en-US" sz="1600">
                <a:solidFill>
                  <a:srgbClr val="000000"/>
                </a:solidFill>
                <a:ea typeface="Microsoft JhengHei" panose="020B0604030504040204" pitchFamily="34" charset="-120"/>
                <a:sym typeface="Arial" panose="020B0604020202020204" pitchFamily="34" charset="0"/>
              </a:rPr>
              <a:t>容量低于实际负载</a:t>
            </a:r>
          </a:p>
          <a:p>
            <a:pPr algn="ctr">
              <a:lnSpc>
                <a:spcPts val="1697"/>
              </a:lnSpc>
            </a:pPr>
            <a:r>
              <a:rPr lang="zh-CN" altLang="en-US" sz="1600">
                <a:solidFill>
                  <a:srgbClr val="000000"/>
                </a:solidFill>
                <a:ea typeface="Microsoft JhengHei" panose="020B0604030504040204" pitchFamily="34" charset="-120"/>
                <a:sym typeface="Arial" panose="020B0604020202020204" pitchFamily="34" charset="0"/>
              </a:rPr>
              <a:t>= </a:t>
            </a:r>
          </a:p>
          <a:p>
            <a:pPr algn="ctr">
              <a:lnSpc>
                <a:spcPts val="1697"/>
              </a:lnSpc>
            </a:pPr>
            <a:r>
              <a:rPr lang="zh-CN" altLang="en-US" sz="1600">
                <a:solidFill>
                  <a:srgbClr val="000000"/>
                </a:solidFill>
                <a:ea typeface="Microsoft JhengHei" panose="020B0604030504040204" pitchFamily="34" charset="-120"/>
                <a:sym typeface="Arial" panose="020B0604020202020204" pitchFamily="34" charset="0"/>
              </a:rPr>
              <a:t>客户不满 </a:t>
            </a:r>
            <a:r>
              <a:rPr lang="en-US" altLang="zh-CN" sz="1600">
                <a:solidFill>
                  <a:srgbClr val="000000"/>
                </a:solidFill>
                <a:sym typeface="Wingdings" panose="05000000000000000000" pitchFamily="2" charset="2"/>
              </a:rPr>
              <a:t></a:t>
            </a:r>
            <a:endParaRPr lang="zh-CN" altLang="en-US" sz="1600">
              <a:solidFill>
                <a:srgbClr val="000000"/>
              </a:solidFill>
              <a:cs typeface="Segoe UI" panose="020B0502040204020203" pitchFamily="34" charset="0"/>
              <a:sym typeface="Segoe UI" panose="020B0502040204020203" pitchFamily="34" charset="0"/>
            </a:endParaRPr>
          </a:p>
          <a:p>
            <a:pPr algn="ctr">
              <a:lnSpc>
                <a:spcPts val="1697"/>
              </a:lnSpc>
            </a:pPr>
            <a:endParaRPr lang="zh-CN" altLang="en-US" sz="1600">
              <a:solidFill>
                <a:srgbClr val="000000"/>
              </a:solidFill>
              <a:ea typeface="Microsoft JhengHei" panose="020B0604030504040204" pitchFamily="34" charset="-120"/>
              <a:sym typeface="Arial" panose="020B0604020202020204" pitchFamily="34" charset="0"/>
            </a:endParaRPr>
          </a:p>
        </p:txBody>
      </p:sp>
      <p:sp>
        <p:nvSpPr>
          <p:cNvPr id="27" name="Gerade Verbindung mit Pfeil 66"/>
          <p:cNvSpPr>
            <a:spLocks noChangeShapeType="1"/>
          </p:cNvSpPr>
          <p:nvPr/>
        </p:nvSpPr>
        <p:spPr bwMode="auto">
          <a:xfrm>
            <a:off x="3690243" y="2477029"/>
            <a:ext cx="1390023" cy="841156"/>
          </a:xfrm>
          <a:prstGeom prst="straightConnector1">
            <a:avLst/>
          </a:prstGeom>
          <a:noFill/>
          <a:ln w="12700" cap="flat" cmpd="sng">
            <a:solidFill>
              <a:schemeClr val="tx1"/>
            </a:solidFill>
            <a:bevel/>
            <a:headEnd/>
            <a:tailEnd type="stealth" w="med" len="med"/>
          </a:ln>
          <a:extLst>
            <a:ext uri="{909E8E84-426E-40DD-AFC4-6F175D3DCCD1}">
              <a14:hiddenFill xmlns:a14="http://schemas.microsoft.com/office/drawing/2010/main">
                <a:noFill/>
              </a14:hiddenFill>
            </a:ext>
          </a:extLst>
        </p:spPr>
        <p:txBody>
          <a:bodyPr/>
          <a:lstStyle/>
          <a:p>
            <a:endParaRPr lang="zh-CN" altLang="en-US" sz="1600"/>
          </a:p>
        </p:txBody>
      </p:sp>
      <p:sp>
        <p:nvSpPr>
          <p:cNvPr id="28" name="Gerade Verbindung mit Pfeil 64"/>
          <p:cNvSpPr>
            <a:spLocks noChangeShapeType="1"/>
          </p:cNvSpPr>
          <p:nvPr/>
        </p:nvSpPr>
        <p:spPr bwMode="auto">
          <a:xfrm>
            <a:off x="2010576" y="4062794"/>
            <a:ext cx="998542" cy="242030"/>
          </a:xfrm>
          <a:prstGeom prst="straightConnector1">
            <a:avLst/>
          </a:prstGeom>
          <a:noFill/>
          <a:ln w="12700" cap="flat" cmpd="sng">
            <a:solidFill>
              <a:schemeClr val="tx1"/>
            </a:solidFill>
            <a:bevel/>
            <a:headEnd/>
            <a:tailEnd type="stealth" w="med" len="med"/>
          </a:ln>
          <a:extLst>
            <a:ext uri="{909E8E84-426E-40DD-AFC4-6F175D3DCCD1}">
              <a14:hiddenFill xmlns:a14="http://schemas.microsoft.com/office/drawing/2010/main">
                <a:noFill/>
              </a14:hiddenFill>
            </a:ext>
          </a:extLst>
        </p:spPr>
        <p:txBody>
          <a:bodyPr/>
          <a:lstStyle/>
          <a:p>
            <a:endParaRPr lang="zh-CN" altLang="en-US" sz="1600"/>
          </a:p>
        </p:txBody>
      </p:sp>
      <p:sp>
        <p:nvSpPr>
          <p:cNvPr id="32" name="Rectangle 3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云计算的弹性</a:t>
            </a:r>
            <a:endParaRPr lang="en-US" sz="3600">
              <a:gradFill>
                <a:gsLst>
                  <a:gs pos="5417">
                    <a:srgbClr val="FFFFFF"/>
                  </a:gs>
                  <a:gs pos="28000">
                    <a:srgbClr val="FFFFFF"/>
                  </a:gs>
                </a:gsLst>
                <a:lin ang="5400000" scaled="0"/>
              </a:gradFill>
              <a:latin typeface="+mj-ea"/>
              <a:ea typeface="+mj-ea"/>
              <a:cs typeface="Segoe UI" pitchFamily="34" charset="0"/>
            </a:endParaRPr>
          </a:p>
        </p:txBody>
      </p:sp>
      <p:grpSp>
        <p:nvGrpSpPr>
          <p:cNvPr id="48" name="Group 47"/>
          <p:cNvGrpSpPr/>
          <p:nvPr/>
        </p:nvGrpSpPr>
        <p:grpSpPr>
          <a:xfrm>
            <a:off x="8961437" y="3472740"/>
            <a:ext cx="3278030" cy="2462922"/>
            <a:chOff x="6345237" y="1979978"/>
            <a:chExt cx="5970430" cy="3515454"/>
          </a:xfrm>
        </p:grpSpPr>
        <p:cxnSp>
          <p:nvCxnSpPr>
            <p:cNvPr id="43" name="Straight Arrow Connector 42"/>
            <p:cNvCxnSpPr/>
            <p:nvPr/>
          </p:nvCxnSpPr>
          <p:spPr>
            <a:xfrm flipV="1">
              <a:off x="6352715" y="2131989"/>
              <a:ext cx="0" cy="2897414"/>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6352715" y="5029402"/>
              <a:ext cx="5962952"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6440931" y="1979978"/>
              <a:ext cx="646331" cy="369332"/>
            </a:xfrm>
            <a:prstGeom prst="rect">
              <a:avLst/>
            </a:prstGeom>
            <a:noFill/>
          </p:spPr>
          <p:txBody>
            <a:bodyPr wrap="none" rtlCol="0">
              <a:spAutoFit/>
            </a:bodyPr>
            <a:lstStyle/>
            <a:p>
              <a:pPr defTabSz="457181"/>
              <a:r>
                <a:rPr lang="zh-CN" altLang="en-US">
                  <a:latin typeface="Calibri"/>
                </a:rPr>
                <a:t>需求</a:t>
              </a:r>
              <a:endParaRPr lang="en-US">
                <a:latin typeface="Calibri"/>
              </a:endParaRPr>
            </a:p>
          </p:txBody>
        </p:sp>
        <p:sp>
          <p:nvSpPr>
            <p:cNvPr id="46" name="TextBox 45"/>
            <p:cNvSpPr txBox="1"/>
            <p:nvPr/>
          </p:nvSpPr>
          <p:spPr>
            <a:xfrm>
              <a:off x="11666293" y="5126100"/>
              <a:ext cx="646331" cy="369332"/>
            </a:xfrm>
            <a:prstGeom prst="rect">
              <a:avLst/>
            </a:prstGeom>
            <a:noFill/>
          </p:spPr>
          <p:txBody>
            <a:bodyPr wrap="none" rtlCol="0">
              <a:spAutoFit/>
            </a:bodyPr>
            <a:lstStyle/>
            <a:p>
              <a:pPr defTabSz="457181"/>
              <a:r>
                <a:rPr lang="zh-CN" altLang="en-US">
                  <a:latin typeface="Calibri"/>
                </a:rPr>
                <a:t>时间</a:t>
              </a:r>
              <a:endParaRPr lang="en-US">
                <a:latin typeface="Calibri"/>
              </a:endParaRPr>
            </a:p>
          </p:txBody>
        </p:sp>
        <p:pic>
          <p:nvPicPr>
            <p:cNvPr id="47" name="Picture 46"/>
            <p:cNvPicPr>
              <a:picLocks noChangeAspect="1"/>
            </p:cNvPicPr>
            <p:nvPr/>
          </p:nvPicPr>
          <p:blipFill>
            <a:blip r:embed="rId2"/>
            <a:stretch>
              <a:fillRect/>
            </a:stretch>
          </p:blipFill>
          <p:spPr>
            <a:xfrm>
              <a:off x="6345237" y="2125662"/>
              <a:ext cx="5588000" cy="2857500"/>
            </a:xfrm>
            <a:prstGeom prst="rect">
              <a:avLst/>
            </a:prstGeom>
          </p:spPr>
        </p:pic>
      </p:grpSp>
    </p:spTree>
    <p:extLst>
      <p:ext uri="{BB962C8B-B14F-4D97-AF65-F5344CB8AC3E}">
        <p14:creationId xmlns:p14="http://schemas.microsoft.com/office/powerpoint/2010/main" val="23337174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ltLang="zh-CN" sz="3600" dirty="0">
                <a:gradFill>
                  <a:gsLst>
                    <a:gs pos="5417">
                      <a:srgbClr val="FFFFFF"/>
                    </a:gs>
                    <a:gs pos="28000">
                      <a:srgbClr val="FFFFFF"/>
                    </a:gs>
                  </a:gsLst>
                  <a:lin ang="5400000" scaled="0"/>
                </a:gradFill>
                <a:cs typeface="Segoe UI" pitchFamily="34" charset="0"/>
              </a:rPr>
              <a:t>Azure Firewall</a:t>
            </a:r>
            <a:r>
              <a:rPr kumimoji="0" lang="en-US" altLang="zh-CN"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rPr>
              <a:t> (Global Azure Provided)</a:t>
            </a:r>
            <a:endParaRPr kumimoji="0" 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endParaRPr>
          </a:p>
        </p:txBody>
      </p:sp>
      <p:sp>
        <p:nvSpPr>
          <p:cNvPr id="4" name="TextBox 3">
            <a:extLst>
              <a:ext uri="{FF2B5EF4-FFF2-40B4-BE49-F238E27FC236}">
                <a16:creationId xmlns:a16="http://schemas.microsoft.com/office/drawing/2014/main" id="{EF8B0CEF-4621-4063-9CC6-C7265E38840F}"/>
              </a:ext>
            </a:extLst>
          </p:cNvPr>
          <p:cNvSpPr txBox="1"/>
          <p:nvPr/>
        </p:nvSpPr>
        <p:spPr>
          <a:xfrm>
            <a:off x="301451" y="1090246"/>
            <a:ext cx="11168742" cy="794064"/>
          </a:xfrm>
          <a:prstGeom prst="rect">
            <a:avLst/>
          </a:prstGeom>
          <a:noFill/>
        </p:spPr>
        <p:txBody>
          <a:bodyPr wrap="square" lIns="182880" tIns="146304" rIns="182880" bIns="146304" rtlCol="0">
            <a:spAutoFit/>
          </a:bodyPr>
          <a:lstStyle/>
          <a:p>
            <a:pPr lvl="0">
              <a:lnSpc>
                <a:spcPct val="90000"/>
              </a:lnSpc>
              <a:spcAft>
                <a:spcPts val="600"/>
              </a:spcAft>
            </a:pPr>
            <a:r>
              <a:rPr lang="en-US" altLang="zh-CN" dirty="0">
                <a:solidFill>
                  <a:srgbClr val="000000"/>
                </a:solidFill>
                <a:latin typeface="Segoe UI" panose="020B0502040204020203" pitchFamily="34" charset="0"/>
              </a:rPr>
              <a:t>Azure </a:t>
            </a:r>
            <a:r>
              <a:rPr lang="zh-CN" altLang="en-US" dirty="0">
                <a:solidFill>
                  <a:srgbClr val="000000"/>
                </a:solidFill>
                <a:latin typeface="Segoe UI" panose="020B0502040204020203" pitchFamily="34" charset="0"/>
              </a:rPr>
              <a:t>防火墙是</a:t>
            </a:r>
            <a:r>
              <a:rPr lang="zh-CN" altLang="en-US" b="1" dirty="0">
                <a:solidFill>
                  <a:srgbClr val="0078D7"/>
                </a:solidFill>
                <a:latin typeface="Segoe UI" panose="020B0502040204020203" pitchFamily="34" charset="0"/>
              </a:rPr>
              <a:t>托管的基于云的网络安全服务</a:t>
            </a:r>
            <a:r>
              <a:rPr lang="zh-CN" altLang="en-US" dirty="0">
                <a:solidFill>
                  <a:srgbClr val="000000"/>
                </a:solidFill>
                <a:latin typeface="Segoe UI" panose="020B0502040204020203" pitchFamily="34" charset="0"/>
              </a:rPr>
              <a:t>，可保护 </a:t>
            </a:r>
            <a:r>
              <a:rPr lang="en-US" altLang="zh-CN" b="1" dirty="0">
                <a:solidFill>
                  <a:srgbClr val="0078D7"/>
                </a:solidFill>
                <a:latin typeface="Segoe UI" panose="020B0502040204020203" pitchFamily="34" charset="0"/>
              </a:rPr>
              <a:t>Azure </a:t>
            </a:r>
            <a:r>
              <a:rPr lang="zh-CN" altLang="en-US" b="1" dirty="0">
                <a:solidFill>
                  <a:srgbClr val="0078D7"/>
                </a:solidFill>
                <a:latin typeface="Segoe UI" panose="020B0502040204020203" pitchFamily="34" charset="0"/>
              </a:rPr>
              <a:t>虚拟网络资源</a:t>
            </a:r>
            <a:r>
              <a:rPr lang="zh-CN" altLang="en-US" dirty="0">
                <a:solidFill>
                  <a:srgbClr val="000000"/>
                </a:solidFill>
                <a:latin typeface="Segoe UI" panose="020B0502040204020203" pitchFamily="34" charset="0"/>
              </a:rPr>
              <a:t>。 它是一个服务形式的完全有状态防火墙，具有</a:t>
            </a:r>
            <a:r>
              <a:rPr lang="zh-CN" altLang="en-US" b="1" dirty="0">
                <a:solidFill>
                  <a:srgbClr val="0078D7"/>
                </a:solidFill>
                <a:latin typeface="Segoe UI" panose="020B0502040204020203" pitchFamily="34" charset="0"/>
              </a:rPr>
              <a:t>内置的高可用性和不受限制的云可伸缩性</a:t>
            </a:r>
            <a:r>
              <a:rPr lang="zh-CN" altLang="en-US" dirty="0">
                <a:solidFill>
                  <a:srgbClr val="000000"/>
                </a:solidFill>
                <a:latin typeface="Segoe UI" panose="020B0502040204020203" pitchFamily="34" charset="0"/>
              </a:rPr>
              <a:t>。</a:t>
            </a:r>
            <a:endParaRPr kumimoji="0" lang="zh-CN" alt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43" name="Rectangle 42">
            <a:extLst>
              <a:ext uri="{FF2B5EF4-FFF2-40B4-BE49-F238E27FC236}">
                <a16:creationId xmlns:a16="http://schemas.microsoft.com/office/drawing/2014/main" id="{053EF362-1826-458F-9031-A1FB0392700E}"/>
              </a:ext>
            </a:extLst>
          </p:cNvPr>
          <p:cNvSpPr/>
          <p:nvPr/>
        </p:nvSpPr>
        <p:spPr>
          <a:xfrm>
            <a:off x="421545" y="2523909"/>
            <a:ext cx="4759019" cy="3477875"/>
          </a:xfrm>
          <a:prstGeom prst="rect">
            <a:avLst/>
          </a:prstGeom>
        </p:spPr>
        <p:txBody>
          <a:bodyPr wrap="square">
            <a:spAutoFit/>
          </a:bodyPr>
          <a:lstStyle/>
          <a:p>
            <a:pPr marL="285750" lvl="0" indent="-285750" defTabSz="932563">
              <a:spcBef>
                <a:spcPts val="600"/>
              </a:spcBef>
              <a:buSzPct val="90000"/>
              <a:buFont typeface="Wingdings" panose="05000000000000000000" pitchFamily="2" charset="2"/>
              <a:buChar char="Ø"/>
            </a:pPr>
            <a:r>
              <a:rPr lang="zh-CN" altLang="en-US" dirty="0">
                <a:gradFill>
                  <a:gsLst>
                    <a:gs pos="1250">
                      <a:srgbClr val="1A1A1A"/>
                    </a:gs>
                    <a:gs pos="100000">
                      <a:srgbClr val="1A1A1A"/>
                    </a:gs>
                  </a:gsLst>
                  <a:lin ang="5400000" scaled="0"/>
                </a:gradFill>
                <a:latin typeface="Segoe UI"/>
                <a:cs typeface="Segoe UI Semilight" panose="020B0402040204020203" pitchFamily="34" charset="0"/>
              </a:rPr>
              <a:t>有状态防火墙作为服务</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endParaRPr lang="zh-CN" altLang="en-US"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r>
              <a:rPr lang="zh-CN" altLang="en-US" dirty="0">
                <a:gradFill>
                  <a:gsLst>
                    <a:gs pos="1250">
                      <a:srgbClr val="1A1A1A"/>
                    </a:gs>
                    <a:gs pos="100000">
                      <a:srgbClr val="1A1A1A"/>
                    </a:gs>
                  </a:gsLst>
                  <a:lin ang="5400000" scaled="0"/>
                </a:gradFill>
                <a:latin typeface="Segoe UI"/>
                <a:cs typeface="Segoe UI Semilight" panose="020B0402040204020203" pitchFamily="34" charset="0"/>
              </a:rPr>
              <a:t>具有无限制的云可伸缩性的内置高可用性</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endParaRPr lang="zh-CN" altLang="en-US"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r>
              <a:rPr lang="zh-CN" altLang="en-US" dirty="0">
                <a:gradFill>
                  <a:gsLst>
                    <a:gs pos="1250">
                      <a:srgbClr val="1A1A1A"/>
                    </a:gs>
                    <a:gs pos="100000">
                      <a:srgbClr val="1A1A1A"/>
                    </a:gs>
                  </a:gsLst>
                  <a:lin ang="5400000" scaled="0"/>
                </a:gradFill>
                <a:latin typeface="Segoe UI"/>
                <a:cs typeface="Segoe UI Semilight" panose="020B0402040204020203" pitchFamily="34" charset="0"/>
              </a:rPr>
              <a:t>跨订阅和 </a:t>
            </a:r>
            <a:r>
              <a:rPr lang="en-US" altLang="zh-CN" dirty="0">
                <a:gradFill>
                  <a:gsLst>
                    <a:gs pos="1250">
                      <a:srgbClr val="1A1A1A"/>
                    </a:gs>
                    <a:gs pos="100000">
                      <a:srgbClr val="1A1A1A"/>
                    </a:gs>
                  </a:gsLst>
                  <a:lin ang="5400000" scaled="0"/>
                </a:gradFill>
                <a:latin typeface="Segoe UI"/>
                <a:cs typeface="Segoe UI Semilight" panose="020B0402040204020203" pitchFamily="34" charset="0"/>
              </a:rPr>
              <a:t>VNETs </a:t>
            </a:r>
            <a:r>
              <a:rPr lang="zh-CN" altLang="en-US" dirty="0">
                <a:gradFill>
                  <a:gsLst>
                    <a:gs pos="1250">
                      <a:srgbClr val="1A1A1A"/>
                    </a:gs>
                    <a:gs pos="100000">
                      <a:srgbClr val="1A1A1A"/>
                    </a:gs>
                  </a:gsLst>
                  <a:lin ang="5400000" scaled="0"/>
                </a:gradFill>
                <a:latin typeface="Segoe UI"/>
                <a:cs typeface="Segoe UI Semilight" panose="020B0402040204020203" pitchFamily="34" charset="0"/>
              </a:rPr>
              <a:t>集中创建、强制和记录应用程序和网络连接策略</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endParaRPr lang="zh-CN" altLang="en-US"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r>
              <a:rPr lang="zh-CN" altLang="en-US" dirty="0">
                <a:gradFill>
                  <a:gsLst>
                    <a:gs pos="1250">
                      <a:srgbClr val="1A1A1A"/>
                    </a:gs>
                    <a:gs pos="100000">
                      <a:srgbClr val="1A1A1A"/>
                    </a:gs>
                  </a:gsLst>
                  <a:lin ang="5400000" scaled="0"/>
                </a:gradFill>
                <a:latin typeface="Segoe UI"/>
                <a:cs typeface="Segoe UI Semilight" panose="020B0402040204020203" pitchFamily="34" charset="0"/>
              </a:rPr>
              <a:t>出站 </a:t>
            </a:r>
            <a:r>
              <a:rPr lang="en-US" altLang="zh-CN" dirty="0">
                <a:gradFill>
                  <a:gsLst>
                    <a:gs pos="1250">
                      <a:srgbClr val="1A1A1A"/>
                    </a:gs>
                    <a:gs pos="100000">
                      <a:srgbClr val="1A1A1A"/>
                    </a:gs>
                  </a:gsLst>
                  <a:lin ang="5400000" scaled="0"/>
                </a:gradFill>
                <a:latin typeface="Segoe UI"/>
                <a:cs typeface="Segoe UI Semilight" panose="020B0402040204020203" pitchFamily="34" charset="0"/>
              </a:rPr>
              <a:t>SNAT </a:t>
            </a:r>
            <a:r>
              <a:rPr lang="zh-CN" altLang="en-US" dirty="0">
                <a:gradFill>
                  <a:gsLst>
                    <a:gs pos="1250">
                      <a:srgbClr val="1A1A1A"/>
                    </a:gs>
                    <a:gs pos="100000">
                      <a:srgbClr val="1A1A1A"/>
                    </a:gs>
                  </a:gsLst>
                  <a:lin ang="5400000" scaled="0"/>
                </a:gradFill>
                <a:latin typeface="Segoe UI"/>
                <a:cs typeface="Segoe UI Semilight" panose="020B0402040204020203" pitchFamily="34" charset="0"/>
              </a:rPr>
              <a:t>支持</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endParaRPr lang="zh-CN" altLang="en-US" dirty="0">
              <a:gradFill>
                <a:gsLst>
                  <a:gs pos="1250">
                    <a:srgbClr val="1A1A1A"/>
                  </a:gs>
                  <a:gs pos="100000">
                    <a:srgbClr val="1A1A1A"/>
                  </a:gs>
                </a:gsLst>
                <a:lin ang="5400000" scaled="0"/>
              </a:gradFill>
              <a:latin typeface="Segoe UI"/>
              <a:cs typeface="Segoe UI Semilight" panose="020B0402040204020203" pitchFamily="34" charset="0"/>
            </a:endParaRPr>
          </a:p>
          <a:p>
            <a:pPr marL="285750" lvl="0" indent="-285750" defTabSz="932563">
              <a:spcBef>
                <a:spcPts val="600"/>
              </a:spcBef>
              <a:buSzPct val="90000"/>
              <a:buFont typeface="Wingdings" panose="05000000000000000000" pitchFamily="2" charset="2"/>
              <a:buChar char="Ø"/>
            </a:pPr>
            <a:r>
              <a:rPr lang="zh-CN" altLang="en-US" dirty="0">
                <a:gradFill>
                  <a:gsLst>
                    <a:gs pos="1250">
                      <a:srgbClr val="1A1A1A"/>
                    </a:gs>
                    <a:gs pos="100000">
                      <a:srgbClr val="1A1A1A"/>
                    </a:gs>
                  </a:gsLst>
                  <a:lin ang="5400000" scaled="0"/>
                </a:gradFill>
                <a:latin typeface="Segoe UI"/>
                <a:cs typeface="Segoe UI Semilight" panose="020B0402040204020203" pitchFamily="34" charset="0"/>
              </a:rPr>
              <a:t>与 </a:t>
            </a:r>
            <a:r>
              <a:rPr lang="en-US" altLang="zh-CN" dirty="0">
                <a:gradFill>
                  <a:gsLst>
                    <a:gs pos="1250">
                      <a:srgbClr val="1A1A1A"/>
                    </a:gs>
                    <a:gs pos="100000">
                      <a:srgbClr val="1A1A1A"/>
                    </a:gs>
                  </a:gsLst>
                  <a:lin ang="5400000" scaled="0"/>
                </a:gradFill>
                <a:latin typeface="Segoe UI"/>
                <a:cs typeface="Segoe UI Semilight" panose="020B0402040204020203" pitchFamily="34" charset="0"/>
              </a:rPr>
              <a:t>Azure </a:t>
            </a:r>
            <a:r>
              <a:rPr lang="zh-CN" altLang="en-US" dirty="0">
                <a:gradFill>
                  <a:gsLst>
                    <a:gs pos="1250">
                      <a:srgbClr val="1A1A1A"/>
                    </a:gs>
                    <a:gs pos="100000">
                      <a:srgbClr val="1A1A1A"/>
                    </a:gs>
                  </a:gsLst>
                  <a:lin ang="5400000" scaled="0"/>
                </a:gradFill>
                <a:latin typeface="Segoe UI"/>
                <a:cs typeface="Segoe UI Semilight" panose="020B0402040204020203" pitchFamily="34" charset="0"/>
              </a:rPr>
              <a:t>监视器完全集成在日志和分析中</a:t>
            </a:r>
            <a:endParaRPr lang="en-US" altLang="zh-CN" dirty="0">
              <a:gradFill>
                <a:gsLst>
                  <a:gs pos="1250">
                    <a:srgbClr val="1A1A1A"/>
                  </a:gs>
                  <a:gs pos="100000">
                    <a:srgbClr val="1A1A1A"/>
                  </a:gs>
                </a:gsLst>
                <a:lin ang="5400000" scaled="0"/>
              </a:gradFill>
              <a:latin typeface="Segoe UI"/>
              <a:cs typeface="Segoe UI Semilight" panose="020B0402040204020203" pitchFamily="34" charset="0"/>
            </a:endParaRPr>
          </a:p>
        </p:txBody>
      </p:sp>
      <p:grpSp>
        <p:nvGrpSpPr>
          <p:cNvPr id="44" name="Group 43">
            <a:extLst>
              <a:ext uri="{FF2B5EF4-FFF2-40B4-BE49-F238E27FC236}">
                <a16:creationId xmlns:a16="http://schemas.microsoft.com/office/drawing/2014/main" id="{15811B68-DEBE-4E79-957B-8AD6643A22B2}"/>
              </a:ext>
            </a:extLst>
          </p:cNvPr>
          <p:cNvGrpSpPr/>
          <p:nvPr/>
        </p:nvGrpSpPr>
        <p:grpSpPr>
          <a:xfrm>
            <a:off x="5716866" y="1980553"/>
            <a:ext cx="5827457" cy="4356285"/>
            <a:chOff x="4329336" y="313001"/>
            <a:chExt cx="7460132" cy="5709578"/>
          </a:xfrm>
        </p:grpSpPr>
        <p:sp>
          <p:nvSpPr>
            <p:cNvPr id="45" name="Freeform 5">
              <a:extLst>
                <a:ext uri="{FF2B5EF4-FFF2-40B4-BE49-F238E27FC236}">
                  <a16:creationId xmlns:a16="http://schemas.microsoft.com/office/drawing/2014/main" id="{78F0D625-5525-450A-BC49-B14D04DE2A7A}"/>
                </a:ext>
              </a:extLst>
            </p:cNvPr>
            <p:cNvSpPr>
              <a:spLocks noEditPoints="1"/>
            </p:cNvSpPr>
            <p:nvPr/>
          </p:nvSpPr>
          <p:spPr bwMode="auto">
            <a:xfrm>
              <a:off x="7534403" y="3221755"/>
              <a:ext cx="790597" cy="697219"/>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6" name="Rectangle 45">
              <a:extLst>
                <a:ext uri="{FF2B5EF4-FFF2-40B4-BE49-F238E27FC236}">
                  <a16:creationId xmlns:a16="http://schemas.microsoft.com/office/drawing/2014/main" id="{AD6C6FAE-606A-4C8B-BA61-B2D851D0714B}"/>
                </a:ext>
              </a:extLst>
            </p:cNvPr>
            <p:cNvSpPr/>
            <p:nvPr/>
          </p:nvSpPr>
          <p:spPr bwMode="auto">
            <a:xfrm>
              <a:off x="6931223" y="2771506"/>
              <a:ext cx="1948541" cy="1597715"/>
            </a:xfrm>
            <a:prstGeom prst="rect">
              <a:avLst/>
            </a:prstGeom>
            <a:noFill/>
            <a:ln w="28575" cap="flat" cmpd="sng" algn="ctr">
              <a:solidFill>
                <a:srgbClr val="0078D4">
                  <a:lumMod val="60000"/>
                  <a:lumOff val="40000"/>
                </a:srgbClr>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2F2F2F"/>
                  </a:solidFill>
                  <a:effectLst/>
                  <a:uLnTx/>
                  <a:uFillTx/>
                  <a:latin typeface="Segoe UI Semibold" panose="020B0702040204020203" pitchFamily="34" charset="0"/>
                  <a:cs typeface="Segoe UI Semibold" panose="020B0702040204020203" pitchFamily="34" charset="0"/>
                </a:rPr>
                <a:t/>
              </a: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cs typeface="Segoe UI Semibold" panose="020B0702040204020203" pitchFamily="34" charset="0"/>
              </a:endParaRPr>
            </a:p>
          </p:txBody>
        </p:sp>
        <p:grpSp>
          <p:nvGrpSpPr>
            <p:cNvPr id="47" name="Group 46">
              <a:extLst>
                <a:ext uri="{FF2B5EF4-FFF2-40B4-BE49-F238E27FC236}">
                  <a16:creationId xmlns:a16="http://schemas.microsoft.com/office/drawing/2014/main" id="{4711F89C-CEDF-48F4-BD09-75E254A29D5A}"/>
                </a:ext>
              </a:extLst>
            </p:cNvPr>
            <p:cNvGrpSpPr/>
            <p:nvPr/>
          </p:nvGrpSpPr>
          <p:grpSpPr>
            <a:xfrm>
              <a:off x="4540029" y="1668060"/>
              <a:ext cx="995029" cy="3844648"/>
              <a:chOff x="10941505" y="1948668"/>
              <a:chExt cx="1014981" cy="3921742"/>
            </a:xfrm>
          </p:grpSpPr>
          <p:grpSp>
            <p:nvGrpSpPr>
              <p:cNvPr id="75" name="Group 74">
                <a:extLst>
                  <a:ext uri="{FF2B5EF4-FFF2-40B4-BE49-F238E27FC236}">
                    <a16:creationId xmlns:a16="http://schemas.microsoft.com/office/drawing/2014/main" id="{D2CCC4AE-829C-4D34-A47B-C9574109FA7D}"/>
                  </a:ext>
                </a:extLst>
              </p:cNvPr>
              <p:cNvGrpSpPr/>
              <p:nvPr/>
            </p:nvGrpSpPr>
            <p:grpSpPr>
              <a:xfrm>
                <a:off x="10941505" y="1948668"/>
                <a:ext cx="1014981" cy="1846571"/>
                <a:chOff x="10941505" y="1948668"/>
                <a:chExt cx="1014981" cy="1846571"/>
              </a:xfrm>
            </p:grpSpPr>
            <p:sp>
              <p:nvSpPr>
                <p:cNvPr id="81" name="Rectangle 80">
                  <a:extLst>
                    <a:ext uri="{FF2B5EF4-FFF2-40B4-BE49-F238E27FC236}">
                      <a16:creationId xmlns:a16="http://schemas.microsoft.com/office/drawing/2014/main" id="{5BA3E914-A15E-40F0-BA5A-148F82C10145}"/>
                    </a:ext>
                  </a:extLst>
                </p:cNvPr>
                <p:cNvSpPr/>
                <p:nvPr/>
              </p:nvSpPr>
              <p:spPr bwMode="auto">
                <a:xfrm>
                  <a:off x="10941505" y="1948668"/>
                  <a:ext cx="1014981" cy="1846571"/>
                </a:xfrm>
                <a:prstGeom prst="rect">
                  <a:avLst/>
                </a:prstGeom>
                <a:noFill/>
                <a:ln w="2857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cs typeface="Segoe UI" panose="020B0502040204020203" pitchFamily="34" charset="0"/>
                    </a:rPr>
                    <a:t>Spoke 1</a:t>
                  </a:r>
                </a:p>
              </p:txBody>
            </p:sp>
            <p:grpSp>
              <p:nvGrpSpPr>
                <p:cNvPr id="82" name="Group 81">
                  <a:extLst>
                    <a:ext uri="{FF2B5EF4-FFF2-40B4-BE49-F238E27FC236}">
                      <a16:creationId xmlns:a16="http://schemas.microsoft.com/office/drawing/2014/main" id="{42596891-2727-4597-B9DB-E991663CB9ED}"/>
                    </a:ext>
                  </a:extLst>
                </p:cNvPr>
                <p:cNvGrpSpPr/>
                <p:nvPr/>
              </p:nvGrpSpPr>
              <p:grpSpPr>
                <a:xfrm>
                  <a:off x="11187019" y="2382636"/>
                  <a:ext cx="548562" cy="1195732"/>
                  <a:chOff x="11187019" y="2455532"/>
                  <a:chExt cx="548562" cy="1195732"/>
                </a:xfrm>
              </p:grpSpPr>
              <p:pic>
                <p:nvPicPr>
                  <p:cNvPr id="83" name="Picture 82">
                    <a:extLst>
                      <a:ext uri="{FF2B5EF4-FFF2-40B4-BE49-F238E27FC236}">
                        <a16:creationId xmlns:a16="http://schemas.microsoft.com/office/drawing/2014/main" id="{1EB9A027-3952-4391-8EFD-351D0B896171}"/>
                      </a:ext>
                    </a:extLst>
                  </p:cNvPr>
                  <p:cNvPicPr>
                    <a:picLocks noChangeAspect="1"/>
                  </p:cNvPicPr>
                  <p:nvPr/>
                </p:nvPicPr>
                <p:blipFill>
                  <a:blip r:embed="rId3"/>
                  <a:stretch>
                    <a:fillRect/>
                  </a:stretch>
                </p:blipFill>
                <p:spPr>
                  <a:xfrm>
                    <a:off x="11187019" y="2455532"/>
                    <a:ext cx="548562" cy="548562"/>
                  </a:xfrm>
                  <a:prstGeom prst="rect">
                    <a:avLst/>
                  </a:prstGeom>
                </p:spPr>
              </p:pic>
              <p:pic>
                <p:nvPicPr>
                  <p:cNvPr id="84" name="Picture 83">
                    <a:extLst>
                      <a:ext uri="{FF2B5EF4-FFF2-40B4-BE49-F238E27FC236}">
                        <a16:creationId xmlns:a16="http://schemas.microsoft.com/office/drawing/2014/main" id="{3FF7DF25-F323-43A9-A967-E17546BEEA43}"/>
                      </a:ext>
                    </a:extLst>
                  </p:cNvPr>
                  <p:cNvPicPr>
                    <a:picLocks noChangeAspect="1"/>
                  </p:cNvPicPr>
                  <p:nvPr/>
                </p:nvPicPr>
                <p:blipFill>
                  <a:blip r:embed="rId3"/>
                  <a:stretch>
                    <a:fillRect/>
                  </a:stretch>
                </p:blipFill>
                <p:spPr>
                  <a:xfrm>
                    <a:off x="11187019" y="3102703"/>
                    <a:ext cx="548562" cy="548561"/>
                  </a:xfrm>
                  <a:prstGeom prst="rect">
                    <a:avLst/>
                  </a:prstGeom>
                </p:spPr>
              </p:pic>
            </p:grpSp>
          </p:grpSp>
          <p:grpSp>
            <p:nvGrpSpPr>
              <p:cNvPr id="76" name="Group 75">
                <a:extLst>
                  <a:ext uri="{FF2B5EF4-FFF2-40B4-BE49-F238E27FC236}">
                    <a16:creationId xmlns:a16="http://schemas.microsoft.com/office/drawing/2014/main" id="{4D33F546-5A1A-4112-963D-B5DFED74A152}"/>
                  </a:ext>
                </a:extLst>
              </p:cNvPr>
              <p:cNvGrpSpPr/>
              <p:nvPr/>
            </p:nvGrpSpPr>
            <p:grpSpPr>
              <a:xfrm>
                <a:off x="10941506" y="4023839"/>
                <a:ext cx="1014980" cy="1846571"/>
                <a:chOff x="10941506" y="1948668"/>
                <a:chExt cx="1014980" cy="1846571"/>
              </a:xfrm>
            </p:grpSpPr>
            <p:sp>
              <p:nvSpPr>
                <p:cNvPr id="77" name="Rectangle 76">
                  <a:extLst>
                    <a:ext uri="{FF2B5EF4-FFF2-40B4-BE49-F238E27FC236}">
                      <a16:creationId xmlns:a16="http://schemas.microsoft.com/office/drawing/2014/main" id="{A853D134-1146-4907-9FEA-F23EE983501D}"/>
                    </a:ext>
                  </a:extLst>
                </p:cNvPr>
                <p:cNvSpPr/>
                <p:nvPr/>
              </p:nvSpPr>
              <p:spPr bwMode="auto">
                <a:xfrm>
                  <a:off x="10941506" y="1948668"/>
                  <a:ext cx="1014980" cy="1846571"/>
                </a:xfrm>
                <a:prstGeom prst="rect">
                  <a:avLst/>
                </a:prstGeom>
                <a:noFill/>
                <a:ln w="2857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ea typeface="Segoe UI" panose="020B0502040204020203" pitchFamily="34" charset="0"/>
                      <a:cs typeface="Segoe UI" panose="020B0502040204020203" pitchFamily="34" charset="0"/>
                    </a:rPr>
                    <a:t>Spoke 2</a:t>
                  </a:r>
                </a:p>
              </p:txBody>
            </p:sp>
            <p:grpSp>
              <p:nvGrpSpPr>
                <p:cNvPr id="78" name="Group 77">
                  <a:extLst>
                    <a:ext uri="{FF2B5EF4-FFF2-40B4-BE49-F238E27FC236}">
                      <a16:creationId xmlns:a16="http://schemas.microsoft.com/office/drawing/2014/main" id="{BC2AFB34-3900-422A-A3A5-9519A0C4D8F3}"/>
                    </a:ext>
                  </a:extLst>
                </p:cNvPr>
                <p:cNvGrpSpPr/>
                <p:nvPr/>
              </p:nvGrpSpPr>
              <p:grpSpPr>
                <a:xfrm>
                  <a:off x="11187019" y="2382636"/>
                  <a:ext cx="548562" cy="1195733"/>
                  <a:chOff x="11187019" y="2455532"/>
                  <a:chExt cx="548562" cy="1195733"/>
                </a:xfrm>
              </p:grpSpPr>
              <p:pic>
                <p:nvPicPr>
                  <p:cNvPr id="79" name="Picture 78">
                    <a:extLst>
                      <a:ext uri="{FF2B5EF4-FFF2-40B4-BE49-F238E27FC236}">
                        <a16:creationId xmlns:a16="http://schemas.microsoft.com/office/drawing/2014/main" id="{871D0DC2-378C-4C62-894A-F8EE293FC323}"/>
                      </a:ext>
                    </a:extLst>
                  </p:cNvPr>
                  <p:cNvPicPr>
                    <a:picLocks noChangeAspect="1"/>
                  </p:cNvPicPr>
                  <p:nvPr/>
                </p:nvPicPr>
                <p:blipFill>
                  <a:blip r:embed="rId3"/>
                  <a:stretch>
                    <a:fillRect/>
                  </a:stretch>
                </p:blipFill>
                <p:spPr>
                  <a:xfrm>
                    <a:off x="11187019" y="2455532"/>
                    <a:ext cx="548562" cy="548562"/>
                  </a:xfrm>
                  <a:prstGeom prst="rect">
                    <a:avLst/>
                  </a:prstGeom>
                </p:spPr>
              </p:pic>
              <p:pic>
                <p:nvPicPr>
                  <p:cNvPr id="80" name="Picture 79">
                    <a:extLst>
                      <a:ext uri="{FF2B5EF4-FFF2-40B4-BE49-F238E27FC236}">
                        <a16:creationId xmlns:a16="http://schemas.microsoft.com/office/drawing/2014/main" id="{E5557555-241C-46E8-B7EE-35F82A4D4FF8}"/>
                      </a:ext>
                    </a:extLst>
                  </p:cNvPr>
                  <p:cNvPicPr>
                    <a:picLocks noChangeAspect="1"/>
                  </p:cNvPicPr>
                  <p:nvPr/>
                </p:nvPicPr>
                <p:blipFill>
                  <a:blip r:embed="rId3"/>
                  <a:stretch>
                    <a:fillRect/>
                  </a:stretch>
                </p:blipFill>
                <p:spPr>
                  <a:xfrm>
                    <a:off x="11187019" y="3102703"/>
                    <a:ext cx="548562" cy="548562"/>
                  </a:xfrm>
                  <a:prstGeom prst="rect">
                    <a:avLst/>
                  </a:prstGeom>
                </p:spPr>
              </p:pic>
            </p:grpSp>
          </p:grpSp>
        </p:grpSp>
        <p:sp>
          <p:nvSpPr>
            <p:cNvPr id="48" name="Oval 47">
              <a:extLst>
                <a:ext uri="{FF2B5EF4-FFF2-40B4-BE49-F238E27FC236}">
                  <a16:creationId xmlns:a16="http://schemas.microsoft.com/office/drawing/2014/main" id="{2E2EEF60-24F0-4217-B12B-0AB4F3C8C046}"/>
                </a:ext>
              </a:extLst>
            </p:cNvPr>
            <p:cNvSpPr/>
            <p:nvPr/>
          </p:nvSpPr>
          <p:spPr bwMode="auto">
            <a:xfrm>
              <a:off x="5330683" y="3126692"/>
              <a:ext cx="344215" cy="351639"/>
            </a:xfrm>
            <a:prstGeom prst="ellipse">
              <a:avLst/>
            </a:prstGeom>
            <a:solidFill>
              <a:srgbClr val="F2F2F2"/>
            </a:solidFill>
            <a:ln w="28575">
              <a:solidFill>
                <a:srgbClr val="FFFFFF">
                  <a:lumMod val="65000"/>
                </a:srgbClr>
              </a:solidFill>
              <a:prstDash val="sysDash"/>
            </a:ln>
          </p:spPr>
          <p:txBody>
            <a:bodyPr lIns="179285" tIns="143428" rIns="179285" bIns="143428" anchor="t" anchorCtr="0"/>
            <a:lstStyle/>
            <a:p>
              <a:pPr marL="0" marR="0" lvl="0" indent="0" algn="ctr" defTabSz="93205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endParaRPr>
            </a:p>
          </p:txBody>
        </p:sp>
        <p:sp>
          <p:nvSpPr>
            <p:cNvPr id="49" name="Oval 48">
              <a:extLst>
                <a:ext uri="{FF2B5EF4-FFF2-40B4-BE49-F238E27FC236}">
                  <a16:creationId xmlns:a16="http://schemas.microsoft.com/office/drawing/2014/main" id="{24BD3D3C-9CEE-4169-A669-6365C2173C92}"/>
                </a:ext>
              </a:extLst>
            </p:cNvPr>
            <p:cNvSpPr/>
            <p:nvPr/>
          </p:nvSpPr>
          <p:spPr bwMode="auto">
            <a:xfrm>
              <a:off x="5350030" y="5161068"/>
              <a:ext cx="344215" cy="351639"/>
            </a:xfrm>
            <a:prstGeom prst="ellipse">
              <a:avLst/>
            </a:prstGeom>
            <a:solidFill>
              <a:srgbClr val="F2F2F2"/>
            </a:solidFill>
            <a:ln w="28575">
              <a:solidFill>
                <a:srgbClr val="FFFFFF">
                  <a:lumMod val="65000"/>
                </a:srgbClr>
              </a:solidFill>
              <a:prstDash val="sysDash"/>
            </a:ln>
          </p:spPr>
          <p:txBody>
            <a:bodyPr lIns="179285" tIns="143428" rIns="179285" bIns="143428" anchor="t" anchorCtr="0"/>
            <a:lstStyle/>
            <a:p>
              <a:pPr marL="0" marR="0" lvl="0" indent="0" algn="ctr" defTabSz="93205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endParaRPr>
            </a:p>
          </p:txBody>
        </p:sp>
        <p:pic>
          <p:nvPicPr>
            <p:cNvPr id="50" name="Picture 49">
              <a:extLst>
                <a:ext uri="{FF2B5EF4-FFF2-40B4-BE49-F238E27FC236}">
                  <a16:creationId xmlns:a16="http://schemas.microsoft.com/office/drawing/2014/main" id="{CB89A29B-D14C-48B3-BD8E-C2EE1625425A}"/>
                </a:ext>
              </a:extLst>
            </p:cNvPr>
            <p:cNvPicPr>
              <a:picLocks noChangeAspect="1"/>
            </p:cNvPicPr>
            <p:nvPr/>
          </p:nvPicPr>
          <p:blipFill>
            <a:blip r:embed="rId4"/>
            <a:stretch>
              <a:fillRect/>
            </a:stretch>
          </p:blipFill>
          <p:spPr>
            <a:xfrm>
              <a:off x="5381628" y="5204825"/>
              <a:ext cx="281018" cy="264123"/>
            </a:xfrm>
            <a:prstGeom prst="rect">
              <a:avLst/>
            </a:prstGeom>
            <a:ln>
              <a:noFill/>
              <a:prstDash val="sysDash"/>
            </a:ln>
          </p:spPr>
        </p:pic>
        <p:pic>
          <p:nvPicPr>
            <p:cNvPr id="51" name="Picture 50">
              <a:extLst>
                <a:ext uri="{FF2B5EF4-FFF2-40B4-BE49-F238E27FC236}">
                  <a16:creationId xmlns:a16="http://schemas.microsoft.com/office/drawing/2014/main" id="{5DFB68BD-3B6C-4747-82EE-DDB7FCF03D58}"/>
                </a:ext>
              </a:extLst>
            </p:cNvPr>
            <p:cNvPicPr>
              <a:picLocks noChangeAspect="1"/>
            </p:cNvPicPr>
            <p:nvPr/>
          </p:nvPicPr>
          <p:blipFill>
            <a:blip r:embed="rId4"/>
            <a:stretch>
              <a:fillRect/>
            </a:stretch>
          </p:blipFill>
          <p:spPr>
            <a:xfrm>
              <a:off x="5362281" y="3170449"/>
              <a:ext cx="281018" cy="264123"/>
            </a:xfrm>
            <a:prstGeom prst="rect">
              <a:avLst/>
            </a:prstGeom>
            <a:ln>
              <a:noFill/>
              <a:prstDash val="sysDash"/>
            </a:ln>
          </p:spPr>
        </p:pic>
        <p:sp>
          <p:nvSpPr>
            <p:cNvPr id="52" name="Oval 51">
              <a:extLst>
                <a:ext uri="{FF2B5EF4-FFF2-40B4-BE49-F238E27FC236}">
                  <a16:creationId xmlns:a16="http://schemas.microsoft.com/office/drawing/2014/main" id="{B36B1872-81A8-4C68-8EF8-0AE262D9A741}"/>
                </a:ext>
              </a:extLst>
            </p:cNvPr>
            <p:cNvSpPr/>
            <p:nvPr/>
          </p:nvSpPr>
          <p:spPr bwMode="auto">
            <a:xfrm>
              <a:off x="8422362" y="4202779"/>
              <a:ext cx="344215" cy="351639"/>
            </a:xfrm>
            <a:prstGeom prst="ellipse">
              <a:avLst/>
            </a:prstGeom>
            <a:solidFill>
              <a:srgbClr val="F2F2F2"/>
            </a:solidFill>
            <a:ln w="28575">
              <a:solidFill>
                <a:srgbClr val="0078D4">
                  <a:lumMod val="60000"/>
                  <a:lumOff val="40000"/>
                </a:srgbClr>
              </a:solidFill>
              <a:prstDash val="sysDot"/>
            </a:ln>
          </p:spPr>
          <p:txBody>
            <a:bodyPr lIns="179285" tIns="143428" rIns="179285" bIns="143428" anchor="t" anchorCtr="0"/>
            <a:lstStyle/>
            <a:p>
              <a:pPr marL="0" marR="0" lvl="0" indent="0" algn="ctr" defTabSz="93205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endParaRPr>
            </a:p>
          </p:txBody>
        </p:sp>
        <p:pic>
          <p:nvPicPr>
            <p:cNvPr id="53" name="Picture 52">
              <a:extLst>
                <a:ext uri="{FF2B5EF4-FFF2-40B4-BE49-F238E27FC236}">
                  <a16:creationId xmlns:a16="http://schemas.microsoft.com/office/drawing/2014/main" id="{83E97FBC-4085-4EFF-BBDA-80FD83F5608A}"/>
                </a:ext>
              </a:extLst>
            </p:cNvPr>
            <p:cNvPicPr>
              <a:picLocks noChangeAspect="1"/>
            </p:cNvPicPr>
            <p:nvPr/>
          </p:nvPicPr>
          <p:blipFill>
            <a:blip r:embed="rId4"/>
            <a:stretch>
              <a:fillRect/>
            </a:stretch>
          </p:blipFill>
          <p:spPr>
            <a:xfrm>
              <a:off x="8453960" y="4247361"/>
              <a:ext cx="281018" cy="264123"/>
            </a:xfrm>
            <a:prstGeom prst="rect">
              <a:avLst/>
            </a:prstGeom>
            <a:ln>
              <a:noFill/>
              <a:prstDash val="sysDash"/>
            </a:ln>
          </p:spPr>
        </p:pic>
        <p:sp>
          <p:nvSpPr>
            <p:cNvPr id="54" name="TextBox 53">
              <a:extLst>
                <a:ext uri="{FF2B5EF4-FFF2-40B4-BE49-F238E27FC236}">
                  <a16:creationId xmlns:a16="http://schemas.microsoft.com/office/drawing/2014/main" id="{2E7E6D4E-2F85-43A0-A7A6-E414FD7CC4C0}"/>
                </a:ext>
              </a:extLst>
            </p:cNvPr>
            <p:cNvSpPr txBox="1"/>
            <p:nvPr/>
          </p:nvSpPr>
          <p:spPr>
            <a:xfrm>
              <a:off x="10257716" y="3915231"/>
              <a:ext cx="1387365" cy="926407"/>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2F2F2F"/>
                  </a:solidFill>
                  <a:effectLst/>
                  <a:uLnTx/>
                  <a:uFillTx/>
                  <a:latin typeface="Segoe UI"/>
                  <a:ea typeface="Segoe UI" pitchFamily="34" charset="0"/>
                  <a:cs typeface="Segoe UI" pitchFamily="34" charset="0"/>
                </a:rPr>
                <a:t>Internet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2F2F2F"/>
                    </a:gs>
                    <a:gs pos="30000">
                      <a:srgbClr val="2F2F2F"/>
                    </a:gs>
                  </a:gsLst>
                  <a:lin ang="5400000" scaled="0"/>
                </a:gradFill>
                <a:effectLst/>
                <a:uLnTx/>
                <a:uFillTx/>
                <a:latin typeface="Segoe UI"/>
              </a:endParaRPr>
            </a:p>
          </p:txBody>
        </p:sp>
        <p:sp>
          <p:nvSpPr>
            <p:cNvPr id="55" name="TextBox 54">
              <a:extLst>
                <a:ext uri="{FF2B5EF4-FFF2-40B4-BE49-F238E27FC236}">
                  <a16:creationId xmlns:a16="http://schemas.microsoft.com/office/drawing/2014/main" id="{0BC9944A-A7DA-4784-B3D9-9DC2CD5BA538}"/>
                </a:ext>
              </a:extLst>
            </p:cNvPr>
            <p:cNvSpPr txBox="1"/>
            <p:nvPr/>
          </p:nvSpPr>
          <p:spPr>
            <a:xfrm>
              <a:off x="6809635" y="4324573"/>
              <a:ext cx="1434495"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2F2F2F"/>
                      </a:gs>
                      <a:gs pos="30000">
                        <a:srgbClr val="2F2F2F"/>
                      </a:gs>
                    </a:gsLst>
                    <a:lin ang="5400000" scaled="0"/>
                  </a:gradFill>
                  <a:effectLst/>
                  <a:uLnTx/>
                  <a:uFillTx/>
                  <a:latin typeface="Segoe UI"/>
                </a:rPr>
                <a:t>Central VNet</a:t>
              </a:r>
            </a:p>
          </p:txBody>
        </p:sp>
        <p:sp>
          <p:nvSpPr>
            <p:cNvPr id="56" name="TextBox 55">
              <a:extLst>
                <a:ext uri="{FF2B5EF4-FFF2-40B4-BE49-F238E27FC236}">
                  <a16:creationId xmlns:a16="http://schemas.microsoft.com/office/drawing/2014/main" id="{28440D21-A6A8-435D-B61E-DC3D811015D9}"/>
                </a:ext>
              </a:extLst>
            </p:cNvPr>
            <p:cNvSpPr txBox="1"/>
            <p:nvPr/>
          </p:nvSpPr>
          <p:spPr>
            <a:xfrm>
              <a:off x="4329336" y="5505514"/>
              <a:ext cx="1416413" cy="5170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2F2F2F"/>
                      </a:gs>
                      <a:gs pos="30000">
                        <a:srgbClr val="2F2F2F"/>
                      </a:gs>
                    </a:gsLst>
                    <a:lin ang="5400000" scaled="0"/>
                  </a:gradFill>
                  <a:effectLst/>
                  <a:uLnTx/>
                  <a:uFillTx/>
                  <a:latin typeface="Segoe UI"/>
                </a:rPr>
                <a:t>Spoke VNets</a:t>
              </a:r>
            </a:p>
          </p:txBody>
        </p:sp>
        <p:cxnSp>
          <p:nvCxnSpPr>
            <p:cNvPr id="57" name="Connector: Elbow 152">
              <a:extLst>
                <a:ext uri="{FF2B5EF4-FFF2-40B4-BE49-F238E27FC236}">
                  <a16:creationId xmlns:a16="http://schemas.microsoft.com/office/drawing/2014/main" id="{B8A3887C-02A0-4B95-8CC2-4C69E5717391}"/>
                </a:ext>
              </a:extLst>
            </p:cNvPr>
            <p:cNvCxnSpPr>
              <a:cxnSpLocks/>
              <a:stCxn id="81" idx="3"/>
            </p:cNvCxnSpPr>
            <p:nvPr/>
          </p:nvCxnSpPr>
          <p:spPr>
            <a:xfrm>
              <a:off x="5535058" y="2573196"/>
              <a:ext cx="1296013" cy="966332"/>
            </a:xfrm>
            <a:prstGeom prst="bentConnector3">
              <a:avLst>
                <a:gd name="adj1" fmla="val 50000"/>
              </a:avLst>
            </a:prstGeom>
            <a:noFill/>
            <a:ln w="19050" cap="flat" cmpd="sng" algn="ctr">
              <a:solidFill>
                <a:srgbClr val="5C2D91"/>
              </a:solidFill>
              <a:prstDash val="solid"/>
              <a:headEnd type="triangle"/>
              <a:tailEnd type="triangle"/>
            </a:ln>
            <a:effectLst/>
          </p:spPr>
        </p:cxnSp>
        <p:cxnSp>
          <p:nvCxnSpPr>
            <p:cNvPr id="58" name="Connector: Elbow 152">
              <a:extLst>
                <a:ext uri="{FF2B5EF4-FFF2-40B4-BE49-F238E27FC236}">
                  <a16:creationId xmlns:a16="http://schemas.microsoft.com/office/drawing/2014/main" id="{2C80061F-6C9F-4D2D-B4CC-C1F5C3ED5AD4}"/>
                </a:ext>
              </a:extLst>
            </p:cNvPr>
            <p:cNvCxnSpPr>
              <a:cxnSpLocks/>
              <a:stCxn id="77" idx="3"/>
            </p:cNvCxnSpPr>
            <p:nvPr/>
          </p:nvCxnSpPr>
          <p:spPr>
            <a:xfrm flipV="1">
              <a:off x="5535058" y="3650775"/>
              <a:ext cx="1296013" cy="956798"/>
            </a:xfrm>
            <a:prstGeom prst="bentConnector3">
              <a:avLst>
                <a:gd name="adj1" fmla="val 50000"/>
              </a:avLst>
            </a:prstGeom>
            <a:noFill/>
            <a:ln w="19050" cap="flat" cmpd="sng" algn="ctr">
              <a:solidFill>
                <a:srgbClr val="5C2D91"/>
              </a:solidFill>
              <a:prstDash val="solid"/>
              <a:headEnd type="triangle"/>
              <a:tailEnd type="triangle"/>
            </a:ln>
            <a:effectLst/>
          </p:spPr>
        </p:cxnSp>
        <p:cxnSp>
          <p:nvCxnSpPr>
            <p:cNvPr id="59" name="Straight Arrow Connector 58">
              <a:extLst>
                <a:ext uri="{FF2B5EF4-FFF2-40B4-BE49-F238E27FC236}">
                  <a16:creationId xmlns:a16="http://schemas.microsoft.com/office/drawing/2014/main" id="{2CF5D9A5-41DC-47D6-B63D-CA1D02D20AB8}"/>
                </a:ext>
              </a:extLst>
            </p:cNvPr>
            <p:cNvCxnSpPr>
              <a:cxnSpLocks/>
            </p:cNvCxnSpPr>
            <p:nvPr/>
          </p:nvCxnSpPr>
          <p:spPr>
            <a:xfrm>
              <a:off x="9022710" y="3478331"/>
              <a:ext cx="1054105" cy="1614"/>
            </a:xfrm>
            <a:prstGeom prst="straightConnector1">
              <a:avLst/>
            </a:prstGeom>
            <a:noFill/>
            <a:ln w="25400" cap="flat" cmpd="sng" algn="ctr">
              <a:solidFill>
                <a:srgbClr val="00B050"/>
              </a:solidFill>
              <a:prstDash val="solid"/>
              <a:headEnd type="none" w="med" len="sm"/>
              <a:tailEnd type="triangle" w="med" len="sm"/>
            </a:ln>
            <a:effectLst/>
          </p:spPr>
        </p:cxnSp>
        <p:cxnSp>
          <p:nvCxnSpPr>
            <p:cNvPr id="60" name="Straight Arrow Connector 59">
              <a:extLst>
                <a:ext uri="{FF2B5EF4-FFF2-40B4-BE49-F238E27FC236}">
                  <a16:creationId xmlns:a16="http://schemas.microsoft.com/office/drawing/2014/main" id="{C39A95AA-EEFF-4B6C-BB4B-30DBB5D543E5}"/>
                </a:ext>
              </a:extLst>
            </p:cNvPr>
            <p:cNvCxnSpPr>
              <a:cxnSpLocks/>
            </p:cNvCxnSpPr>
            <p:nvPr/>
          </p:nvCxnSpPr>
          <p:spPr>
            <a:xfrm>
              <a:off x="9022710" y="3679268"/>
              <a:ext cx="1054105" cy="0"/>
            </a:xfrm>
            <a:prstGeom prst="straightConnector1">
              <a:avLst/>
            </a:prstGeom>
            <a:noFill/>
            <a:ln w="25400" cap="flat" cmpd="sng" algn="ctr">
              <a:solidFill>
                <a:srgbClr val="D83B01"/>
              </a:solidFill>
              <a:prstDash val="solid"/>
              <a:headEnd type="none" w="med" len="sm"/>
              <a:tailEnd type="triangle" w="med" len="sm"/>
            </a:ln>
            <a:effectLst/>
          </p:spPr>
        </p:cxnSp>
        <p:sp>
          <p:nvSpPr>
            <p:cNvPr id="61" name="Cross 60">
              <a:extLst>
                <a:ext uri="{FF2B5EF4-FFF2-40B4-BE49-F238E27FC236}">
                  <a16:creationId xmlns:a16="http://schemas.microsoft.com/office/drawing/2014/main" id="{77DE6A83-2EA6-4DF3-BD15-79FA37D9B1AB}"/>
                </a:ext>
              </a:extLst>
            </p:cNvPr>
            <p:cNvSpPr/>
            <p:nvPr/>
          </p:nvSpPr>
          <p:spPr>
            <a:xfrm rot="2700000">
              <a:off x="9417405" y="3546912"/>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endParaRPr>
            </a:p>
          </p:txBody>
        </p:sp>
        <p:grpSp>
          <p:nvGrpSpPr>
            <p:cNvPr id="62" name="Group 61">
              <a:extLst>
                <a:ext uri="{FF2B5EF4-FFF2-40B4-BE49-F238E27FC236}">
                  <a16:creationId xmlns:a16="http://schemas.microsoft.com/office/drawing/2014/main" id="{AB01251C-9C6F-47D8-8C7F-E5A3FF7ADD46}"/>
                </a:ext>
              </a:extLst>
            </p:cNvPr>
            <p:cNvGrpSpPr/>
            <p:nvPr/>
          </p:nvGrpSpPr>
          <p:grpSpPr>
            <a:xfrm>
              <a:off x="10305357" y="3108452"/>
              <a:ext cx="900814" cy="862151"/>
              <a:chOff x="7997429" y="912040"/>
              <a:chExt cx="1015942" cy="1015942"/>
            </a:xfrm>
          </p:grpSpPr>
          <p:sp>
            <p:nvSpPr>
              <p:cNvPr id="73" name="Oval 72">
                <a:extLst>
                  <a:ext uri="{FF2B5EF4-FFF2-40B4-BE49-F238E27FC236}">
                    <a16:creationId xmlns:a16="http://schemas.microsoft.com/office/drawing/2014/main" id="{FC05D79A-EDD5-4B68-9F03-E0D26B0D7FC6}"/>
                  </a:ext>
                </a:extLst>
              </p:cNvPr>
              <p:cNvSpPr/>
              <p:nvPr/>
            </p:nvSpPr>
            <p:spPr bwMode="auto">
              <a:xfrm>
                <a:off x="7997429" y="912040"/>
                <a:ext cx="1015942" cy="1015942"/>
              </a:xfrm>
              <a:prstGeom prst="ellipse">
                <a:avLst/>
              </a:prstGeom>
              <a:solidFill>
                <a:srgbClr val="E6E6E6"/>
              </a:solidFill>
              <a:ln w="28575">
                <a:solidFill>
                  <a:srgbClr val="FFFFFF">
                    <a:lumMod val="65000"/>
                  </a:srgbClr>
                </a:solidFill>
                <a:prstDash val="solid"/>
              </a:ln>
            </p:spPr>
            <p:txBody>
              <a:bodyPr lIns="179285" tIns="143428" rIns="179285" bIns="143428" anchor="t" anchorCtr="0"/>
              <a:lstStyle/>
              <a:p>
                <a:pPr marL="0" marR="0" lvl="0" indent="0" algn="ctr" defTabSz="93205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endParaRPr>
              </a:p>
            </p:txBody>
          </p:sp>
          <p:sp>
            <p:nvSpPr>
              <p:cNvPr id="74" name="globe_2">
                <a:extLst>
                  <a:ext uri="{FF2B5EF4-FFF2-40B4-BE49-F238E27FC236}">
                    <a16:creationId xmlns:a16="http://schemas.microsoft.com/office/drawing/2014/main" id="{A8607928-A803-4B5B-822A-2607FDE6156C}"/>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sp>
          <p:nvSpPr>
            <p:cNvPr id="63" name="Freeform: Shape 68">
              <a:extLst>
                <a:ext uri="{FF2B5EF4-FFF2-40B4-BE49-F238E27FC236}">
                  <a16:creationId xmlns:a16="http://schemas.microsoft.com/office/drawing/2014/main" id="{5CBBDE28-434F-4CD8-9846-2A95105BD3FE}"/>
                </a:ext>
              </a:extLst>
            </p:cNvPr>
            <p:cNvSpPr/>
            <p:nvPr/>
          </p:nvSpPr>
          <p:spPr bwMode="auto">
            <a:xfrm rot="16200000" flipV="1">
              <a:off x="8547587" y="566915"/>
              <a:ext cx="199102" cy="169707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cmpd="sng" algn="ctr">
              <a:solidFill>
                <a:srgbClr val="FFFFFF">
                  <a:lumMod val="65000"/>
                </a:srgbClr>
              </a:solidFill>
              <a:prstDash val="sysDot"/>
              <a:headEnd type="none" w="med" len="med"/>
              <a:tailEnd type="oval"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pic>
          <p:nvPicPr>
            <p:cNvPr id="64" name="Graphic 17" descr="Gears">
              <a:extLst>
                <a:ext uri="{FF2B5EF4-FFF2-40B4-BE49-F238E27FC236}">
                  <a16:creationId xmlns:a16="http://schemas.microsoft.com/office/drawing/2014/main" id="{7A0AEAF5-0724-447C-BBB0-2E5D74AF6A8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491348" y="1757795"/>
              <a:ext cx="667454" cy="667454"/>
            </a:xfrm>
            <a:prstGeom prst="rect">
              <a:avLst/>
            </a:prstGeom>
          </p:spPr>
        </p:pic>
        <p:pic>
          <p:nvPicPr>
            <p:cNvPr id="65" name="Graphic 43" descr="Monitor">
              <a:extLst>
                <a:ext uri="{FF2B5EF4-FFF2-40B4-BE49-F238E27FC236}">
                  <a16:creationId xmlns:a16="http://schemas.microsoft.com/office/drawing/2014/main" id="{F34544E9-DECD-48B1-9FF7-8C7B2B358082}"/>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287455" y="658654"/>
              <a:ext cx="914400" cy="914400"/>
            </a:xfrm>
            <a:prstGeom prst="rect">
              <a:avLst/>
            </a:prstGeom>
          </p:spPr>
        </p:pic>
        <p:cxnSp>
          <p:nvCxnSpPr>
            <p:cNvPr id="66" name="Connector: Elbow 489">
              <a:extLst>
                <a:ext uri="{FF2B5EF4-FFF2-40B4-BE49-F238E27FC236}">
                  <a16:creationId xmlns:a16="http://schemas.microsoft.com/office/drawing/2014/main" id="{FABA47BA-0E77-4036-AA62-2009E9D143FF}"/>
                </a:ext>
              </a:extLst>
            </p:cNvPr>
            <p:cNvCxnSpPr>
              <a:cxnSpLocks/>
              <a:endCxn id="46" idx="0"/>
            </p:cNvCxnSpPr>
            <p:nvPr/>
          </p:nvCxnSpPr>
          <p:spPr>
            <a:xfrm rot="16200000" flipH="1">
              <a:off x="7157150" y="2023161"/>
              <a:ext cx="1335851" cy="160838"/>
            </a:xfrm>
            <a:prstGeom prst="bentConnector3">
              <a:avLst>
                <a:gd name="adj1" fmla="val 50000"/>
              </a:avLst>
            </a:prstGeom>
            <a:noFill/>
            <a:ln w="19050" cap="flat" cmpd="sng" algn="ctr">
              <a:solidFill>
                <a:srgbClr val="0078D4"/>
              </a:solidFill>
              <a:prstDash val="sysDash"/>
              <a:headEnd type="none"/>
              <a:tailEnd type="triangle" w="med" len="lg"/>
            </a:ln>
            <a:effectLst/>
          </p:spPr>
        </p:cxnSp>
        <p:sp>
          <p:nvSpPr>
            <p:cNvPr id="67" name="TextBox 66">
              <a:extLst>
                <a:ext uri="{FF2B5EF4-FFF2-40B4-BE49-F238E27FC236}">
                  <a16:creationId xmlns:a16="http://schemas.microsoft.com/office/drawing/2014/main" id="{BF4FE167-9486-4CF0-8942-19C429124E27}"/>
                </a:ext>
              </a:extLst>
            </p:cNvPr>
            <p:cNvSpPr txBox="1"/>
            <p:nvPr/>
          </p:nvSpPr>
          <p:spPr>
            <a:xfrm>
              <a:off x="6902841" y="313001"/>
              <a:ext cx="1683627" cy="591168"/>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2F2F2F"/>
                      </a:gs>
                      <a:gs pos="30000">
                        <a:srgbClr val="2F2F2F"/>
                      </a:gs>
                    </a:gsLst>
                    <a:lin ang="5400000" scaled="0"/>
                  </a:gradFill>
                  <a:effectLst/>
                  <a:uLnTx/>
                  <a:uFillTx/>
                  <a:latin typeface="Segoe UI"/>
                </a:rPr>
                <a:t>Azure Portal</a:t>
              </a:r>
            </a:p>
          </p:txBody>
        </p:sp>
        <p:sp>
          <p:nvSpPr>
            <p:cNvPr id="68" name="Freeform: Shape 68">
              <a:extLst>
                <a:ext uri="{FF2B5EF4-FFF2-40B4-BE49-F238E27FC236}">
                  <a16:creationId xmlns:a16="http://schemas.microsoft.com/office/drawing/2014/main" id="{C127B523-F827-48CB-8711-FA648FDF36CC}"/>
                </a:ext>
              </a:extLst>
            </p:cNvPr>
            <p:cNvSpPr/>
            <p:nvPr/>
          </p:nvSpPr>
          <p:spPr bwMode="auto">
            <a:xfrm rot="16200000" flipV="1">
              <a:off x="8271591" y="1882965"/>
              <a:ext cx="199102" cy="84810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cmpd="sng" algn="ctr">
              <a:solidFill>
                <a:srgbClr val="FFFFFF">
                  <a:lumMod val="65000"/>
                </a:srgbClr>
              </a:solidFill>
              <a:prstDash val="sysDot"/>
              <a:headEnd type="none" w="med" len="med"/>
              <a:tailEnd type="oval"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CE911AA-9E9C-493F-B61F-23A8B5478CC4}"/>
                </a:ext>
              </a:extLst>
            </p:cNvPr>
            <p:cNvSpPr/>
            <p:nvPr/>
          </p:nvSpPr>
          <p:spPr bwMode="auto">
            <a:xfrm flipV="1">
              <a:off x="9536167" y="3899157"/>
              <a:ext cx="199102" cy="134286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cmpd="sng" algn="ctr">
              <a:solidFill>
                <a:srgbClr val="FFFFFF">
                  <a:lumMod val="65000"/>
                </a:srgbClr>
              </a:solidFill>
              <a:prstDash val="sysDot"/>
              <a:headEnd type="none" w="med" len="med"/>
              <a:tailEnd type="oval"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2D8D346F-01F7-4714-833C-6D17C6B5201F}"/>
                </a:ext>
              </a:extLst>
            </p:cNvPr>
            <p:cNvSpPr txBox="1"/>
            <p:nvPr/>
          </p:nvSpPr>
          <p:spPr>
            <a:xfrm>
              <a:off x="9493711" y="1255401"/>
              <a:ext cx="229575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a:rPr>
                <a:t>L3-L7 Connectivity Policies</a:t>
              </a:r>
            </a:p>
          </p:txBody>
        </p:sp>
        <p:sp>
          <p:nvSpPr>
            <p:cNvPr id="71" name="TextBox 70">
              <a:extLst>
                <a:ext uri="{FF2B5EF4-FFF2-40B4-BE49-F238E27FC236}">
                  <a16:creationId xmlns:a16="http://schemas.microsoft.com/office/drawing/2014/main" id="{B0620A4B-2200-4639-B690-426D534138D5}"/>
                </a:ext>
              </a:extLst>
            </p:cNvPr>
            <p:cNvSpPr txBox="1"/>
            <p:nvPr/>
          </p:nvSpPr>
          <p:spPr>
            <a:xfrm>
              <a:off x="8787361" y="2161885"/>
              <a:ext cx="1576842"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a:rPr>
                <a:t>Effective Policies</a:t>
              </a:r>
            </a:p>
          </p:txBody>
        </p:sp>
        <p:sp>
          <p:nvSpPr>
            <p:cNvPr id="72" name="TextBox 71">
              <a:extLst>
                <a:ext uri="{FF2B5EF4-FFF2-40B4-BE49-F238E27FC236}">
                  <a16:creationId xmlns:a16="http://schemas.microsoft.com/office/drawing/2014/main" id="{466B492B-6969-4B5C-96C9-45F1868E5043}"/>
                </a:ext>
              </a:extLst>
            </p:cNvPr>
            <p:cNvSpPr txBox="1"/>
            <p:nvPr/>
          </p:nvSpPr>
          <p:spPr>
            <a:xfrm>
              <a:off x="8012998" y="5274681"/>
              <a:ext cx="327916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2F2F2F"/>
                      </a:gs>
                      <a:gs pos="30000">
                        <a:srgbClr val="2F2F2F"/>
                      </a:gs>
                    </a:gsLst>
                    <a:lin ang="5400000" scaled="0"/>
                  </a:gradFill>
                  <a:effectLst/>
                  <a:uLnTx/>
                  <a:uFillTx/>
                  <a:latin typeface="Segoe UI"/>
                </a:rPr>
                <a:t>Network and Application Traffic Filtering</a:t>
              </a:r>
            </a:p>
          </p:txBody>
        </p:sp>
      </p:grpSp>
    </p:spTree>
    <p:extLst>
      <p:ext uri="{BB962C8B-B14F-4D97-AF65-F5344CB8AC3E}">
        <p14:creationId xmlns:p14="http://schemas.microsoft.com/office/powerpoint/2010/main" val="3108889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Azure </a:t>
            </a:r>
            <a:r>
              <a:rPr lang="zh-CN" altLang="en-US" sz="3600">
                <a:gradFill>
                  <a:gsLst>
                    <a:gs pos="5417">
                      <a:srgbClr val="FFFFFF"/>
                    </a:gs>
                    <a:gs pos="28000">
                      <a:srgbClr val="FFFFFF"/>
                    </a:gs>
                  </a:gsLst>
                  <a:lin ang="5400000" scaled="0"/>
                </a:gradFill>
                <a:latin typeface="+mj-ea"/>
                <a:ea typeface="+mj-ea"/>
                <a:cs typeface="Segoe UI" pitchFamily="34" charset="0"/>
              </a:rPr>
              <a:t>网络安全防御</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6" name="Oval 5">
            <a:extLst>
              <a:ext uri="{FF2B5EF4-FFF2-40B4-BE49-F238E27FC236}">
                <a16:creationId xmlns:a16="http://schemas.microsoft.com/office/drawing/2014/main" id="{F2DF1EC4-0004-4A4C-AB25-EA340088C2FF}"/>
              </a:ext>
            </a:extLst>
          </p:cNvPr>
          <p:cNvSpPr/>
          <p:nvPr/>
        </p:nvSpPr>
        <p:spPr bwMode="auto">
          <a:xfrm flipH="1">
            <a:off x="273843" y="1363934"/>
            <a:ext cx="8687158" cy="5257128"/>
          </a:xfrm>
          <a:prstGeom prst="ellipse">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marL="0" marR="0" lvl="0" indent="0" algn="ctr" defTabSz="93223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Oval 6">
            <a:extLst>
              <a:ext uri="{FF2B5EF4-FFF2-40B4-BE49-F238E27FC236}">
                <a16:creationId xmlns:a16="http://schemas.microsoft.com/office/drawing/2014/main" id="{BB52D58D-ECA1-4273-AC71-1AE9A190F2E1}"/>
              </a:ext>
            </a:extLst>
          </p:cNvPr>
          <p:cNvSpPr>
            <a:spLocks noChangeAspect="1"/>
          </p:cNvSpPr>
          <p:nvPr/>
        </p:nvSpPr>
        <p:spPr bwMode="auto">
          <a:xfrm flipH="1">
            <a:off x="578643" y="2022701"/>
            <a:ext cx="6153480" cy="3871246"/>
          </a:xfrm>
          <a:prstGeom prst="ellipse">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marL="0" marR="0" lvl="0" indent="0" algn="ctr" defTabSz="93223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CC7D4D1F-8EFA-46D5-869E-E8541EDBFAB0}"/>
              </a:ext>
            </a:extLst>
          </p:cNvPr>
          <p:cNvSpPr>
            <a:spLocks noChangeAspect="1"/>
          </p:cNvSpPr>
          <p:nvPr/>
        </p:nvSpPr>
        <p:spPr bwMode="auto">
          <a:xfrm flipH="1">
            <a:off x="731043" y="2413148"/>
            <a:ext cx="4877588" cy="3096996"/>
          </a:xfrm>
          <a:prstGeom prst="ellipse">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marL="0" marR="0" lvl="0" indent="0" algn="ctr" defTabSz="93223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AC2D2EBB-CC1F-4460-905A-2060E2115706}"/>
              </a:ext>
            </a:extLst>
          </p:cNvPr>
          <p:cNvSpPr>
            <a:spLocks noChangeAspect="1"/>
          </p:cNvSpPr>
          <p:nvPr/>
        </p:nvSpPr>
        <p:spPr bwMode="auto">
          <a:xfrm flipH="1">
            <a:off x="868441" y="2719525"/>
            <a:ext cx="3579886" cy="2477597"/>
          </a:xfrm>
          <a:prstGeom prst="ellipse">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marL="0" marR="0" lvl="0" indent="0" algn="ctr" defTabSz="93223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132070C-B688-4A89-86AC-F8605C6EF3BD}"/>
              </a:ext>
            </a:extLst>
          </p:cNvPr>
          <p:cNvSpPr txBox="1"/>
          <p:nvPr/>
        </p:nvSpPr>
        <p:spPr>
          <a:xfrm flipH="1">
            <a:off x="4821887" y="3592386"/>
            <a:ext cx="1451266" cy="870931"/>
          </a:xfrm>
          <a:prstGeom prst="rect">
            <a:avLst/>
          </a:prstGeom>
          <a:solidFill>
            <a:schemeClr val="bg1"/>
          </a:solidFill>
        </p:spPr>
        <p:txBody>
          <a:bodyPr wrap="none" lIns="182834" tIns="146266" rIns="182834" bIns="146266"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mn-ea"/>
                <a:cs typeface="+mn-cs"/>
              </a:rPr>
              <a:t>VM 或 NIC</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mn-ea"/>
                <a:cs typeface="+mn-cs"/>
              </a:rPr>
              <a:t>NSG</a:t>
            </a:r>
          </a:p>
        </p:txBody>
      </p:sp>
      <p:sp>
        <p:nvSpPr>
          <p:cNvPr id="11" name="TextBox 10">
            <a:extLst>
              <a:ext uri="{FF2B5EF4-FFF2-40B4-BE49-F238E27FC236}">
                <a16:creationId xmlns:a16="http://schemas.microsoft.com/office/drawing/2014/main" id="{BA418534-88EA-4107-98C5-426F494CE636}"/>
              </a:ext>
            </a:extLst>
          </p:cNvPr>
          <p:cNvSpPr txBox="1"/>
          <p:nvPr/>
        </p:nvSpPr>
        <p:spPr>
          <a:xfrm flipH="1">
            <a:off x="3934661" y="3581908"/>
            <a:ext cx="1061736" cy="870931"/>
          </a:xfrm>
          <a:prstGeom prst="rect">
            <a:avLst/>
          </a:prstGeom>
          <a:solidFill>
            <a:schemeClr val="bg1"/>
          </a:solidFill>
        </p:spPr>
        <p:txBody>
          <a:bodyPr wrap="none" lIns="182834" tIns="146266" rIns="182834" bIns="146266"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mn-ea"/>
                <a:cs typeface="+mn-cs"/>
              </a:rPr>
              <a:t>VM</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mn-ea"/>
                <a:cs typeface="+mn-cs"/>
              </a:rPr>
              <a:t>防火墙</a:t>
            </a:r>
          </a:p>
        </p:txBody>
      </p:sp>
      <p:sp>
        <p:nvSpPr>
          <p:cNvPr id="12" name="Oval 11">
            <a:extLst>
              <a:ext uri="{FF2B5EF4-FFF2-40B4-BE49-F238E27FC236}">
                <a16:creationId xmlns:a16="http://schemas.microsoft.com/office/drawing/2014/main" id="{0E5364B9-888F-4852-B788-91BB20B72C84}"/>
              </a:ext>
            </a:extLst>
          </p:cNvPr>
          <p:cNvSpPr>
            <a:spLocks noChangeAspect="1"/>
          </p:cNvSpPr>
          <p:nvPr/>
        </p:nvSpPr>
        <p:spPr bwMode="auto">
          <a:xfrm flipH="1">
            <a:off x="1037867" y="3212048"/>
            <a:ext cx="2387072" cy="1486558"/>
          </a:xfrm>
          <a:prstGeom prst="ellipse">
            <a:avLst/>
          </a:prstGeom>
          <a:solidFill>
            <a:schemeClr val="accent1"/>
          </a:solidFill>
          <a:ln>
            <a:headEnd type="none" w="med" len="med"/>
            <a:tailEnd type="none" w="med" len="med"/>
          </a:ln>
          <a:scene3d>
            <a:camera prst="orthographicFront">
              <a:rot lat="0" lon="0" rev="0"/>
            </a:camera>
            <a:lightRig rig="twoPt" dir="tl"/>
          </a:scene3d>
          <a:sp3d prstMaterial="flat">
            <a:bevelT w="19050" h="31750"/>
          </a:sp3d>
        </p:spPr>
        <p:style>
          <a:lnRef idx="0">
            <a:schemeClr val="accent6"/>
          </a:lnRef>
          <a:fillRef idx="3">
            <a:schemeClr val="accent6"/>
          </a:fillRef>
          <a:effectRef idx="3">
            <a:schemeClr val="accent6"/>
          </a:effectRef>
          <a:fontRef idx="minor">
            <a:schemeClr val="lt1"/>
          </a:fontRef>
        </p:style>
        <p:txBody>
          <a:bodyPr vert="horz" wrap="square" lIns="0" tIns="46625" rIns="0" bIns="46625" numCol="1" rtlCol="0" anchor="ctr" anchorCtr="0" compatLnSpc="1">
            <a:prstTxWarp prst="textNoShape">
              <a:avLst/>
            </a:prstTxWarp>
          </a:bodyPr>
          <a:lstStyle/>
          <a:p>
            <a:pPr marL="0" marR="0" lvl="0" indent="0" algn="ctr" defTabSz="93223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27A562C0-62F6-4D35-A856-414D27C99A0E}"/>
              </a:ext>
            </a:extLst>
          </p:cNvPr>
          <p:cNvSpPr txBox="1"/>
          <p:nvPr/>
        </p:nvSpPr>
        <p:spPr>
          <a:xfrm flipH="1">
            <a:off x="1066066" y="3344902"/>
            <a:ext cx="2330673" cy="1203330"/>
          </a:xfrm>
          <a:prstGeom prst="rect">
            <a:avLst/>
          </a:prstGeom>
          <a:noFill/>
        </p:spPr>
        <p:txBody>
          <a:bodyPr wrap="none" lIns="182834" tIns="146266" rIns="182834" bIns="146266"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PaaS 服务</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&amp;</a:t>
            </a:r>
            <a:br>
              <a:rPr kumimoji="0" lang="en-US" sz="2000" b="0" i="0" u="none" strike="noStrike" kern="1200" cap="none" spc="0" normalizeH="0" baseline="0" noProof="0">
                <a:ln>
                  <a:noFill/>
                </a:ln>
                <a:solidFill>
                  <a:srgbClr val="FFFF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虚拟机</a:t>
            </a:r>
          </a:p>
        </p:txBody>
      </p:sp>
      <p:grpSp>
        <p:nvGrpSpPr>
          <p:cNvPr id="14" name="Group 13">
            <a:extLst>
              <a:ext uri="{FF2B5EF4-FFF2-40B4-BE49-F238E27FC236}">
                <a16:creationId xmlns:a16="http://schemas.microsoft.com/office/drawing/2014/main" id="{1A45F2DE-E7C8-4F2E-A4E9-393501A0872B}"/>
              </a:ext>
            </a:extLst>
          </p:cNvPr>
          <p:cNvGrpSpPr/>
          <p:nvPr/>
        </p:nvGrpSpPr>
        <p:grpSpPr>
          <a:xfrm>
            <a:off x="11023163" y="3338349"/>
            <a:ext cx="1236828" cy="1236827"/>
            <a:chOff x="1487553" y="2335312"/>
            <a:chExt cx="1117050" cy="1117050"/>
          </a:xfrm>
        </p:grpSpPr>
        <p:sp>
          <p:nvSpPr>
            <p:cNvPr id="15" name="Oval 14">
              <a:extLst>
                <a:ext uri="{FF2B5EF4-FFF2-40B4-BE49-F238E27FC236}">
                  <a16:creationId xmlns:a16="http://schemas.microsoft.com/office/drawing/2014/main" id="{6A5DF2FA-EF62-4430-9FEA-37B367D3CCE1}"/>
                </a:ext>
              </a:extLst>
            </p:cNvPr>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marL="0" marR="0" lvl="0" indent="0" algn="l" defTabSz="913864"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49" normalizeH="0" baseline="0" noProof="0">
                <a:ln>
                  <a:noFill/>
                </a:ln>
                <a:gradFill>
                  <a:gsLst>
                    <a:gs pos="36283">
                      <a:srgbClr val="505050"/>
                    </a:gs>
                    <a:gs pos="28000">
                      <a:srgbClr val="505050"/>
                    </a:gs>
                  </a:gsLst>
                  <a:lin ang="5400000" scaled="0"/>
                </a:gradFill>
                <a:effectLst/>
                <a:uLnTx/>
                <a:uFillTx/>
                <a:latin typeface="Calibri"/>
                <a:ea typeface="+mn-ea"/>
                <a:cs typeface="+mn-cs"/>
              </a:endParaRPr>
            </a:p>
          </p:txBody>
        </p:sp>
        <p:sp>
          <p:nvSpPr>
            <p:cNvPr id="16" name="Freeform 15">
              <a:extLst>
                <a:ext uri="{FF2B5EF4-FFF2-40B4-BE49-F238E27FC236}">
                  <a16:creationId xmlns:a16="http://schemas.microsoft.com/office/drawing/2014/main" id="{F01D5FDD-74D1-4D90-8CDD-B39F20A9169C}"/>
                </a:ext>
              </a:extLst>
            </p:cNvPr>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16" tIns="45709" rIns="91416" bIns="45709" numCol="1" anchor="t" anchorCtr="0" compatLnSpc="1">
              <a:prstTxWarp prst="textNoShape">
                <a:avLst/>
              </a:prstTxWarp>
            </a:bodyPr>
            <a:lstStyle/>
            <a:p>
              <a:pPr marL="0" marR="0" lvl="0" indent="0" algn="l" defTabSz="932262"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188F"/>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E711E260-7C98-4571-BA80-3CBE23129A68}"/>
                </a:ext>
              </a:extLst>
            </p:cNvPr>
            <p:cNvSpPr txBox="1"/>
            <p:nvPr/>
          </p:nvSpPr>
          <p:spPr>
            <a:xfrm>
              <a:off x="1498838" y="2829037"/>
              <a:ext cx="1094483" cy="516957"/>
            </a:xfrm>
            <a:prstGeom prst="rect">
              <a:avLst/>
            </a:prstGeom>
            <a:noFill/>
          </p:spPr>
          <p:txBody>
            <a:bodyPr wrap="none" lIns="182834" tIns="146266" rIns="182834" bIns="146266" rtlCol="0" anchor="ctr">
              <a:spAutoFit/>
            </a:bodyPr>
            <a:lstStyle/>
            <a:p>
              <a:pPr marL="0" marR="0" lvl="0" indent="0" algn="ctr" defTabSz="932262" rtl="0" eaLnBrk="1" fontAlgn="auto" latinLnBrk="0" hangingPunct="1">
                <a:lnSpc>
                  <a:spcPct val="90000"/>
                </a:lnSpc>
                <a:spcBef>
                  <a:spcPts val="0"/>
                </a:spcBef>
                <a:spcAft>
                  <a:spcPts val="0"/>
                </a:spcAft>
                <a:buClrTx/>
                <a:buSzTx/>
                <a:buFontTx/>
                <a:buNone/>
                <a:tabLst/>
                <a:defRPr/>
              </a:pPr>
              <a:r>
                <a:rPr lang="en-US" sz="2000" kern="0" spc="-49">
                  <a:solidFill>
                    <a:srgbClr val="00188F"/>
                  </a:solidFill>
                  <a:latin typeface="Segoe UI"/>
                </a:rPr>
                <a:t>Internet</a:t>
              </a:r>
              <a:endParaRPr kumimoji="0" lang="en-US" sz="2400" b="0" i="0" u="none" strike="noStrike" kern="0" cap="none" spc="-49" normalizeH="0" baseline="0" noProof="0">
                <a:ln>
                  <a:noFill/>
                </a:ln>
                <a:solidFill>
                  <a:srgbClr val="00188F"/>
                </a:solidFill>
                <a:effectLst/>
                <a:uLnTx/>
                <a:uFillTx/>
                <a:latin typeface="Segoe UI"/>
                <a:ea typeface="+mn-ea"/>
                <a:cs typeface="+mn-cs"/>
              </a:endParaRPr>
            </a:p>
          </p:txBody>
        </p:sp>
      </p:grpSp>
      <p:sp>
        <p:nvSpPr>
          <p:cNvPr id="18" name="Oval 17">
            <a:extLst>
              <a:ext uri="{FF2B5EF4-FFF2-40B4-BE49-F238E27FC236}">
                <a16:creationId xmlns:a16="http://schemas.microsoft.com/office/drawing/2014/main" id="{33CAED71-EABD-47C3-889E-EA36F7E516F5}"/>
              </a:ext>
            </a:extLst>
          </p:cNvPr>
          <p:cNvSpPr/>
          <p:nvPr/>
        </p:nvSpPr>
        <p:spPr bwMode="auto">
          <a:xfrm flipH="1">
            <a:off x="426242" y="1668462"/>
            <a:ext cx="7391907" cy="4715010"/>
          </a:xfrm>
          <a:prstGeom prst="ellipse">
            <a:avLst/>
          </a:prstGeom>
          <a:noFill/>
          <a:ln w="2540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marL="0" marR="0" lvl="0" indent="0" algn="ctr" defTabSz="93223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F060CFCE-C393-496E-8A11-561B0AF849F3}"/>
              </a:ext>
            </a:extLst>
          </p:cNvPr>
          <p:cNvSpPr txBox="1"/>
          <p:nvPr/>
        </p:nvSpPr>
        <p:spPr>
          <a:xfrm flipH="1">
            <a:off x="7285185" y="3557375"/>
            <a:ext cx="830904" cy="870931"/>
          </a:xfrm>
          <a:prstGeom prst="rect">
            <a:avLst/>
          </a:prstGeom>
          <a:solidFill>
            <a:schemeClr val="bg1"/>
          </a:solidFill>
        </p:spPr>
        <p:txBody>
          <a:bodyPr wrap="none" lIns="182834" tIns="146266" rIns="182834" bIns="146266"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solidFill>
                  <a:srgbClr val="0078D7"/>
                </a:solidFill>
                <a:effectLst/>
                <a:uLnTx/>
                <a:uFillTx/>
                <a:latin typeface="Segoe UI"/>
                <a:ea typeface="+mn-ea"/>
                <a:cs typeface="+mn-cs"/>
              </a:rPr>
              <a:t>虚拟</a:t>
            </a:r>
            <a:endParaRPr kumimoji="0" lang="en-US" sz="1800" b="0" i="0" u="none" strike="noStrike" kern="1200" cap="none" spc="0" normalizeH="0" baseline="0" noProof="0">
              <a:ln>
                <a:noFill/>
              </a:ln>
              <a:solidFill>
                <a:srgbClr val="0078D7"/>
              </a:soli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lang="zh-CN" altLang="en-US">
                <a:solidFill>
                  <a:srgbClr val="0078D7"/>
                </a:solidFill>
                <a:latin typeface="Segoe UI"/>
              </a:rPr>
              <a:t>设备</a:t>
            </a: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6AD86519-60FF-4085-B47A-B220915902F2}"/>
              </a:ext>
            </a:extLst>
          </p:cNvPr>
          <p:cNvSpPr txBox="1"/>
          <p:nvPr/>
        </p:nvSpPr>
        <p:spPr>
          <a:xfrm flipH="1">
            <a:off x="6203248" y="3581909"/>
            <a:ext cx="830904" cy="870931"/>
          </a:xfrm>
          <a:prstGeom prst="rect">
            <a:avLst/>
          </a:prstGeom>
          <a:solidFill>
            <a:schemeClr val="bg1"/>
          </a:solidFill>
        </p:spPr>
        <p:txBody>
          <a:bodyPr wrap="none" lIns="182834" tIns="146266" rIns="182834" bIns="146266"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mn-ea"/>
                <a:cs typeface="+mn-cs"/>
              </a:rPr>
              <a:t>子</a:t>
            </a:r>
            <a:r>
              <a:rPr kumimoji="0" lang="zh-CN" altLang="en-US" sz="1800" b="0" i="0" u="none" strike="noStrike" kern="1200" cap="none" spc="0" normalizeH="0" baseline="0" noProof="0">
                <a:ln>
                  <a:noFill/>
                </a:ln>
                <a:solidFill>
                  <a:srgbClr val="0078D7"/>
                </a:solidFill>
                <a:effectLst/>
                <a:uLnTx/>
                <a:uFillTx/>
                <a:latin typeface="Segoe UI"/>
                <a:ea typeface="+mn-ea"/>
                <a:cs typeface="+mn-cs"/>
              </a:rPr>
              <a:t>网</a:t>
            </a:r>
            <a:endParaRPr kumimoji="0" lang="en-US" sz="1800" b="0" i="0" u="none" strike="noStrike" kern="1200" cap="none" spc="0" normalizeH="0" baseline="0" noProof="0">
              <a:ln>
                <a:noFill/>
              </a:ln>
              <a:solidFill>
                <a:srgbClr val="0078D7"/>
              </a:soli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mn-ea"/>
                <a:cs typeface="+mn-cs"/>
              </a:rPr>
              <a:t>NSG</a:t>
            </a:r>
          </a:p>
        </p:txBody>
      </p:sp>
      <p:sp>
        <p:nvSpPr>
          <p:cNvPr id="21" name="Oval 20">
            <a:extLst>
              <a:ext uri="{FF2B5EF4-FFF2-40B4-BE49-F238E27FC236}">
                <a16:creationId xmlns:a16="http://schemas.microsoft.com/office/drawing/2014/main" id="{EDCFE366-73D6-4001-972D-C1056708FB30}"/>
              </a:ext>
            </a:extLst>
          </p:cNvPr>
          <p:cNvSpPr/>
          <p:nvPr/>
        </p:nvSpPr>
        <p:spPr bwMode="auto">
          <a:xfrm>
            <a:off x="121443" y="1135062"/>
            <a:ext cx="10066983" cy="5714999"/>
          </a:xfrm>
          <a:prstGeom prst="ellipse">
            <a:avLst/>
          </a:prstGeom>
          <a:noFill/>
          <a:ln w="28575">
            <a:solidFill>
              <a:srgbClr val="FFFFFF"/>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76859926-C0DF-46A7-98CF-FD1526B488E1}"/>
              </a:ext>
            </a:extLst>
          </p:cNvPr>
          <p:cNvSpPr txBox="1"/>
          <p:nvPr/>
        </p:nvSpPr>
        <p:spPr>
          <a:xfrm flipH="1">
            <a:off x="8473538" y="3536850"/>
            <a:ext cx="830904" cy="870931"/>
          </a:xfrm>
          <a:prstGeom prst="rect">
            <a:avLst/>
          </a:prstGeom>
          <a:solidFill>
            <a:schemeClr val="bg1"/>
          </a:solidFill>
        </p:spPr>
        <p:txBody>
          <a:bodyPr wrap="none" lIns="182834" tIns="146266" rIns="182834" bIns="146266"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zh-CN" altLang="en-US">
                <a:solidFill>
                  <a:srgbClr val="0078D7"/>
                </a:solidFill>
                <a:latin typeface="Segoe UI"/>
              </a:rPr>
              <a:t>负载</a:t>
            </a:r>
            <a:endParaRPr lang="en-US" altLang="zh-CN">
              <a:solidFill>
                <a:srgbClr val="0078D7"/>
              </a:solidFill>
              <a:latin typeface="Segoe UI"/>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lang="zh-CN" altLang="en-US">
                <a:solidFill>
                  <a:srgbClr val="0078D7"/>
                </a:solidFill>
                <a:latin typeface="Segoe UI"/>
              </a:rPr>
              <a:t>均衡</a:t>
            </a: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07BA8E06-A6CB-4238-978B-B372A801AF05}"/>
              </a:ext>
            </a:extLst>
          </p:cNvPr>
          <p:cNvSpPr txBox="1"/>
          <p:nvPr/>
        </p:nvSpPr>
        <p:spPr>
          <a:xfrm flipH="1">
            <a:off x="9648449" y="3540731"/>
            <a:ext cx="951130" cy="870931"/>
          </a:xfrm>
          <a:prstGeom prst="rect">
            <a:avLst/>
          </a:prstGeom>
          <a:solidFill>
            <a:schemeClr val="bg1"/>
          </a:solidFill>
        </p:spPr>
        <p:txBody>
          <a:bodyPr wrap="none" lIns="182834" tIns="146266" rIns="182834" bIns="146266"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mn-ea"/>
                <a:cs typeface="+mn-cs"/>
              </a:rPr>
              <a:t>DDoS</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mn-ea"/>
                <a:cs typeface="+mn-cs"/>
              </a:rPr>
              <a:t>保护</a:t>
            </a:r>
          </a:p>
        </p:txBody>
      </p:sp>
      <p:sp>
        <p:nvSpPr>
          <p:cNvPr id="24" name="Left Arrow 5">
            <a:extLst>
              <a:ext uri="{FF2B5EF4-FFF2-40B4-BE49-F238E27FC236}">
                <a16:creationId xmlns:a16="http://schemas.microsoft.com/office/drawing/2014/main" id="{F3E63D61-48F5-405D-BE64-64F4AAF6463F}"/>
              </a:ext>
            </a:extLst>
          </p:cNvPr>
          <p:cNvSpPr/>
          <p:nvPr/>
        </p:nvSpPr>
        <p:spPr bwMode="auto">
          <a:xfrm>
            <a:off x="10702408" y="3790306"/>
            <a:ext cx="449560" cy="380902"/>
          </a:xfrm>
          <a:prstGeom prst="leftArrow">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marL="0" marR="0" lvl="0" indent="0" algn="ctr" defTabSz="93223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933638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9263" r="10863"/>
          <a:stretch/>
        </p:blipFill>
        <p:spPr>
          <a:xfrm>
            <a:off x="7209631" y="7937"/>
            <a:ext cx="5226844" cy="6994525"/>
          </a:xfrm>
          <a:prstGeom prst="rect">
            <a:avLst/>
          </a:prstGeom>
        </p:spPr>
      </p:pic>
      <p:sp>
        <p:nvSpPr>
          <p:cNvPr id="3" name="Title 1"/>
          <p:cNvSpPr txBox="1">
            <a:spLocks/>
          </p:cNvSpPr>
          <p:nvPr/>
        </p:nvSpPr>
        <p:spPr>
          <a:xfrm>
            <a:off x="960437" y="1363662"/>
            <a:ext cx="2667000" cy="8494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a:t>计算</a:t>
            </a:r>
            <a:endParaRPr lang="zh-CN" altLang="en-US" sz="3600"/>
          </a:p>
        </p:txBody>
      </p:sp>
      <p:sp>
        <p:nvSpPr>
          <p:cNvPr id="4" name="TextBox 3"/>
          <p:cNvSpPr txBox="1"/>
          <p:nvPr/>
        </p:nvSpPr>
        <p:spPr>
          <a:xfrm>
            <a:off x="503237" y="2546942"/>
            <a:ext cx="2562240" cy="3083921"/>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虚拟机</a:t>
            </a:r>
            <a:r>
              <a:rPr lang="en-US" altLang="zh-CN" sz="2400">
                <a:gradFill>
                  <a:gsLst>
                    <a:gs pos="2917">
                      <a:schemeClr val="tx1"/>
                    </a:gs>
                    <a:gs pos="30000">
                      <a:schemeClr val="tx1"/>
                    </a:gs>
                  </a:gsLst>
                  <a:lin ang="5400000" scaled="0"/>
                </a:gradFill>
              </a:rPr>
              <a:t>VM</a:t>
            </a: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虚拟机规模集</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应用服务</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容器服务</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a:gradFill>
                  <a:gsLst>
                    <a:gs pos="2917">
                      <a:schemeClr val="tx1"/>
                    </a:gs>
                    <a:gs pos="30000">
                      <a:schemeClr val="tx1"/>
                    </a:gs>
                  </a:gsLst>
                  <a:lin ang="5400000" scaled="0"/>
                </a:gradFill>
              </a:rPr>
              <a:t>Functions</a:t>
            </a: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批处理</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a:gradFill>
                  <a:gsLst>
                    <a:gs pos="2917">
                      <a:schemeClr val="tx1"/>
                    </a:gs>
                    <a:gs pos="30000">
                      <a:schemeClr val="tx1"/>
                    </a:gs>
                  </a:gsLst>
                  <a:lin ang="5400000" scaled="0"/>
                </a:gradFill>
              </a:rPr>
              <a:t>Service Fabric</a:t>
            </a:r>
            <a:endParaRPr lang="zh-CN" alt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923979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33094"/>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计算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虚拟机</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21" name="Rectangle 20"/>
          <p:cNvSpPr/>
          <p:nvPr/>
        </p:nvSpPr>
        <p:spPr bwMode="auto">
          <a:xfrm>
            <a:off x="34872" y="1031608"/>
            <a:ext cx="11889565" cy="19812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22" name="Group 21"/>
          <p:cNvGrpSpPr/>
          <p:nvPr/>
        </p:nvGrpSpPr>
        <p:grpSpPr>
          <a:xfrm>
            <a:off x="371355" y="1058862"/>
            <a:ext cx="547966" cy="784147"/>
            <a:chOff x="454025" y="3077179"/>
            <a:chExt cx="807346" cy="1154346"/>
          </a:xfrm>
        </p:grpSpPr>
        <p:pic>
          <p:nvPicPr>
            <p:cNvPr id="23" name="Picture 22"/>
            <p:cNvPicPr>
              <a:picLocks noChangeAspect="1"/>
            </p:cNvPicPr>
            <p:nvPr/>
          </p:nvPicPr>
          <p:blipFill>
            <a:blip r:embed="rId3"/>
            <a:stretch>
              <a:fillRect/>
            </a:stretch>
          </p:blipFill>
          <p:spPr>
            <a:xfrm>
              <a:off x="454025" y="3077179"/>
              <a:ext cx="807346" cy="1154346"/>
            </a:xfrm>
            <a:prstGeom prst="rect">
              <a:avLst/>
            </a:prstGeom>
          </p:spPr>
        </p:pic>
        <p:sp>
          <p:nvSpPr>
            <p:cNvPr id="24" name="Rectangle 23"/>
            <p:cNvSpPr/>
            <p:nvPr/>
          </p:nvSpPr>
          <p:spPr bwMode="auto">
            <a:xfrm>
              <a:off x="600075" y="3167063"/>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37" name="Group 36"/>
          <p:cNvGrpSpPr/>
          <p:nvPr/>
        </p:nvGrpSpPr>
        <p:grpSpPr>
          <a:xfrm>
            <a:off x="8336763" y="1466189"/>
            <a:ext cx="921909" cy="1214564"/>
            <a:chOff x="454025" y="3077179"/>
            <a:chExt cx="807346" cy="1154346"/>
          </a:xfrm>
        </p:grpSpPr>
        <p:pic>
          <p:nvPicPr>
            <p:cNvPr id="38" name="Picture 37"/>
            <p:cNvPicPr>
              <a:picLocks noChangeAspect="1"/>
            </p:cNvPicPr>
            <p:nvPr/>
          </p:nvPicPr>
          <p:blipFill>
            <a:blip r:embed="rId3"/>
            <a:stretch>
              <a:fillRect/>
            </a:stretch>
          </p:blipFill>
          <p:spPr>
            <a:xfrm>
              <a:off x="454025" y="3077179"/>
              <a:ext cx="807346" cy="1154346"/>
            </a:xfrm>
            <a:prstGeom prst="rect">
              <a:avLst/>
            </a:prstGeom>
          </p:spPr>
        </p:pic>
        <p:sp>
          <p:nvSpPr>
            <p:cNvPr id="39" name="Rectangle 3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44" name="Group 43"/>
          <p:cNvGrpSpPr/>
          <p:nvPr/>
        </p:nvGrpSpPr>
        <p:grpSpPr>
          <a:xfrm>
            <a:off x="9647237" y="1473652"/>
            <a:ext cx="864685" cy="1236329"/>
            <a:chOff x="454025" y="3077179"/>
            <a:chExt cx="807346" cy="1154346"/>
          </a:xfrm>
        </p:grpSpPr>
        <p:pic>
          <p:nvPicPr>
            <p:cNvPr id="51" name="Picture 50"/>
            <p:cNvPicPr>
              <a:picLocks noChangeAspect="1"/>
            </p:cNvPicPr>
            <p:nvPr/>
          </p:nvPicPr>
          <p:blipFill>
            <a:blip r:embed="rId3"/>
            <a:stretch>
              <a:fillRect/>
            </a:stretch>
          </p:blipFill>
          <p:spPr>
            <a:xfrm>
              <a:off x="454025" y="3077179"/>
              <a:ext cx="807346" cy="1154346"/>
            </a:xfrm>
            <a:prstGeom prst="rect">
              <a:avLst/>
            </a:prstGeom>
          </p:spPr>
        </p:pic>
        <p:sp>
          <p:nvSpPr>
            <p:cNvPr id="53" name="Rectangle 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sp>
        <p:nvSpPr>
          <p:cNvPr id="60" name="Rectangle 59"/>
          <p:cNvSpPr/>
          <p:nvPr/>
        </p:nvSpPr>
        <p:spPr bwMode="auto">
          <a:xfrm>
            <a:off x="9854295" y="2825089"/>
            <a:ext cx="1088342"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endPar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67" name="Group 66"/>
          <p:cNvGrpSpPr/>
          <p:nvPr/>
        </p:nvGrpSpPr>
        <p:grpSpPr>
          <a:xfrm>
            <a:off x="6984737" y="1466189"/>
            <a:ext cx="864685" cy="1236329"/>
            <a:chOff x="454025" y="3077179"/>
            <a:chExt cx="807346" cy="1154346"/>
          </a:xfrm>
        </p:grpSpPr>
        <p:pic>
          <p:nvPicPr>
            <p:cNvPr id="68" name="Picture 67"/>
            <p:cNvPicPr>
              <a:picLocks noChangeAspect="1"/>
            </p:cNvPicPr>
            <p:nvPr/>
          </p:nvPicPr>
          <p:blipFill>
            <a:blip r:embed="rId3"/>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Ls</a:t>
              </a:r>
            </a:p>
          </p:txBody>
        </p:sp>
      </p:grpSp>
      <p:grpSp>
        <p:nvGrpSpPr>
          <p:cNvPr id="70" name="Group 69"/>
          <p:cNvGrpSpPr/>
          <p:nvPr/>
        </p:nvGrpSpPr>
        <p:grpSpPr>
          <a:xfrm>
            <a:off x="10942637" y="1459313"/>
            <a:ext cx="990308" cy="1013056"/>
            <a:chOff x="9264169" y="3168861"/>
            <a:chExt cx="1048453" cy="1150283"/>
          </a:xfrm>
        </p:grpSpPr>
        <p:grpSp>
          <p:nvGrpSpPr>
            <p:cNvPr id="71" name="Group 70"/>
            <p:cNvGrpSpPr/>
            <p:nvPr/>
          </p:nvGrpSpPr>
          <p:grpSpPr>
            <a:xfrm>
              <a:off x="9369060" y="3168861"/>
              <a:ext cx="838673" cy="860859"/>
              <a:chOff x="-1455738" y="922338"/>
              <a:chExt cx="300038" cy="307975"/>
            </a:xfrm>
          </p:grpSpPr>
          <p:sp>
            <p:nvSpPr>
              <p:cNvPr id="73"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74"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75"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76"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77"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78"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79"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0"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1"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2"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72" name="Picture 71"/>
            <p:cNvPicPr>
              <a:picLocks noChangeAspect="1"/>
            </p:cNvPicPr>
            <p:nvPr/>
          </p:nvPicPr>
          <p:blipFill>
            <a:blip r:embed="rId4"/>
            <a:stretch>
              <a:fillRect/>
            </a:stretch>
          </p:blipFill>
          <p:spPr>
            <a:xfrm>
              <a:off x="9264169" y="4013345"/>
              <a:ext cx="1048453" cy="305799"/>
            </a:xfrm>
            <a:prstGeom prst="rect">
              <a:avLst/>
            </a:prstGeom>
          </p:spPr>
        </p:pic>
      </p:grpSp>
      <p:sp>
        <p:nvSpPr>
          <p:cNvPr id="5" name="Rectangle 4"/>
          <p:cNvSpPr/>
          <p:nvPr/>
        </p:nvSpPr>
        <p:spPr>
          <a:xfrm>
            <a:off x="122237" y="3252790"/>
            <a:ext cx="12039600" cy="3539430"/>
          </a:xfrm>
          <a:prstGeom prst="rect">
            <a:avLst/>
          </a:prstGeom>
        </p:spPr>
        <p:txBody>
          <a:bodyPr wrap="square">
            <a:spAutoFit/>
          </a:bodyPr>
          <a:lstStyle/>
          <a:p>
            <a:r>
              <a:rPr lang="en-US" altLang="zh-CN" sz="1400" b="1">
                <a:solidFill>
                  <a:srgbClr val="505050"/>
                </a:solidFill>
                <a:latin typeface="Segoe UI Condensed"/>
              </a:rPr>
              <a:t>B &amp; A Series - </a:t>
            </a:r>
            <a:r>
              <a:rPr lang="zh-CN" altLang="en-US" sz="1400" b="1"/>
              <a:t>用于开发</a:t>
            </a:r>
            <a:r>
              <a:rPr lang="en-US" altLang="zh-CN" sz="1400" b="1"/>
              <a:t>/</a:t>
            </a:r>
            <a:r>
              <a:rPr lang="zh-CN" altLang="en-US" sz="1400" b="1"/>
              <a:t>测试的入门级经济型  </a:t>
            </a:r>
            <a:r>
              <a:rPr lang="zh-CN" altLang="en-US" sz="1400">
                <a:solidFill>
                  <a:srgbClr val="505050"/>
                </a:solidFill>
                <a:latin typeface="Segoe UI Condensed"/>
              </a:rPr>
              <a:t>示例用例：部署和测试服务器、低流量 </a:t>
            </a:r>
            <a:r>
              <a:rPr lang="en-US" altLang="zh-CN" sz="1400">
                <a:solidFill>
                  <a:srgbClr val="505050"/>
                </a:solidFill>
                <a:latin typeface="Segoe UI Condensed"/>
              </a:rPr>
              <a:t>Web </a:t>
            </a:r>
            <a:r>
              <a:rPr lang="zh-CN" altLang="en-US" sz="1400">
                <a:solidFill>
                  <a:srgbClr val="505050"/>
                </a:solidFill>
                <a:latin typeface="Segoe UI Condensed"/>
              </a:rPr>
              <a:t>服务器、小型至中型数据库等</a:t>
            </a:r>
            <a:endParaRPr lang="en-US" altLang="zh-CN" sz="1400">
              <a:solidFill>
                <a:srgbClr val="505050"/>
              </a:solidFill>
              <a:latin typeface="Segoe UI Condensed"/>
            </a:endParaRPr>
          </a:p>
          <a:p>
            <a:endParaRPr lang="en-US" altLang="zh-CN" sz="1400">
              <a:solidFill>
                <a:srgbClr val="505050"/>
              </a:solidFill>
              <a:latin typeface="Segoe UI Condensed"/>
            </a:endParaRPr>
          </a:p>
          <a:p>
            <a:r>
              <a:rPr lang="en-US" altLang="zh-CN" sz="1400" b="1"/>
              <a:t>D </a:t>
            </a:r>
            <a:r>
              <a:rPr lang="zh-CN" altLang="en-US" sz="1400" b="1"/>
              <a:t>系列 </a:t>
            </a:r>
            <a:r>
              <a:rPr lang="en-US" altLang="zh-CN" sz="1400" b="1"/>
              <a:t>- </a:t>
            </a:r>
            <a:r>
              <a:rPr lang="zh-CN" altLang="en-US" sz="1400" b="1"/>
              <a:t>常规用途计算                                       </a:t>
            </a:r>
            <a:r>
              <a:rPr lang="zh-CN" altLang="en-US" sz="1400">
                <a:solidFill>
                  <a:srgbClr val="505050"/>
                </a:solidFill>
                <a:latin typeface="Segoe UI Condensed"/>
              </a:rPr>
              <a:t>示例用例：大多数应用程序、关系数据库、内存中缓存和分析</a:t>
            </a:r>
            <a:endParaRPr lang="en-US" altLang="zh-CN" sz="1400">
              <a:solidFill>
                <a:srgbClr val="505050"/>
              </a:solidFill>
              <a:latin typeface="Segoe UI Condensed"/>
            </a:endParaRPr>
          </a:p>
          <a:p>
            <a:endParaRPr lang="en-US" altLang="zh-CN" sz="1400">
              <a:solidFill>
                <a:srgbClr val="505050"/>
              </a:solidFill>
              <a:latin typeface="Segoe UI Condensed"/>
            </a:endParaRPr>
          </a:p>
          <a:p>
            <a:r>
              <a:rPr lang="en-US" altLang="zh-CN" sz="1400" b="1"/>
              <a:t>Dv2 &amp; Dv3 </a:t>
            </a:r>
            <a:r>
              <a:rPr lang="zh-CN" altLang="en-US" sz="1400" b="1"/>
              <a:t>系列 </a:t>
            </a:r>
            <a:r>
              <a:rPr lang="en-US" altLang="zh-CN" sz="1400" b="1"/>
              <a:t>- </a:t>
            </a:r>
            <a:r>
              <a:rPr lang="zh-CN" altLang="en-US" sz="1400" b="1"/>
              <a:t>新一代常规用途计算              </a:t>
            </a:r>
            <a:r>
              <a:rPr lang="zh-CN" altLang="en-US" sz="1400">
                <a:solidFill>
                  <a:srgbClr val="505050"/>
                </a:solidFill>
                <a:latin typeface="Segoe UI Condensed"/>
              </a:rPr>
              <a:t>示例用例：</a:t>
            </a:r>
            <a:r>
              <a:rPr lang="en-US" altLang="zh-CN" sz="1400">
                <a:solidFill>
                  <a:srgbClr val="505050"/>
                </a:solidFill>
                <a:latin typeface="Segoe UI Condensed"/>
              </a:rPr>
              <a:t>Dv2 &amp; Dv3 </a:t>
            </a:r>
            <a:r>
              <a:rPr lang="zh-CN" altLang="en-US" sz="1400">
                <a:solidFill>
                  <a:srgbClr val="505050"/>
                </a:solidFill>
                <a:latin typeface="Segoe UI Condensed"/>
              </a:rPr>
              <a:t>系列非常适合需求更快的 </a:t>
            </a:r>
            <a:r>
              <a:rPr lang="en-US" altLang="zh-CN" sz="1400">
                <a:solidFill>
                  <a:srgbClr val="505050"/>
                </a:solidFill>
                <a:latin typeface="Segoe UI Condensed"/>
              </a:rPr>
              <a:t>CPU</a:t>
            </a:r>
            <a:r>
              <a:rPr lang="zh-CN" altLang="en-US" sz="1400">
                <a:solidFill>
                  <a:srgbClr val="505050"/>
                </a:solidFill>
                <a:latin typeface="Segoe UI Condensed"/>
              </a:rPr>
              <a:t>、更好的本地磁盘的性能或者更高内存的应用程序</a:t>
            </a:r>
            <a:endParaRPr lang="en-US" altLang="zh-CN" sz="1400">
              <a:solidFill>
                <a:srgbClr val="505050"/>
              </a:solidFill>
              <a:latin typeface="Segoe UI Condensed"/>
            </a:endParaRPr>
          </a:p>
          <a:p>
            <a:endParaRPr lang="en-US" altLang="zh-CN" sz="1400">
              <a:solidFill>
                <a:srgbClr val="505050"/>
              </a:solidFill>
              <a:latin typeface="Segoe UI Condensed"/>
            </a:endParaRPr>
          </a:p>
          <a:p>
            <a:r>
              <a:rPr lang="en-US" altLang="zh-CN" sz="1400" b="1"/>
              <a:t>F </a:t>
            </a:r>
            <a:r>
              <a:rPr lang="zh-CN" altLang="en-US" sz="1400" b="1"/>
              <a:t>系列 </a:t>
            </a:r>
            <a:r>
              <a:rPr lang="en-US" altLang="zh-CN" sz="1400" b="1"/>
              <a:t>- </a:t>
            </a:r>
            <a:r>
              <a:rPr lang="zh-CN" altLang="en-US" sz="1400" b="1"/>
              <a:t>计算优化虚拟机                                    </a:t>
            </a:r>
            <a:r>
              <a:rPr lang="zh-CN" altLang="en-US" sz="1400">
                <a:solidFill>
                  <a:srgbClr val="505050"/>
                </a:solidFill>
                <a:latin typeface="Segoe UI Condensed"/>
              </a:rPr>
              <a:t>示例用例：适合批处理、</a:t>
            </a:r>
            <a:r>
              <a:rPr lang="en-US" altLang="zh-CN" sz="1400">
                <a:solidFill>
                  <a:srgbClr val="505050"/>
                </a:solidFill>
                <a:latin typeface="Segoe UI Condensed"/>
              </a:rPr>
              <a:t>Web </a:t>
            </a:r>
            <a:r>
              <a:rPr lang="zh-CN" altLang="en-US" sz="1400">
                <a:solidFill>
                  <a:srgbClr val="505050"/>
                </a:solidFill>
                <a:latin typeface="Segoe UI Condensed"/>
              </a:rPr>
              <a:t>服务器、分析和游戏等方案</a:t>
            </a:r>
            <a:endParaRPr lang="en-US" altLang="zh-CN" sz="1400">
              <a:solidFill>
                <a:srgbClr val="505050"/>
              </a:solidFill>
              <a:latin typeface="Segoe UI Condensed"/>
            </a:endParaRPr>
          </a:p>
          <a:p>
            <a:endParaRPr lang="en-US" altLang="zh-CN" sz="1400" b="1"/>
          </a:p>
          <a:p>
            <a:r>
              <a:rPr lang="en-US" altLang="zh-CN" sz="1400" b="1"/>
              <a:t>Ev3 &amp; M &amp; G </a:t>
            </a:r>
            <a:r>
              <a:rPr lang="zh-CN" altLang="en-US" sz="1400" b="1"/>
              <a:t>系列 </a:t>
            </a:r>
            <a:r>
              <a:rPr lang="en-US" altLang="zh-CN" sz="1400" b="1"/>
              <a:t>- </a:t>
            </a:r>
            <a:r>
              <a:rPr lang="zh-CN" altLang="en-US" sz="1400" b="1"/>
              <a:t>内存和存储优化虚拟机       </a:t>
            </a:r>
            <a:r>
              <a:rPr lang="zh-CN" altLang="en-US" sz="1400">
                <a:solidFill>
                  <a:srgbClr val="505050"/>
                </a:solidFill>
                <a:latin typeface="Segoe UI Condensed"/>
              </a:rPr>
              <a:t>示例用例：大型 </a:t>
            </a:r>
            <a:r>
              <a:rPr lang="en-US" altLang="zh-CN" sz="1400">
                <a:solidFill>
                  <a:srgbClr val="505050"/>
                </a:solidFill>
                <a:latin typeface="Segoe UI Condensed"/>
              </a:rPr>
              <a:t>SQL </a:t>
            </a:r>
            <a:r>
              <a:rPr lang="zh-CN" altLang="en-US" sz="1400">
                <a:solidFill>
                  <a:srgbClr val="505050"/>
                </a:solidFill>
                <a:latin typeface="Segoe UI Condensed"/>
              </a:rPr>
              <a:t>和 </a:t>
            </a:r>
            <a:r>
              <a:rPr lang="en-US" altLang="zh-CN" sz="1400">
                <a:solidFill>
                  <a:srgbClr val="505050"/>
                </a:solidFill>
                <a:latin typeface="Segoe UI Condensed"/>
              </a:rPr>
              <a:t>NoSQL </a:t>
            </a:r>
            <a:r>
              <a:rPr lang="zh-CN" altLang="en-US" sz="1400">
                <a:solidFill>
                  <a:srgbClr val="505050"/>
                </a:solidFill>
                <a:latin typeface="Segoe UI Condensed"/>
              </a:rPr>
              <a:t>数据库、</a:t>
            </a:r>
            <a:r>
              <a:rPr lang="en-US" altLang="zh-CN" sz="1400">
                <a:solidFill>
                  <a:srgbClr val="505050"/>
                </a:solidFill>
                <a:latin typeface="Segoe UI Condensed"/>
              </a:rPr>
              <a:t>ERP</a:t>
            </a:r>
            <a:r>
              <a:rPr lang="zh-CN" altLang="en-US" sz="1400">
                <a:solidFill>
                  <a:srgbClr val="505050"/>
                </a:solidFill>
                <a:latin typeface="Segoe UI Condensed"/>
              </a:rPr>
              <a:t>、</a:t>
            </a:r>
            <a:r>
              <a:rPr lang="en-US" altLang="zh-CN" sz="1400">
                <a:solidFill>
                  <a:srgbClr val="505050"/>
                </a:solidFill>
                <a:latin typeface="Segoe UI Condensed"/>
              </a:rPr>
              <a:t>SAP</a:t>
            </a:r>
            <a:r>
              <a:rPr lang="zh-CN" altLang="en-US" sz="1400">
                <a:solidFill>
                  <a:srgbClr val="505050"/>
                </a:solidFill>
                <a:latin typeface="Segoe UI Condensed"/>
              </a:rPr>
              <a:t>、数据仓库解决方案</a:t>
            </a:r>
            <a:endParaRPr lang="en-US" altLang="zh-CN" sz="1400">
              <a:solidFill>
                <a:srgbClr val="505050"/>
              </a:solidFill>
              <a:latin typeface="Segoe UI Condensed"/>
            </a:endParaRPr>
          </a:p>
          <a:p>
            <a:endParaRPr lang="en-US" altLang="zh-CN" sz="1400">
              <a:solidFill>
                <a:srgbClr val="505050"/>
              </a:solidFill>
              <a:latin typeface="Segoe UI Condensed"/>
            </a:endParaRPr>
          </a:p>
          <a:p>
            <a:r>
              <a:rPr lang="en-US" altLang="zh-CN" sz="1400" b="1"/>
              <a:t>L </a:t>
            </a:r>
            <a:r>
              <a:rPr lang="zh-CN" altLang="en-US" sz="1400" b="1"/>
              <a:t>系列 </a:t>
            </a:r>
            <a:r>
              <a:rPr lang="en-US" altLang="zh-CN" sz="1400" b="1"/>
              <a:t>- </a:t>
            </a:r>
            <a:r>
              <a:rPr lang="zh-CN" altLang="en-US" sz="1400" b="1"/>
              <a:t>存储优化虚拟机                                    </a:t>
            </a:r>
            <a:r>
              <a:rPr lang="zh-CN" altLang="en-US" sz="1400">
                <a:solidFill>
                  <a:srgbClr val="505050"/>
                </a:solidFill>
                <a:latin typeface="Segoe UI Condensed"/>
              </a:rPr>
              <a:t>示例用例：</a:t>
            </a:r>
            <a:r>
              <a:rPr lang="en-US" altLang="zh-CN" sz="1400">
                <a:solidFill>
                  <a:srgbClr val="505050"/>
                </a:solidFill>
                <a:latin typeface="Segoe UI Condensed"/>
              </a:rPr>
              <a:t>NoSQL </a:t>
            </a:r>
            <a:r>
              <a:rPr lang="zh-CN" altLang="en-US" sz="1400">
                <a:solidFill>
                  <a:srgbClr val="505050"/>
                </a:solidFill>
                <a:latin typeface="Segoe UI Condensed"/>
              </a:rPr>
              <a:t>数据库，如 </a:t>
            </a:r>
            <a:r>
              <a:rPr lang="en-US" altLang="zh-CN" sz="1400">
                <a:solidFill>
                  <a:srgbClr val="505050"/>
                </a:solidFill>
                <a:latin typeface="Segoe UI Condensed"/>
              </a:rPr>
              <a:t>Cassandra</a:t>
            </a:r>
            <a:r>
              <a:rPr lang="zh-CN" altLang="en-US" sz="1400">
                <a:solidFill>
                  <a:srgbClr val="505050"/>
                </a:solidFill>
                <a:latin typeface="Segoe UI Condensed"/>
              </a:rPr>
              <a:t>、</a:t>
            </a:r>
            <a:r>
              <a:rPr lang="en-US" altLang="zh-CN" sz="1400">
                <a:solidFill>
                  <a:srgbClr val="505050"/>
                </a:solidFill>
                <a:latin typeface="Segoe UI Condensed"/>
              </a:rPr>
              <a:t>MongoDB</a:t>
            </a:r>
            <a:r>
              <a:rPr lang="zh-CN" altLang="en-US" sz="1400">
                <a:solidFill>
                  <a:srgbClr val="505050"/>
                </a:solidFill>
                <a:latin typeface="Segoe UI Condensed"/>
              </a:rPr>
              <a:t>、</a:t>
            </a:r>
            <a:r>
              <a:rPr lang="en-US" altLang="zh-CN" sz="1400">
                <a:solidFill>
                  <a:srgbClr val="505050"/>
                </a:solidFill>
                <a:latin typeface="Segoe UI Condensed"/>
              </a:rPr>
              <a:t>Cloudera </a:t>
            </a:r>
            <a:r>
              <a:rPr lang="zh-CN" altLang="en-US" sz="1400">
                <a:solidFill>
                  <a:srgbClr val="505050"/>
                </a:solidFill>
                <a:latin typeface="Segoe UI Condensed"/>
              </a:rPr>
              <a:t>和 </a:t>
            </a:r>
            <a:r>
              <a:rPr lang="en-US" altLang="zh-CN" sz="1400" err="1">
                <a:solidFill>
                  <a:srgbClr val="505050"/>
                </a:solidFill>
                <a:latin typeface="Segoe UI Condensed"/>
              </a:rPr>
              <a:t>Redis</a:t>
            </a:r>
            <a:r>
              <a:rPr lang="zh-CN" altLang="en-US" sz="1400">
                <a:solidFill>
                  <a:srgbClr val="505050"/>
                </a:solidFill>
                <a:latin typeface="Segoe UI Condensed"/>
              </a:rPr>
              <a:t>。数据仓库应用程序和大型事</a:t>
            </a:r>
            <a:endParaRPr lang="en-US" altLang="zh-CN" sz="1400">
              <a:solidFill>
                <a:srgbClr val="505050"/>
              </a:solidFill>
              <a:latin typeface="Segoe UI Condensed"/>
            </a:endParaRPr>
          </a:p>
          <a:p>
            <a:r>
              <a:rPr lang="en-US" altLang="zh-CN" sz="1400">
                <a:solidFill>
                  <a:srgbClr val="505050"/>
                </a:solidFill>
                <a:latin typeface="Segoe UI Condensed"/>
              </a:rPr>
              <a:t>                                                                                             </a:t>
            </a:r>
            <a:r>
              <a:rPr lang="zh-CN" altLang="en-US" sz="1400">
                <a:solidFill>
                  <a:srgbClr val="505050"/>
                </a:solidFill>
                <a:latin typeface="Segoe UI Condensed"/>
              </a:rPr>
              <a:t>务数据库也是很棒的用例。</a:t>
            </a:r>
            <a:endParaRPr lang="en-US" altLang="zh-CN" sz="1400">
              <a:solidFill>
                <a:srgbClr val="505050"/>
              </a:solidFill>
              <a:latin typeface="Segoe UI Condensed"/>
            </a:endParaRPr>
          </a:p>
          <a:p>
            <a:r>
              <a:rPr lang="en-US" altLang="zh-CN" sz="1400" b="1"/>
              <a:t>H </a:t>
            </a:r>
            <a:r>
              <a:rPr lang="zh-CN" altLang="en-US" sz="1400" b="1"/>
              <a:t>系列 </a:t>
            </a:r>
            <a:r>
              <a:rPr lang="en-US" altLang="zh-CN" sz="1400" b="1"/>
              <a:t>- </a:t>
            </a:r>
            <a:r>
              <a:rPr lang="zh-CN" altLang="en-US" sz="1400" b="1"/>
              <a:t>高性能虚拟机                                       </a:t>
            </a:r>
            <a:r>
              <a:rPr lang="zh-CN" altLang="en-US" sz="1400">
                <a:solidFill>
                  <a:srgbClr val="505050"/>
                </a:solidFill>
                <a:latin typeface="Segoe UI Condensed"/>
              </a:rPr>
              <a:t>示例用例：高性能计算、批处理、分析、分子建模和流体动力</a:t>
            </a:r>
            <a:endParaRPr lang="en-US" altLang="zh-CN" sz="1400">
              <a:solidFill>
                <a:srgbClr val="505050"/>
              </a:solidFill>
              <a:latin typeface="Segoe UI Condensed"/>
            </a:endParaRPr>
          </a:p>
          <a:p>
            <a:endParaRPr lang="en-US" altLang="zh-CN" sz="1400">
              <a:solidFill>
                <a:srgbClr val="505050"/>
              </a:solidFill>
              <a:latin typeface="Segoe UI Condensed"/>
            </a:endParaRPr>
          </a:p>
          <a:p>
            <a:r>
              <a:rPr lang="en-US" altLang="zh-CN" sz="1400" b="1"/>
              <a:t>N </a:t>
            </a:r>
            <a:r>
              <a:rPr lang="zh-CN" altLang="en-US" sz="1400" b="1"/>
              <a:t>系列 </a:t>
            </a:r>
            <a:r>
              <a:rPr lang="en-US" altLang="zh-CN" sz="1400" b="1"/>
              <a:t>- </a:t>
            </a:r>
            <a:r>
              <a:rPr lang="zh-CN" altLang="en-US" sz="1400" b="1"/>
              <a:t>启用 </a:t>
            </a:r>
            <a:r>
              <a:rPr lang="en-US" altLang="zh-CN" sz="1400" b="1"/>
              <a:t>GPU </a:t>
            </a:r>
            <a:r>
              <a:rPr lang="zh-CN" altLang="en-US" sz="1400" b="1"/>
              <a:t>的虚拟机                              </a:t>
            </a:r>
            <a:r>
              <a:rPr lang="zh-CN" altLang="en-US" sz="1400">
                <a:solidFill>
                  <a:srgbClr val="505050"/>
                </a:solidFill>
                <a:latin typeface="Segoe UI Condensed"/>
              </a:rPr>
              <a:t>示例用例：图形绘制、视频编辑、远程可视化、高性能计算和分析</a:t>
            </a:r>
            <a:endParaRPr lang="en-US" altLang="zh-CN" sz="1400" b="1"/>
          </a:p>
          <a:p>
            <a:endParaRPr lang="en-US" altLang="zh-CN" sz="1400">
              <a:solidFill>
                <a:srgbClr val="505050"/>
              </a:solidFill>
              <a:latin typeface="Segoe UI Condensed"/>
            </a:endParaRPr>
          </a:p>
        </p:txBody>
      </p:sp>
      <p:grpSp>
        <p:nvGrpSpPr>
          <p:cNvPr id="94" name="Group 93">
            <a:extLst>
              <a:ext uri="{FF2B5EF4-FFF2-40B4-BE49-F238E27FC236}">
                <a16:creationId xmlns:a16="http://schemas.microsoft.com/office/drawing/2014/main" id="{35689D10-6B58-45A1-9086-D217BE9C921E}"/>
              </a:ext>
            </a:extLst>
          </p:cNvPr>
          <p:cNvGrpSpPr/>
          <p:nvPr/>
        </p:nvGrpSpPr>
        <p:grpSpPr>
          <a:xfrm>
            <a:off x="369783" y="1997254"/>
            <a:ext cx="547966" cy="784147"/>
            <a:chOff x="454025" y="3077179"/>
            <a:chExt cx="807346" cy="1154346"/>
          </a:xfrm>
        </p:grpSpPr>
        <p:pic>
          <p:nvPicPr>
            <p:cNvPr id="95" name="Picture 94">
              <a:extLst>
                <a:ext uri="{FF2B5EF4-FFF2-40B4-BE49-F238E27FC236}">
                  <a16:creationId xmlns:a16="http://schemas.microsoft.com/office/drawing/2014/main" id="{1C2237F2-E93D-4340-A35E-65AA7AA7968F}"/>
                </a:ext>
              </a:extLst>
            </p:cNvPr>
            <p:cNvPicPr>
              <a:picLocks noChangeAspect="1"/>
            </p:cNvPicPr>
            <p:nvPr/>
          </p:nvPicPr>
          <p:blipFill>
            <a:blip r:embed="rId3"/>
            <a:stretch>
              <a:fillRect/>
            </a:stretch>
          </p:blipFill>
          <p:spPr>
            <a:xfrm>
              <a:off x="454025" y="3077179"/>
              <a:ext cx="807346" cy="1154346"/>
            </a:xfrm>
            <a:prstGeom prst="rect">
              <a:avLst/>
            </a:prstGeom>
          </p:spPr>
        </p:pic>
        <p:sp>
          <p:nvSpPr>
            <p:cNvPr id="96" name="Rectangle 95">
              <a:extLst>
                <a:ext uri="{FF2B5EF4-FFF2-40B4-BE49-F238E27FC236}">
                  <a16:creationId xmlns:a16="http://schemas.microsoft.com/office/drawing/2014/main" id="{B76EAF33-D5A8-494A-9FA0-2854275581A5}"/>
                </a:ext>
              </a:extLst>
            </p:cNvPr>
            <p:cNvSpPr/>
            <p:nvPr/>
          </p:nvSpPr>
          <p:spPr bwMode="auto">
            <a:xfrm>
              <a:off x="600075" y="3167063"/>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rPr>
                <a:t>Av2</a:t>
              </a:r>
            </a:p>
          </p:txBody>
        </p:sp>
      </p:grpSp>
      <p:grpSp>
        <p:nvGrpSpPr>
          <p:cNvPr id="97" name="Group 96">
            <a:extLst>
              <a:ext uri="{FF2B5EF4-FFF2-40B4-BE49-F238E27FC236}">
                <a16:creationId xmlns:a16="http://schemas.microsoft.com/office/drawing/2014/main" id="{44B31935-6E2A-4794-BBA3-04AEDAAC28A8}"/>
              </a:ext>
            </a:extLst>
          </p:cNvPr>
          <p:cNvGrpSpPr/>
          <p:nvPr/>
        </p:nvGrpSpPr>
        <p:grpSpPr>
          <a:xfrm>
            <a:off x="1271189" y="1058862"/>
            <a:ext cx="547966" cy="784147"/>
            <a:chOff x="454025" y="3077179"/>
            <a:chExt cx="807346" cy="1154346"/>
          </a:xfrm>
        </p:grpSpPr>
        <p:pic>
          <p:nvPicPr>
            <p:cNvPr id="98" name="Picture 97">
              <a:extLst>
                <a:ext uri="{FF2B5EF4-FFF2-40B4-BE49-F238E27FC236}">
                  <a16:creationId xmlns:a16="http://schemas.microsoft.com/office/drawing/2014/main" id="{562E6898-368A-431A-9BA4-0D06FF8EDADF}"/>
                </a:ext>
              </a:extLst>
            </p:cNvPr>
            <p:cNvPicPr>
              <a:picLocks noChangeAspect="1"/>
            </p:cNvPicPr>
            <p:nvPr/>
          </p:nvPicPr>
          <p:blipFill>
            <a:blip r:embed="rId3"/>
            <a:stretch>
              <a:fillRect/>
            </a:stretch>
          </p:blipFill>
          <p:spPr>
            <a:xfrm>
              <a:off x="454025" y="3077179"/>
              <a:ext cx="807346" cy="1154346"/>
            </a:xfrm>
            <a:prstGeom prst="rect">
              <a:avLst/>
            </a:prstGeom>
          </p:spPr>
        </p:pic>
        <p:sp>
          <p:nvSpPr>
            <p:cNvPr id="99" name="Rectangle 98">
              <a:extLst>
                <a:ext uri="{FF2B5EF4-FFF2-40B4-BE49-F238E27FC236}">
                  <a16:creationId xmlns:a16="http://schemas.microsoft.com/office/drawing/2014/main" id="{5171C42F-2241-4606-B8B5-E50431FDAF1D}"/>
                </a:ext>
              </a:extLst>
            </p:cNvPr>
            <p:cNvSpPr/>
            <p:nvPr/>
          </p:nvSpPr>
          <p:spPr bwMode="auto">
            <a:xfrm>
              <a:off x="600075" y="3167063"/>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100" name="Group 99">
            <a:extLst>
              <a:ext uri="{FF2B5EF4-FFF2-40B4-BE49-F238E27FC236}">
                <a16:creationId xmlns:a16="http://schemas.microsoft.com/office/drawing/2014/main" id="{D9128542-BB84-460D-BE6D-2EE00C6EAD3D}"/>
              </a:ext>
            </a:extLst>
          </p:cNvPr>
          <p:cNvGrpSpPr/>
          <p:nvPr/>
        </p:nvGrpSpPr>
        <p:grpSpPr>
          <a:xfrm>
            <a:off x="1269617" y="1997254"/>
            <a:ext cx="547966" cy="784147"/>
            <a:chOff x="454025" y="3077179"/>
            <a:chExt cx="807346" cy="1154346"/>
          </a:xfrm>
        </p:grpSpPr>
        <p:pic>
          <p:nvPicPr>
            <p:cNvPr id="101" name="Picture 100">
              <a:extLst>
                <a:ext uri="{FF2B5EF4-FFF2-40B4-BE49-F238E27FC236}">
                  <a16:creationId xmlns:a16="http://schemas.microsoft.com/office/drawing/2014/main" id="{CB9480AC-3B2B-4333-A0C1-DFE33D4FA447}"/>
                </a:ext>
              </a:extLst>
            </p:cNvPr>
            <p:cNvPicPr>
              <a:picLocks noChangeAspect="1"/>
            </p:cNvPicPr>
            <p:nvPr/>
          </p:nvPicPr>
          <p:blipFill>
            <a:blip r:embed="rId3"/>
            <a:stretch>
              <a:fillRect/>
            </a:stretch>
          </p:blipFill>
          <p:spPr>
            <a:xfrm>
              <a:off x="454025" y="3077179"/>
              <a:ext cx="807346" cy="1154346"/>
            </a:xfrm>
            <a:prstGeom prst="rect">
              <a:avLst/>
            </a:prstGeom>
          </p:spPr>
        </p:pic>
        <p:sp>
          <p:nvSpPr>
            <p:cNvPr id="102" name="Rectangle 101">
              <a:extLst>
                <a:ext uri="{FF2B5EF4-FFF2-40B4-BE49-F238E27FC236}">
                  <a16:creationId xmlns:a16="http://schemas.microsoft.com/office/drawing/2014/main" id="{DC26027B-6E1A-4C87-89D1-D247EEE6C27A}"/>
                </a:ext>
              </a:extLst>
            </p:cNvPr>
            <p:cNvSpPr/>
            <p:nvPr/>
          </p:nvSpPr>
          <p:spPr bwMode="auto">
            <a:xfrm>
              <a:off x="600075" y="3167063"/>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rPr>
                <a:t>Dv2</a:t>
              </a:r>
            </a:p>
          </p:txBody>
        </p:sp>
      </p:grpSp>
      <p:grpSp>
        <p:nvGrpSpPr>
          <p:cNvPr id="115" name="Group 114">
            <a:extLst>
              <a:ext uri="{FF2B5EF4-FFF2-40B4-BE49-F238E27FC236}">
                <a16:creationId xmlns:a16="http://schemas.microsoft.com/office/drawing/2014/main" id="{F519AF13-E900-4283-97BC-23DAFEE0ADCD}"/>
              </a:ext>
            </a:extLst>
          </p:cNvPr>
          <p:cNvGrpSpPr/>
          <p:nvPr/>
        </p:nvGrpSpPr>
        <p:grpSpPr>
          <a:xfrm>
            <a:off x="2165071" y="1058862"/>
            <a:ext cx="547966" cy="784147"/>
            <a:chOff x="454025" y="3077179"/>
            <a:chExt cx="807346" cy="1154346"/>
          </a:xfrm>
        </p:grpSpPr>
        <p:pic>
          <p:nvPicPr>
            <p:cNvPr id="116" name="Picture 115">
              <a:extLst>
                <a:ext uri="{FF2B5EF4-FFF2-40B4-BE49-F238E27FC236}">
                  <a16:creationId xmlns:a16="http://schemas.microsoft.com/office/drawing/2014/main" id="{EEDF959C-46CA-4866-9E2B-B5C32BF27CFD}"/>
                </a:ext>
              </a:extLst>
            </p:cNvPr>
            <p:cNvPicPr>
              <a:picLocks noChangeAspect="1"/>
            </p:cNvPicPr>
            <p:nvPr/>
          </p:nvPicPr>
          <p:blipFill>
            <a:blip r:embed="rId3"/>
            <a:stretch>
              <a:fillRect/>
            </a:stretch>
          </p:blipFill>
          <p:spPr>
            <a:xfrm>
              <a:off x="454025" y="3077179"/>
              <a:ext cx="807346" cy="1154346"/>
            </a:xfrm>
            <a:prstGeom prst="rect">
              <a:avLst/>
            </a:prstGeom>
          </p:spPr>
        </p:pic>
        <p:sp>
          <p:nvSpPr>
            <p:cNvPr id="117" name="Rectangle 116">
              <a:extLst>
                <a:ext uri="{FF2B5EF4-FFF2-40B4-BE49-F238E27FC236}">
                  <a16:creationId xmlns:a16="http://schemas.microsoft.com/office/drawing/2014/main" id="{5A50F35D-D99D-4D42-BB12-F427C2E8F0AD}"/>
                </a:ext>
              </a:extLst>
            </p:cNvPr>
            <p:cNvSpPr/>
            <p:nvPr/>
          </p:nvSpPr>
          <p:spPr bwMode="auto">
            <a:xfrm>
              <a:off x="600075" y="3167063"/>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118" name="Group 117">
            <a:extLst>
              <a:ext uri="{FF2B5EF4-FFF2-40B4-BE49-F238E27FC236}">
                <a16:creationId xmlns:a16="http://schemas.microsoft.com/office/drawing/2014/main" id="{46F93B42-FF02-46F5-8CE9-EB207FF26E6F}"/>
              </a:ext>
            </a:extLst>
          </p:cNvPr>
          <p:cNvGrpSpPr/>
          <p:nvPr/>
        </p:nvGrpSpPr>
        <p:grpSpPr>
          <a:xfrm>
            <a:off x="2163499" y="1997254"/>
            <a:ext cx="547966" cy="784147"/>
            <a:chOff x="454025" y="3077179"/>
            <a:chExt cx="807346" cy="1154346"/>
          </a:xfrm>
        </p:grpSpPr>
        <p:pic>
          <p:nvPicPr>
            <p:cNvPr id="119" name="Picture 118">
              <a:extLst>
                <a:ext uri="{FF2B5EF4-FFF2-40B4-BE49-F238E27FC236}">
                  <a16:creationId xmlns:a16="http://schemas.microsoft.com/office/drawing/2014/main" id="{B4FA5DF6-1D16-4A89-9354-114323E52A3D}"/>
                </a:ext>
              </a:extLst>
            </p:cNvPr>
            <p:cNvPicPr>
              <a:picLocks noChangeAspect="1"/>
            </p:cNvPicPr>
            <p:nvPr/>
          </p:nvPicPr>
          <p:blipFill>
            <a:blip r:embed="rId3"/>
            <a:stretch>
              <a:fillRect/>
            </a:stretch>
          </p:blipFill>
          <p:spPr>
            <a:xfrm>
              <a:off x="454025" y="3077179"/>
              <a:ext cx="807346" cy="1154346"/>
            </a:xfrm>
            <a:prstGeom prst="rect">
              <a:avLst/>
            </a:prstGeom>
          </p:spPr>
        </p:pic>
        <p:sp>
          <p:nvSpPr>
            <p:cNvPr id="120" name="Rectangle 119">
              <a:extLst>
                <a:ext uri="{FF2B5EF4-FFF2-40B4-BE49-F238E27FC236}">
                  <a16:creationId xmlns:a16="http://schemas.microsoft.com/office/drawing/2014/main" id="{C2E74E05-FACA-463D-9E56-F058C44B92B1}"/>
                </a:ext>
              </a:extLst>
            </p:cNvPr>
            <p:cNvSpPr/>
            <p:nvPr/>
          </p:nvSpPr>
          <p:spPr bwMode="auto">
            <a:xfrm>
              <a:off x="600075" y="3167063"/>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rPr>
                <a:t>Dv2</a:t>
              </a:r>
            </a:p>
          </p:txBody>
        </p:sp>
      </p:grpSp>
      <p:grpSp>
        <p:nvGrpSpPr>
          <p:cNvPr id="127" name="Group 126">
            <a:extLst>
              <a:ext uri="{FF2B5EF4-FFF2-40B4-BE49-F238E27FC236}">
                <a16:creationId xmlns:a16="http://schemas.microsoft.com/office/drawing/2014/main" id="{79C3FE30-E87E-49E9-989C-E9FC629B8920}"/>
              </a:ext>
            </a:extLst>
          </p:cNvPr>
          <p:cNvGrpSpPr/>
          <p:nvPr/>
        </p:nvGrpSpPr>
        <p:grpSpPr>
          <a:xfrm>
            <a:off x="3279750" y="1425021"/>
            <a:ext cx="763019" cy="1081641"/>
            <a:chOff x="454025" y="3077179"/>
            <a:chExt cx="807346" cy="1154346"/>
          </a:xfrm>
        </p:grpSpPr>
        <p:pic>
          <p:nvPicPr>
            <p:cNvPr id="128" name="Picture 127">
              <a:extLst>
                <a:ext uri="{FF2B5EF4-FFF2-40B4-BE49-F238E27FC236}">
                  <a16:creationId xmlns:a16="http://schemas.microsoft.com/office/drawing/2014/main" id="{6B78F2C7-68E6-40FB-BE0B-817A252D13C8}"/>
                </a:ext>
              </a:extLst>
            </p:cNvPr>
            <p:cNvPicPr>
              <a:picLocks noChangeAspect="1"/>
            </p:cNvPicPr>
            <p:nvPr/>
          </p:nvPicPr>
          <p:blipFill>
            <a:blip r:embed="rId3"/>
            <a:stretch>
              <a:fillRect/>
            </a:stretch>
          </p:blipFill>
          <p:spPr>
            <a:xfrm>
              <a:off x="454025" y="3077179"/>
              <a:ext cx="807346" cy="1154346"/>
            </a:xfrm>
            <a:prstGeom prst="rect">
              <a:avLst/>
            </a:prstGeom>
          </p:spPr>
        </p:pic>
        <p:sp>
          <p:nvSpPr>
            <p:cNvPr id="129" name="Rectangle 128">
              <a:extLst>
                <a:ext uri="{FF2B5EF4-FFF2-40B4-BE49-F238E27FC236}">
                  <a16:creationId xmlns:a16="http://schemas.microsoft.com/office/drawing/2014/main" id="{8706A704-D986-4D12-A105-18B2C1DC1B2A}"/>
                </a:ext>
              </a:extLst>
            </p:cNvPr>
            <p:cNvSpPr/>
            <p:nvPr/>
          </p:nvSpPr>
          <p:spPr bwMode="auto">
            <a:xfrm>
              <a:off x="600075" y="3167063"/>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rPr>
                <a:t>Dv3</a:t>
              </a:r>
            </a:p>
          </p:txBody>
        </p:sp>
      </p:grpSp>
      <p:grpSp>
        <p:nvGrpSpPr>
          <p:cNvPr id="130" name="Group 129">
            <a:extLst>
              <a:ext uri="{FF2B5EF4-FFF2-40B4-BE49-F238E27FC236}">
                <a16:creationId xmlns:a16="http://schemas.microsoft.com/office/drawing/2014/main" id="{DD5F7516-341D-4B1B-89D7-73437B7EF442}"/>
              </a:ext>
            </a:extLst>
          </p:cNvPr>
          <p:cNvGrpSpPr/>
          <p:nvPr/>
        </p:nvGrpSpPr>
        <p:grpSpPr>
          <a:xfrm>
            <a:off x="4236018" y="1432441"/>
            <a:ext cx="763019" cy="1081641"/>
            <a:chOff x="454025" y="3077179"/>
            <a:chExt cx="807346" cy="1154346"/>
          </a:xfrm>
        </p:grpSpPr>
        <p:pic>
          <p:nvPicPr>
            <p:cNvPr id="131" name="Picture 130">
              <a:extLst>
                <a:ext uri="{FF2B5EF4-FFF2-40B4-BE49-F238E27FC236}">
                  <a16:creationId xmlns:a16="http://schemas.microsoft.com/office/drawing/2014/main" id="{DC0A3E4E-1B8C-42C6-8DE5-9879AB8C3B41}"/>
                </a:ext>
              </a:extLst>
            </p:cNvPr>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a:extLst>
                <a:ext uri="{FF2B5EF4-FFF2-40B4-BE49-F238E27FC236}">
                  <a16:creationId xmlns:a16="http://schemas.microsoft.com/office/drawing/2014/main" id="{028F468F-021F-4126-9E34-A6F8FC77CCCF}"/>
                </a:ext>
              </a:extLst>
            </p:cNvPr>
            <p:cNvSpPr/>
            <p:nvPr/>
          </p:nvSpPr>
          <p:spPr bwMode="auto">
            <a:xfrm>
              <a:off x="600075" y="3167063"/>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0">
                        <a:srgbClr val="FFFFFF"/>
                      </a:gs>
                      <a:gs pos="100000">
                        <a:srgbClr val="FFFFFF"/>
                      </a:gs>
                    </a:gsLst>
                    <a:lin ang="5400000" scaled="0"/>
                  </a:gradFill>
                </a:rPr>
                <a:t>Ev3</a:t>
              </a:r>
            </a:p>
          </p:txBody>
        </p:sp>
      </p:grpSp>
      <p:sp>
        <p:nvSpPr>
          <p:cNvPr id="4" name="TextBox 3">
            <a:extLst>
              <a:ext uri="{FF2B5EF4-FFF2-40B4-BE49-F238E27FC236}">
                <a16:creationId xmlns:a16="http://schemas.microsoft.com/office/drawing/2014/main" id="{6D8B7C9F-9FAA-4883-B4CF-5537D983ECAB}"/>
              </a:ext>
            </a:extLst>
          </p:cNvPr>
          <p:cNvSpPr txBox="1"/>
          <p:nvPr/>
        </p:nvSpPr>
        <p:spPr>
          <a:xfrm>
            <a:off x="7295050" y="2574398"/>
            <a:ext cx="2594823" cy="544765"/>
          </a:xfrm>
          <a:prstGeom prst="rect">
            <a:avLst/>
          </a:prstGeom>
          <a:noFill/>
        </p:spPr>
        <p:txBody>
          <a:bodyPr wrap="square" lIns="182880" tIns="146304" rIns="182880" bIns="146304" rtlCol="0">
            <a:spAutoFit/>
          </a:bodyPr>
          <a:lstStyle/>
          <a:p>
            <a:pPr>
              <a:lnSpc>
                <a:spcPct val="90000"/>
              </a:lnSpc>
              <a:spcAft>
                <a:spcPts val="600"/>
              </a:spcAft>
            </a:pPr>
            <a:r>
              <a:rPr lang="en-US" altLang="zh-CN" b="1">
                <a:solidFill>
                  <a:schemeClr val="bg1"/>
                </a:solidFill>
              </a:rPr>
              <a:t>Global Azure Provided</a:t>
            </a:r>
            <a:endParaRPr lang="zh-CN" altLang="en-US" b="1" err="1">
              <a:solidFill>
                <a:schemeClr val="bg1"/>
              </a:solidFill>
            </a:endParaRPr>
          </a:p>
        </p:txBody>
      </p:sp>
      <p:sp>
        <p:nvSpPr>
          <p:cNvPr id="3" name="TextBox 2">
            <a:extLst>
              <a:ext uri="{FF2B5EF4-FFF2-40B4-BE49-F238E27FC236}">
                <a16:creationId xmlns:a16="http://schemas.microsoft.com/office/drawing/2014/main" id="{255CD61A-EAD9-41DF-84C2-9E9688D2E778}"/>
              </a:ext>
            </a:extLst>
          </p:cNvPr>
          <p:cNvSpPr txBox="1"/>
          <p:nvPr/>
        </p:nvSpPr>
        <p:spPr>
          <a:xfrm>
            <a:off x="3120533" y="2620319"/>
            <a:ext cx="3418049" cy="517065"/>
          </a:xfrm>
          <a:prstGeom prst="rect">
            <a:avLst/>
          </a:prstGeom>
          <a:noFill/>
        </p:spPr>
        <p:txBody>
          <a:bodyPr wrap="square" lIns="182880" tIns="146304" rIns="182880" bIns="146304" rtlCol="0">
            <a:spAutoFit/>
          </a:bodyPr>
          <a:lstStyle/>
          <a:p>
            <a:pPr>
              <a:lnSpc>
                <a:spcPct val="90000"/>
              </a:lnSpc>
              <a:spcAft>
                <a:spcPts val="600"/>
              </a:spcAft>
            </a:pPr>
            <a:r>
              <a:rPr lang="en-US" altLang="zh-CN" sz="1600" b="1" dirty="0">
                <a:solidFill>
                  <a:schemeClr val="bg1"/>
                </a:solidFill>
              </a:rPr>
              <a:t>Azure China ready in new region</a:t>
            </a:r>
            <a:endParaRPr lang="zh-CN" altLang="en-US" sz="1600" b="1" dirty="0">
              <a:solidFill>
                <a:schemeClr val="bg1"/>
              </a:solidFill>
            </a:endParaRPr>
          </a:p>
        </p:txBody>
      </p:sp>
      <p:sp>
        <p:nvSpPr>
          <p:cNvPr id="57" name="TextBox 56">
            <a:extLst>
              <a:ext uri="{FF2B5EF4-FFF2-40B4-BE49-F238E27FC236}">
                <a16:creationId xmlns:a16="http://schemas.microsoft.com/office/drawing/2014/main" id="{4D7F8153-D226-4BBB-8D69-6E8FF95BF22A}"/>
              </a:ext>
            </a:extLst>
          </p:cNvPr>
          <p:cNvSpPr txBox="1"/>
          <p:nvPr/>
        </p:nvSpPr>
        <p:spPr>
          <a:xfrm>
            <a:off x="430075" y="2620319"/>
            <a:ext cx="2495656" cy="517065"/>
          </a:xfrm>
          <a:prstGeom prst="rect">
            <a:avLst/>
          </a:prstGeom>
          <a:noFill/>
        </p:spPr>
        <p:txBody>
          <a:bodyPr wrap="square" lIns="182880" tIns="146304" rIns="182880" bIns="146304" rtlCol="0">
            <a:spAutoFit/>
          </a:bodyPr>
          <a:lstStyle/>
          <a:p>
            <a:pPr>
              <a:lnSpc>
                <a:spcPct val="90000"/>
              </a:lnSpc>
              <a:spcAft>
                <a:spcPts val="600"/>
              </a:spcAft>
            </a:pPr>
            <a:r>
              <a:rPr lang="en-US" altLang="zh-CN" sz="1600" b="1">
                <a:solidFill>
                  <a:schemeClr val="bg1"/>
                </a:solidFill>
              </a:rPr>
              <a:t>Azure China available</a:t>
            </a:r>
            <a:endParaRPr lang="zh-CN" altLang="en-US" sz="1600" b="1" err="1">
              <a:solidFill>
                <a:schemeClr val="bg1"/>
              </a:solidFill>
            </a:endParaRPr>
          </a:p>
        </p:txBody>
      </p:sp>
      <p:pic>
        <p:nvPicPr>
          <p:cNvPr id="59" name="Picture 58">
            <a:extLst>
              <a:ext uri="{FF2B5EF4-FFF2-40B4-BE49-F238E27FC236}">
                <a16:creationId xmlns:a16="http://schemas.microsoft.com/office/drawing/2014/main" id="{74C8172F-C1E3-488D-8DD2-883051D53339}"/>
              </a:ext>
            </a:extLst>
          </p:cNvPr>
          <p:cNvPicPr>
            <a:picLocks noChangeAspect="1"/>
          </p:cNvPicPr>
          <p:nvPr/>
        </p:nvPicPr>
        <p:blipFill>
          <a:blip r:embed="rId3"/>
          <a:stretch>
            <a:fillRect/>
          </a:stretch>
        </p:blipFill>
        <p:spPr>
          <a:xfrm>
            <a:off x="5201698" y="1423153"/>
            <a:ext cx="763019" cy="1081641"/>
          </a:xfrm>
          <a:prstGeom prst="rect">
            <a:avLst/>
          </a:prstGeom>
        </p:spPr>
      </p:pic>
      <p:sp>
        <p:nvSpPr>
          <p:cNvPr id="62" name="Rectangle 61">
            <a:extLst>
              <a:ext uri="{FF2B5EF4-FFF2-40B4-BE49-F238E27FC236}">
                <a16:creationId xmlns:a16="http://schemas.microsoft.com/office/drawing/2014/main" id="{495C4BA8-41A4-4AF1-941B-5346957A39B1}"/>
              </a:ext>
            </a:extLst>
          </p:cNvPr>
          <p:cNvSpPr/>
          <p:nvPr/>
        </p:nvSpPr>
        <p:spPr bwMode="auto">
          <a:xfrm>
            <a:off x="5326284" y="1506209"/>
            <a:ext cx="506364" cy="430635"/>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0">
                      <a:srgbClr val="FFFFFF"/>
                    </a:gs>
                    <a:gs pos="100000">
                      <a:srgbClr val="FFFFFF"/>
                    </a:gs>
                  </a:gsLst>
                  <a:lin ang="5400000" scaled="0"/>
                </a:gradFill>
              </a:rPr>
              <a:t>Nv</a:t>
            </a:r>
          </a:p>
        </p:txBody>
      </p:sp>
    </p:spTree>
    <p:extLst>
      <p:ext uri="{BB962C8B-B14F-4D97-AF65-F5344CB8AC3E}">
        <p14:creationId xmlns:p14="http://schemas.microsoft.com/office/powerpoint/2010/main" val="250083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3.00077 2.25238 L 3.00077 2.30276 " pathEditMode="relative" rAng="0" ptsTypes="AA">
                                      <p:cBhvr>
                                        <p:cTn id="9" dur="750" spd="-100000" fill="hold"/>
                                        <p:tgtEl>
                                          <p:spTgt spid="60"/>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33094"/>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3600" dirty="0">
                <a:gradFill>
                  <a:gsLst>
                    <a:gs pos="5417">
                      <a:srgbClr val="FFFFFF"/>
                    </a:gs>
                    <a:gs pos="28000">
                      <a:srgbClr val="FFFFFF"/>
                    </a:gs>
                  </a:gsLst>
                  <a:lin ang="5400000" scaled="0"/>
                </a:gradFill>
                <a:cs typeface="Segoe UI" pitchFamily="34" charset="0"/>
              </a:rPr>
              <a:t>Reserved</a:t>
            </a:r>
            <a:r>
              <a:rPr lang="zh-CN" altLang="en-US" sz="3600" dirty="0">
                <a:gradFill>
                  <a:gsLst>
                    <a:gs pos="5417">
                      <a:srgbClr val="FFFFFF"/>
                    </a:gs>
                    <a:gs pos="28000">
                      <a:srgbClr val="FFFFFF"/>
                    </a:gs>
                  </a:gsLst>
                  <a:lin ang="5400000" scaled="0"/>
                </a:gradFill>
                <a:cs typeface="Segoe UI" pitchFamily="34" charset="0"/>
              </a:rPr>
              <a:t> </a:t>
            </a:r>
            <a:r>
              <a:rPr lang="en-US" altLang="zh-CN" sz="3600" dirty="0">
                <a:gradFill>
                  <a:gsLst>
                    <a:gs pos="5417">
                      <a:srgbClr val="FFFFFF"/>
                    </a:gs>
                    <a:gs pos="28000">
                      <a:srgbClr val="FFFFFF"/>
                    </a:gs>
                  </a:gsLst>
                  <a:lin ang="5400000" scaled="0"/>
                </a:gradFill>
                <a:cs typeface="Segoe UI" pitchFamily="34" charset="0"/>
              </a:rPr>
              <a:t>Instance</a:t>
            </a:r>
            <a:r>
              <a:rPr lang="zh-CN" altLang="en-US" sz="3600" dirty="0">
                <a:gradFill>
                  <a:gsLst>
                    <a:gs pos="5417">
                      <a:srgbClr val="FFFFFF"/>
                    </a:gs>
                    <a:gs pos="28000">
                      <a:srgbClr val="FFFFFF"/>
                    </a:gs>
                  </a:gsLst>
                  <a:lin ang="5400000" scaled="0"/>
                </a:gradFill>
                <a:cs typeface="Segoe UI" pitchFamily="34" charset="0"/>
              </a:rPr>
              <a:t> （</a:t>
            </a:r>
            <a:r>
              <a:rPr lang="en-US" altLang="zh-CN" sz="3600" dirty="0">
                <a:gradFill>
                  <a:gsLst>
                    <a:gs pos="5417">
                      <a:srgbClr val="FFFFFF"/>
                    </a:gs>
                    <a:gs pos="28000">
                      <a:srgbClr val="FFFFFF"/>
                    </a:gs>
                  </a:gsLst>
                  <a:lin ang="5400000" scaled="0"/>
                </a:gradFill>
                <a:cs typeface="Segoe UI" pitchFamily="34" charset="0"/>
              </a:rPr>
              <a:t>Global Azure Provided</a:t>
            </a:r>
            <a:r>
              <a:rPr lang="zh-CN" altLang="en-US" sz="3600" dirty="0">
                <a:gradFill>
                  <a:gsLst>
                    <a:gs pos="5417">
                      <a:srgbClr val="FFFFFF"/>
                    </a:gs>
                    <a:gs pos="28000">
                      <a:srgbClr val="FFFFFF"/>
                    </a:gs>
                  </a:gsLst>
                  <a:lin ang="5400000" scaled="0"/>
                </a:gradFill>
                <a:cs typeface="Segoe UI" pitchFamily="34" charset="0"/>
              </a:rPr>
              <a:t>）</a:t>
            </a:r>
            <a:endParaRPr kumimoji="0" 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endParaRPr>
          </a:p>
        </p:txBody>
      </p:sp>
      <p:sp>
        <p:nvSpPr>
          <p:cNvPr id="6" name="TextBox 5">
            <a:extLst>
              <a:ext uri="{FF2B5EF4-FFF2-40B4-BE49-F238E27FC236}">
                <a16:creationId xmlns:a16="http://schemas.microsoft.com/office/drawing/2014/main" id="{3AEB5CCE-1966-40A3-9471-5A1F81EEFEC5}"/>
              </a:ext>
            </a:extLst>
          </p:cNvPr>
          <p:cNvSpPr txBox="1"/>
          <p:nvPr/>
        </p:nvSpPr>
        <p:spPr>
          <a:xfrm>
            <a:off x="70338" y="929472"/>
            <a:ext cx="11575701"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1600" dirty="0"/>
              <a:t>Azure </a:t>
            </a:r>
            <a:r>
              <a:rPr lang="zh-CN" altLang="en-US" sz="1600" dirty="0"/>
              <a:t>预留通过</a:t>
            </a:r>
            <a:r>
              <a:rPr lang="zh-CN" altLang="en-US" sz="1600" b="1" dirty="0">
                <a:solidFill>
                  <a:srgbClr val="0070C0"/>
                </a:solidFill>
              </a:rPr>
              <a:t>预付一年或三年</a:t>
            </a:r>
            <a:r>
              <a:rPr lang="zh-CN" altLang="en-US" sz="1600" dirty="0"/>
              <a:t>的虚拟机或 </a:t>
            </a:r>
            <a:r>
              <a:rPr lang="en-US" altLang="zh-CN" sz="1600" dirty="0"/>
              <a:t>SQL </a:t>
            </a:r>
            <a:r>
              <a:rPr lang="zh-CN" altLang="en-US" sz="1600" dirty="0"/>
              <a:t>数据库计算能力来帮助</a:t>
            </a:r>
            <a:r>
              <a:rPr lang="zh-CN" altLang="en-US" sz="1600" b="1" dirty="0">
                <a:solidFill>
                  <a:srgbClr val="0070C0"/>
                </a:solidFill>
              </a:rPr>
              <a:t>节省资金</a:t>
            </a:r>
            <a:r>
              <a:rPr lang="zh-CN" altLang="en-US" sz="1600" dirty="0"/>
              <a:t>。 通过预付，能够以折扣价购买所用资源。 </a:t>
            </a:r>
            <a:r>
              <a:rPr lang="en-US" altLang="zh-CN" sz="1600" dirty="0"/>
              <a:t>Azure </a:t>
            </a:r>
            <a:r>
              <a:rPr lang="zh-CN" altLang="en-US" sz="1600" dirty="0"/>
              <a:t>预留可</a:t>
            </a:r>
            <a:r>
              <a:rPr lang="zh-CN" altLang="en-US" sz="1600" b="1" dirty="0">
                <a:solidFill>
                  <a:srgbClr val="0070C0"/>
                </a:solidFill>
              </a:rPr>
              <a:t>大幅度减少虚拟机或 </a:t>
            </a:r>
            <a:r>
              <a:rPr lang="en-US" altLang="zh-CN" sz="1600" b="1" dirty="0">
                <a:solidFill>
                  <a:srgbClr val="0070C0"/>
                </a:solidFill>
              </a:rPr>
              <a:t>SQL </a:t>
            </a:r>
            <a:r>
              <a:rPr lang="zh-CN" altLang="en-US" sz="1600" b="1" dirty="0">
                <a:solidFill>
                  <a:srgbClr val="0070C0"/>
                </a:solidFill>
              </a:rPr>
              <a:t>数据库计算成本</a:t>
            </a:r>
            <a:r>
              <a:rPr lang="zh-CN" altLang="en-US" sz="1600" dirty="0"/>
              <a:t>，</a:t>
            </a:r>
            <a:r>
              <a:rPr lang="zh-CN" altLang="en-US" sz="1600" b="1" dirty="0">
                <a:solidFill>
                  <a:srgbClr val="0070C0"/>
                </a:solidFill>
              </a:rPr>
              <a:t>最多可以降低 </a:t>
            </a:r>
            <a:r>
              <a:rPr lang="en-US" altLang="zh-CN" sz="1600" b="1" dirty="0">
                <a:solidFill>
                  <a:srgbClr val="0070C0"/>
                </a:solidFill>
              </a:rPr>
              <a:t>72% </a:t>
            </a:r>
            <a:r>
              <a:rPr lang="zh-CN" altLang="en-US" sz="1600" b="1" dirty="0">
                <a:solidFill>
                  <a:srgbClr val="0070C0"/>
                </a:solidFill>
              </a:rPr>
              <a:t>的即用即付价格</a:t>
            </a:r>
            <a:r>
              <a:rPr lang="zh-CN" altLang="en-US" sz="1600" dirty="0"/>
              <a:t>，但需提前一年或三年预留。 预留提供计费折扣，且</a:t>
            </a:r>
            <a:r>
              <a:rPr lang="zh-CN" altLang="en-US" sz="1600" b="1" dirty="0">
                <a:solidFill>
                  <a:srgbClr val="0070C0"/>
                </a:solidFill>
              </a:rPr>
              <a:t>不影响虚拟机或 </a:t>
            </a:r>
            <a:r>
              <a:rPr lang="en-US" altLang="zh-CN" sz="1600" b="1" dirty="0">
                <a:solidFill>
                  <a:srgbClr val="0070C0"/>
                </a:solidFill>
              </a:rPr>
              <a:t>SQL </a:t>
            </a:r>
            <a:r>
              <a:rPr lang="zh-CN" altLang="en-US" sz="1600" b="1" dirty="0">
                <a:solidFill>
                  <a:srgbClr val="0070C0"/>
                </a:solidFill>
              </a:rPr>
              <a:t>数据库的运行时状态</a:t>
            </a:r>
            <a:r>
              <a:rPr lang="zh-CN" altLang="en-US" sz="1600" dirty="0"/>
              <a:t>。</a:t>
            </a:r>
            <a:endParaRPr lang="zh-CN" altLang="en-US" sz="1600" dirty="0">
              <a:gradFill>
                <a:gsLst>
                  <a:gs pos="2917">
                    <a:schemeClr val="tx1"/>
                  </a:gs>
                  <a:gs pos="30000">
                    <a:schemeClr val="tx1"/>
                  </a:gs>
                </a:gsLst>
                <a:lin ang="5400000" scaled="0"/>
              </a:gradFill>
            </a:endParaRPr>
          </a:p>
        </p:txBody>
      </p:sp>
      <p:pic>
        <p:nvPicPr>
          <p:cNvPr id="8" name="Graphic 7">
            <a:extLst>
              <a:ext uri="{FF2B5EF4-FFF2-40B4-BE49-F238E27FC236}">
                <a16:creationId xmlns:a16="http://schemas.microsoft.com/office/drawing/2014/main" id="{37DEFEA7-02C3-4406-B255-B267880E8D8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921618" y="1773620"/>
            <a:ext cx="3073510" cy="2397204"/>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A3D2872A-79B3-4AE0-A0E8-E373EB42AA64}"/>
              </a:ext>
            </a:extLst>
          </p:cNvPr>
          <p:cNvPicPr>
            <a:picLocks noChangeAspect="1"/>
          </p:cNvPicPr>
          <p:nvPr/>
        </p:nvPicPr>
        <p:blipFill>
          <a:blip r:embed="rId5"/>
          <a:stretch>
            <a:fillRect/>
          </a:stretch>
        </p:blipFill>
        <p:spPr>
          <a:xfrm>
            <a:off x="170821" y="1889735"/>
            <a:ext cx="8750797" cy="2397204"/>
          </a:xfrm>
          <a:prstGeom prst="rect">
            <a:avLst/>
          </a:prstGeom>
        </p:spPr>
      </p:pic>
      <p:pic>
        <p:nvPicPr>
          <p:cNvPr id="12" name="Picture 11">
            <a:extLst>
              <a:ext uri="{FF2B5EF4-FFF2-40B4-BE49-F238E27FC236}">
                <a16:creationId xmlns:a16="http://schemas.microsoft.com/office/drawing/2014/main" id="{66C16BA1-71B0-4851-83F0-ABE281918472}"/>
              </a:ext>
            </a:extLst>
          </p:cNvPr>
          <p:cNvPicPr>
            <a:picLocks noChangeAspect="1"/>
          </p:cNvPicPr>
          <p:nvPr/>
        </p:nvPicPr>
        <p:blipFill>
          <a:blip r:embed="rId6"/>
          <a:stretch>
            <a:fillRect/>
          </a:stretch>
        </p:blipFill>
        <p:spPr>
          <a:xfrm>
            <a:off x="251208" y="4222602"/>
            <a:ext cx="6476067" cy="2049200"/>
          </a:xfrm>
          <a:prstGeom prst="rect">
            <a:avLst/>
          </a:prstGeom>
        </p:spPr>
      </p:pic>
      <p:pic>
        <p:nvPicPr>
          <p:cNvPr id="14" name="Graphic 13">
            <a:extLst>
              <a:ext uri="{FF2B5EF4-FFF2-40B4-BE49-F238E27FC236}">
                <a16:creationId xmlns:a16="http://schemas.microsoft.com/office/drawing/2014/main" id="{6B2C6AC3-C821-45BA-9568-9F6CBF91EC1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807662" y="4286939"/>
            <a:ext cx="2739471" cy="2007908"/>
          </a:xfrm>
          <a:prstGeom prst="rect">
            <a:avLst/>
          </a:prstGeom>
        </p:spPr>
      </p:pic>
      <p:sp>
        <p:nvSpPr>
          <p:cNvPr id="15" name="TextBox 14">
            <a:extLst>
              <a:ext uri="{FF2B5EF4-FFF2-40B4-BE49-F238E27FC236}">
                <a16:creationId xmlns:a16="http://schemas.microsoft.com/office/drawing/2014/main" id="{60316C4B-B2BB-4BB3-A281-02BA9F8B17CF}"/>
              </a:ext>
            </a:extLst>
          </p:cNvPr>
          <p:cNvSpPr txBox="1"/>
          <p:nvPr/>
        </p:nvSpPr>
        <p:spPr>
          <a:xfrm>
            <a:off x="205991" y="6416666"/>
            <a:ext cx="2275952" cy="544765"/>
          </a:xfrm>
          <a:prstGeom prst="rect">
            <a:avLst/>
          </a:prstGeom>
          <a:noFill/>
        </p:spPr>
        <p:txBody>
          <a:bodyPr wrap="square" lIns="182880" tIns="146304" rIns="182880" bIns="146304" rtlCol="0">
            <a:spAutoFit/>
          </a:bodyPr>
          <a:lstStyle/>
          <a:p>
            <a:pPr>
              <a:lnSpc>
                <a:spcPct val="90000"/>
              </a:lnSpc>
              <a:spcAft>
                <a:spcPts val="600"/>
              </a:spcAft>
            </a:pPr>
            <a:r>
              <a:rPr lang="zh-CN" altLang="en-US" dirty="0">
                <a:gradFill>
                  <a:gsLst>
                    <a:gs pos="2917">
                      <a:schemeClr val="tx1"/>
                    </a:gs>
                    <a:gs pos="30000">
                      <a:schemeClr val="tx1"/>
                    </a:gs>
                  </a:gsLst>
                  <a:lin ang="5400000" scaled="0"/>
                </a:gradFill>
                <a:hlinkClick r:id="rId9"/>
              </a:rPr>
              <a:t>常见问题</a:t>
            </a:r>
            <a:endParaRPr lang="zh-CN" alt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464591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计算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虚拟机规模集</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46" name="Rectangle 45"/>
          <p:cNvSpPr/>
          <p:nvPr/>
        </p:nvSpPr>
        <p:spPr>
          <a:xfrm>
            <a:off x="1646237" y="1113719"/>
            <a:ext cx="3185487" cy="369332"/>
          </a:xfrm>
          <a:prstGeom prst="rect">
            <a:avLst/>
          </a:prstGeom>
        </p:spPr>
        <p:txBody>
          <a:bodyPr wrap="none">
            <a:spAutoFit/>
          </a:bodyPr>
          <a:lstStyle/>
          <a:p>
            <a:r>
              <a:rPr lang="zh-CN" altLang="en-US">
                <a:gradFill>
                  <a:gsLst>
                    <a:gs pos="2917">
                      <a:schemeClr val="tx1"/>
                    </a:gs>
                    <a:gs pos="30000">
                      <a:schemeClr val="tx1"/>
                    </a:gs>
                  </a:gsLst>
                  <a:lin ang="5400000" scaled="0"/>
                </a:gradFill>
              </a:rPr>
              <a:t>进行大规模可靠地部署和更新</a:t>
            </a:r>
          </a:p>
        </p:txBody>
      </p:sp>
      <p:sp>
        <p:nvSpPr>
          <p:cNvPr id="48" name="Rectangle 47"/>
          <p:cNvSpPr/>
          <p:nvPr/>
        </p:nvSpPr>
        <p:spPr>
          <a:xfrm>
            <a:off x="6481841" y="1113719"/>
            <a:ext cx="1107996" cy="369332"/>
          </a:xfrm>
          <a:prstGeom prst="rect">
            <a:avLst/>
          </a:prstGeom>
        </p:spPr>
        <p:txBody>
          <a:bodyPr wrap="none">
            <a:spAutoFit/>
          </a:bodyPr>
          <a:lstStyle/>
          <a:p>
            <a:r>
              <a:rPr lang="zh-CN" altLang="en-US"/>
              <a:t>自动扩展</a:t>
            </a:r>
          </a:p>
        </p:txBody>
      </p:sp>
      <p:sp>
        <p:nvSpPr>
          <p:cNvPr id="52" name="Rectangle 51"/>
          <p:cNvSpPr/>
          <p:nvPr/>
        </p:nvSpPr>
        <p:spPr>
          <a:xfrm>
            <a:off x="1662392" y="1948933"/>
            <a:ext cx="2723823" cy="369332"/>
          </a:xfrm>
          <a:prstGeom prst="rect">
            <a:avLst/>
          </a:prstGeom>
        </p:spPr>
        <p:txBody>
          <a:bodyPr wrap="none">
            <a:spAutoFit/>
          </a:bodyPr>
          <a:lstStyle/>
          <a:p>
            <a:r>
              <a:rPr lang="zh-CN" altLang="en-US"/>
              <a:t>支持超大规模的工作负载</a:t>
            </a:r>
          </a:p>
        </p:txBody>
      </p:sp>
      <p:pic>
        <p:nvPicPr>
          <p:cNvPr id="7170" name="Picture 2" descr="Azure 虚拟机大小和规模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65" y="1063801"/>
            <a:ext cx="1159004" cy="5004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zure 自动扩展 - 适合需求的虚拟机大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8234" y="1021506"/>
            <a:ext cx="1085548" cy="54277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虚拟机规模集简化网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7107" y="983253"/>
            <a:ext cx="1043930" cy="53307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9692528" y="1104614"/>
            <a:ext cx="1107996" cy="369332"/>
          </a:xfrm>
          <a:prstGeom prst="rect">
            <a:avLst/>
          </a:prstGeom>
        </p:spPr>
        <p:txBody>
          <a:bodyPr wrap="none">
            <a:spAutoFit/>
          </a:bodyPr>
          <a:lstStyle/>
          <a:p>
            <a:r>
              <a:rPr lang="zh-CN" altLang="en-US"/>
              <a:t>简化网络</a:t>
            </a:r>
          </a:p>
        </p:txBody>
      </p:sp>
      <p:pic>
        <p:nvPicPr>
          <p:cNvPr id="7176" name="Picture 8" descr="支持超大规模的工作负载"/>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024" y="1897062"/>
            <a:ext cx="709613" cy="47307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82773" y="3321995"/>
            <a:ext cx="6283404" cy="2308324"/>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zh-CN" altLang="en-US" sz="1600"/>
              <a:t>几分钟内创建数千个相同的虚拟机</a:t>
            </a:r>
            <a:endParaRPr lang="en-US" altLang="zh-CN" sz="1600"/>
          </a:p>
          <a:p>
            <a:pPr marL="285750" indent="-285750">
              <a:lnSpc>
                <a:spcPct val="90000"/>
              </a:lnSpc>
              <a:spcAft>
                <a:spcPts val="600"/>
              </a:spcAft>
              <a:buFont typeface="Wingdings" panose="05000000000000000000" pitchFamily="2" charset="2"/>
              <a:buChar char="ü"/>
            </a:pPr>
            <a:r>
              <a:rPr lang="zh-CN" altLang="en-US" sz="1600"/>
              <a:t>快速扩展你的大计算和大数据应用程序</a:t>
            </a:r>
            <a:endParaRPr lang="en-US" altLang="zh-CN" sz="1600"/>
          </a:p>
          <a:p>
            <a:pPr marL="285750" indent="-285750">
              <a:lnSpc>
                <a:spcPct val="90000"/>
              </a:lnSpc>
              <a:spcAft>
                <a:spcPts val="600"/>
              </a:spcAft>
              <a:buFont typeface="Wingdings" panose="05000000000000000000" pitchFamily="2" charset="2"/>
              <a:buChar char="ü"/>
            </a:pPr>
            <a:r>
              <a:rPr lang="zh-CN" altLang="en-US" sz="1600"/>
              <a:t>依赖于集成负载平衡和自动扩展</a:t>
            </a:r>
            <a:endParaRPr lang="en-US" altLang="zh-CN" sz="1600"/>
          </a:p>
          <a:p>
            <a:pPr marL="285750" indent="-285750">
              <a:lnSpc>
                <a:spcPct val="90000"/>
              </a:lnSpc>
              <a:spcAft>
                <a:spcPts val="600"/>
              </a:spcAft>
              <a:buFont typeface="Wingdings" panose="05000000000000000000" pitchFamily="2" charset="2"/>
              <a:buChar char="ü"/>
            </a:pPr>
            <a:r>
              <a:rPr lang="zh-CN" altLang="en-US" sz="1600"/>
              <a:t>根据应用程序要求附加其他数据磁盘</a:t>
            </a:r>
            <a:endParaRPr lang="en-US" altLang="zh-CN" sz="1600"/>
          </a:p>
          <a:p>
            <a:pPr marL="285750" indent="-285750">
              <a:lnSpc>
                <a:spcPct val="90000"/>
              </a:lnSpc>
              <a:spcAft>
                <a:spcPts val="600"/>
              </a:spcAft>
              <a:buFont typeface="Wingdings" panose="05000000000000000000" pitchFamily="2" charset="2"/>
              <a:buChar char="ü"/>
            </a:pPr>
            <a:r>
              <a:rPr lang="zh-CN" altLang="en-US" sz="1600"/>
              <a:t>大规模部署虚拟机和更新</a:t>
            </a:r>
            <a:endParaRPr lang="en-US" altLang="zh-CN" sz="1600"/>
          </a:p>
          <a:p>
            <a:pPr marL="285750" indent="-285750">
              <a:lnSpc>
                <a:spcPct val="90000"/>
              </a:lnSpc>
              <a:spcAft>
                <a:spcPts val="600"/>
              </a:spcAft>
              <a:buFont typeface="Wingdings" panose="05000000000000000000" pitchFamily="2" charset="2"/>
              <a:buChar char="ü"/>
            </a:pPr>
            <a:r>
              <a:rPr lang="zh-CN" altLang="en-US" sz="1600"/>
              <a:t>支持 </a:t>
            </a:r>
            <a:r>
              <a:rPr lang="en-US" altLang="zh-CN" sz="1600"/>
              <a:t>Linux </a:t>
            </a:r>
            <a:r>
              <a:rPr lang="zh-CN" altLang="en-US" sz="1600"/>
              <a:t>或 </a:t>
            </a:r>
            <a:r>
              <a:rPr lang="en-US" altLang="zh-CN" sz="1600"/>
              <a:t>Windows </a:t>
            </a:r>
            <a:r>
              <a:rPr lang="zh-CN" altLang="en-US" sz="1600"/>
              <a:t>映像和扩展</a:t>
            </a:r>
            <a:endParaRPr lang="en-US" altLang="zh-CN" sz="1600"/>
          </a:p>
          <a:p>
            <a:pPr marL="285750" indent="-285750">
              <a:lnSpc>
                <a:spcPct val="90000"/>
              </a:lnSpc>
              <a:spcAft>
                <a:spcPts val="600"/>
              </a:spcAft>
              <a:buFont typeface="Wingdings" panose="05000000000000000000" pitchFamily="2" charset="2"/>
              <a:buChar char="ü"/>
            </a:pPr>
            <a:r>
              <a:rPr lang="zh-CN" altLang="en-US" sz="1600"/>
              <a:t>运行 </a:t>
            </a:r>
            <a:r>
              <a:rPr lang="en-US" altLang="zh-CN" sz="1600"/>
              <a:t>Cassandra</a:t>
            </a:r>
            <a:r>
              <a:rPr lang="zh-CN" altLang="en-US" sz="1600"/>
              <a:t>、</a:t>
            </a:r>
            <a:r>
              <a:rPr lang="en-US" altLang="zh-CN" sz="1600"/>
              <a:t>Cloudera</a:t>
            </a:r>
            <a:r>
              <a:rPr lang="zh-CN" altLang="en-US" sz="1600"/>
              <a:t>、</a:t>
            </a:r>
            <a:r>
              <a:rPr lang="en-US" altLang="zh-CN" sz="1600"/>
              <a:t>Hadoop</a:t>
            </a:r>
            <a:r>
              <a:rPr lang="zh-CN" altLang="en-US" sz="1600"/>
              <a:t>、</a:t>
            </a:r>
            <a:r>
              <a:rPr lang="en-US" altLang="zh-CN" sz="1600"/>
              <a:t>MongoDB </a:t>
            </a:r>
            <a:r>
              <a:rPr lang="zh-CN" altLang="en-US" sz="1600"/>
              <a:t>以及 </a:t>
            </a:r>
            <a:r>
              <a:rPr lang="en-US" altLang="zh-CN" sz="1600" err="1"/>
              <a:t>Mesos</a:t>
            </a:r>
            <a:endParaRPr lang="en-US" altLang="zh-CN" sz="1600"/>
          </a:p>
        </p:txBody>
      </p:sp>
      <p:grpSp>
        <p:nvGrpSpPr>
          <p:cNvPr id="3" name="Group 2"/>
          <p:cNvGrpSpPr/>
          <p:nvPr/>
        </p:nvGrpSpPr>
        <p:grpSpPr>
          <a:xfrm>
            <a:off x="6904037" y="1592201"/>
            <a:ext cx="4711115" cy="5191388"/>
            <a:chOff x="7434848" y="623625"/>
            <a:chExt cx="4711115" cy="5191388"/>
          </a:xfrm>
        </p:grpSpPr>
        <p:sp>
          <p:nvSpPr>
            <p:cNvPr id="26"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9" name="Picture 28"/>
            <p:cNvPicPr>
              <a:picLocks noChangeAspect="1"/>
            </p:cNvPicPr>
            <p:nvPr/>
          </p:nvPicPr>
          <p:blipFill>
            <a:blip r:embed="rId7">
              <a:extLst>
                <a:ext uri="{BEBA8EAE-BF5A-486C-A8C5-ECC9F3942E4B}">
                  <a14:imgProps xmlns:a14="http://schemas.microsoft.com/office/drawing/2010/main">
                    <a14:imgLayer r:embed="rId8">
                      <a14:imgEffect>
                        <a14:artisticPaintBrush/>
                      </a14:imgEffect>
                    </a14:imgLayer>
                  </a14:imgProps>
                </a:ext>
              </a:extLst>
            </a:blip>
            <a:stretch>
              <a:fillRect/>
            </a:stretch>
          </p:blipFill>
          <p:spPr>
            <a:xfrm>
              <a:off x="8776734" y="1982073"/>
              <a:ext cx="1931089" cy="1779432"/>
            </a:xfrm>
            <a:prstGeom prst="rect">
              <a:avLst/>
            </a:prstGeom>
          </p:spPr>
        </p:pic>
        <p:pic>
          <p:nvPicPr>
            <p:cNvPr id="30" name="Picture 29"/>
            <p:cNvPicPr>
              <a:picLocks noChangeAspect="1"/>
            </p:cNvPicPr>
            <p:nvPr/>
          </p:nvPicPr>
          <p:blipFill>
            <a:blip r:embed="rId7">
              <a:extLst>
                <a:ext uri="{BEBA8EAE-BF5A-486C-A8C5-ECC9F3942E4B}">
                  <a14:imgProps xmlns:a14="http://schemas.microsoft.com/office/drawing/2010/main">
                    <a14:imgLayer r:embed="rId8">
                      <a14:imgEffect>
                        <a14:artisticPaintBrush/>
                      </a14:imgEffect>
                    </a14:imgLayer>
                  </a14:imgProps>
                </a:ext>
              </a:extLst>
            </a:blip>
            <a:stretch>
              <a:fillRect/>
            </a:stretch>
          </p:blipFill>
          <p:spPr>
            <a:xfrm>
              <a:off x="7559079" y="3788805"/>
              <a:ext cx="1050532" cy="968029"/>
            </a:xfrm>
            <a:prstGeom prst="rect">
              <a:avLst/>
            </a:prstGeom>
          </p:spPr>
        </p:pic>
        <p:pic>
          <p:nvPicPr>
            <p:cNvPr id="31" name="Picture 30"/>
            <p:cNvPicPr>
              <a:picLocks noChangeAspect="1"/>
            </p:cNvPicPr>
            <p:nvPr/>
          </p:nvPicPr>
          <p:blipFill>
            <a:blip r:embed="rId7">
              <a:extLst>
                <a:ext uri="{BEBA8EAE-BF5A-486C-A8C5-ECC9F3942E4B}">
                  <a14:imgProps xmlns:a14="http://schemas.microsoft.com/office/drawing/2010/main">
                    <a14:imgLayer r:embed="rId8">
                      <a14:imgEffect>
                        <a14:artisticPaintBrush/>
                      </a14:imgEffect>
                    </a14:imgLayer>
                  </a14:imgProps>
                </a:ext>
              </a:extLst>
            </a:blip>
            <a:stretch>
              <a:fillRect/>
            </a:stretch>
          </p:blipFill>
          <p:spPr>
            <a:xfrm>
              <a:off x="8662372" y="3788804"/>
              <a:ext cx="1050532" cy="968029"/>
            </a:xfrm>
            <a:prstGeom prst="rect">
              <a:avLst/>
            </a:prstGeom>
          </p:spPr>
        </p:pic>
        <p:pic>
          <p:nvPicPr>
            <p:cNvPr id="32" name="Picture 31"/>
            <p:cNvPicPr>
              <a:picLocks noChangeAspect="1"/>
            </p:cNvPicPr>
            <p:nvPr/>
          </p:nvPicPr>
          <p:blipFill>
            <a:blip r:embed="rId7">
              <a:extLst>
                <a:ext uri="{BEBA8EAE-BF5A-486C-A8C5-ECC9F3942E4B}">
                  <a14:imgProps xmlns:a14="http://schemas.microsoft.com/office/drawing/2010/main">
                    <a14:imgLayer r:embed="rId8">
                      <a14:imgEffect>
                        <a14:artisticPaintBrush/>
                      </a14:imgEffect>
                    </a14:imgLayer>
                  </a14:imgProps>
                </a:ext>
              </a:extLst>
            </a:blip>
            <a:stretch>
              <a:fillRect/>
            </a:stretch>
          </p:blipFill>
          <p:spPr>
            <a:xfrm>
              <a:off x="9765665" y="3789067"/>
              <a:ext cx="1050532" cy="968029"/>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artisticPaintBrush/>
                      </a14:imgEffect>
                    </a14:imgLayer>
                  </a14:imgProps>
                </a:ext>
              </a:extLst>
            </a:blip>
            <a:stretch>
              <a:fillRect/>
            </a:stretch>
          </p:blipFill>
          <p:spPr>
            <a:xfrm>
              <a:off x="10868958" y="3775720"/>
              <a:ext cx="1050532" cy="968029"/>
            </a:xfrm>
            <a:prstGeom prst="rect">
              <a:avLst/>
            </a:prstGeom>
          </p:spPr>
        </p:pic>
        <p:pic>
          <p:nvPicPr>
            <p:cNvPr id="35" name="Picture 34"/>
            <p:cNvPicPr>
              <a:picLocks noChangeAspect="1"/>
            </p:cNvPicPr>
            <p:nvPr/>
          </p:nvPicPr>
          <p:blipFill>
            <a:blip r:embed="rId7">
              <a:extLst>
                <a:ext uri="{BEBA8EAE-BF5A-486C-A8C5-ECC9F3942E4B}">
                  <a14:imgProps xmlns:a14="http://schemas.microsoft.com/office/drawing/2010/main">
                    <a14:imgLayer r:embed="rId8">
                      <a14:imgEffect>
                        <a14:artisticPaintBrush/>
                      </a14:imgEffect>
                    </a14:imgLayer>
                  </a14:imgProps>
                </a:ext>
              </a:extLst>
            </a:blip>
            <a:stretch>
              <a:fillRect/>
            </a:stretch>
          </p:blipFill>
          <p:spPr>
            <a:xfrm>
              <a:off x="7559079" y="4782735"/>
              <a:ext cx="1050532" cy="968029"/>
            </a:xfrm>
            <a:prstGeom prst="rect">
              <a:avLst/>
            </a:prstGeom>
          </p:spPr>
        </p:pic>
        <p:pic>
          <p:nvPicPr>
            <p:cNvPr id="36" name="Picture 35"/>
            <p:cNvPicPr>
              <a:picLocks noChangeAspect="1"/>
            </p:cNvPicPr>
            <p:nvPr/>
          </p:nvPicPr>
          <p:blipFill>
            <a:blip r:embed="rId7">
              <a:extLst>
                <a:ext uri="{BEBA8EAE-BF5A-486C-A8C5-ECC9F3942E4B}">
                  <a14:imgProps xmlns:a14="http://schemas.microsoft.com/office/drawing/2010/main">
                    <a14:imgLayer r:embed="rId8">
                      <a14:imgEffect>
                        <a14:artisticPaintBrush/>
                      </a14:imgEffect>
                    </a14:imgLayer>
                  </a14:imgProps>
                </a:ext>
              </a:extLst>
            </a:blip>
            <a:stretch>
              <a:fillRect/>
            </a:stretch>
          </p:blipFill>
          <p:spPr>
            <a:xfrm>
              <a:off x="8662372" y="4782734"/>
              <a:ext cx="1050532" cy="968029"/>
            </a:xfrm>
            <a:prstGeom prst="rect">
              <a:avLst/>
            </a:prstGeom>
          </p:spPr>
        </p:pic>
        <p:pic>
          <p:nvPicPr>
            <p:cNvPr id="37" name="Picture 36"/>
            <p:cNvPicPr>
              <a:picLocks noChangeAspect="1"/>
            </p:cNvPicPr>
            <p:nvPr/>
          </p:nvPicPr>
          <p:blipFill>
            <a:blip r:embed="rId7">
              <a:extLst>
                <a:ext uri="{BEBA8EAE-BF5A-486C-A8C5-ECC9F3942E4B}">
                  <a14:imgProps xmlns:a14="http://schemas.microsoft.com/office/drawing/2010/main">
                    <a14:imgLayer r:embed="rId8">
                      <a14:imgEffect>
                        <a14:artisticPaintBrush/>
                      </a14:imgEffect>
                    </a14:imgLayer>
                  </a14:imgProps>
                </a:ext>
              </a:extLst>
            </a:blip>
            <a:stretch>
              <a:fillRect/>
            </a:stretch>
          </p:blipFill>
          <p:spPr>
            <a:xfrm>
              <a:off x="9765665" y="4782997"/>
              <a:ext cx="1050532" cy="968029"/>
            </a:xfrm>
            <a:prstGeom prst="rect">
              <a:avLst/>
            </a:prstGeom>
          </p:spPr>
        </p:pic>
        <p:pic>
          <p:nvPicPr>
            <p:cNvPr id="38" name="Picture 37"/>
            <p:cNvPicPr>
              <a:picLocks noChangeAspect="1"/>
            </p:cNvPicPr>
            <p:nvPr/>
          </p:nvPicPr>
          <p:blipFill>
            <a:blip r:embed="rId7">
              <a:extLst>
                <a:ext uri="{BEBA8EAE-BF5A-486C-A8C5-ECC9F3942E4B}">
                  <a14:imgProps xmlns:a14="http://schemas.microsoft.com/office/drawing/2010/main">
                    <a14:imgLayer r:embed="rId8">
                      <a14:imgEffect>
                        <a14:artisticPaintBrush/>
                      </a14:imgEffect>
                    </a14:imgLayer>
                  </a14:imgProps>
                </a:ext>
              </a:extLst>
            </a:blip>
            <a:stretch>
              <a:fillRect/>
            </a:stretch>
          </p:blipFill>
          <p:spPr>
            <a:xfrm>
              <a:off x="10868958" y="4769650"/>
              <a:ext cx="1050532" cy="968029"/>
            </a:xfrm>
            <a:prstGeom prst="rect">
              <a:avLst/>
            </a:prstGeom>
          </p:spPr>
        </p:pic>
      </p:grpSp>
    </p:spTree>
    <p:extLst>
      <p:ext uri="{BB962C8B-B14F-4D97-AF65-F5344CB8AC3E}">
        <p14:creationId xmlns:p14="http://schemas.microsoft.com/office/powerpoint/2010/main" val="11174845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计算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应用服务</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46" name="Rectangle 45"/>
          <p:cNvSpPr/>
          <p:nvPr/>
        </p:nvSpPr>
        <p:spPr>
          <a:xfrm>
            <a:off x="1291157" y="1226985"/>
            <a:ext cx="1104085" cy="369332"/>
          </a:xfrm>
          <a:prstGeom prst="rect">
            <a:avLst/>
          </a:prstGeom>
        </p:spPr>
        <p:txBody>
          <a:bodyPr wrap="none">
            <a:spAutoFit/>
          </a:bodyPr>
          <a:lstStyle/>
          <a:p>
            <a:r>
              <a:rPr lang="en-US" altLang="zh-CN">
                <a:gradFill>
                  <a:gsLst>
                    <a:gs pos="2917">
                      <a:schemeClr val="tx1"/>
                    </a:gs>
                    <a:gs pos="30000">
                      <a:schemeClr val="tx1"/>
                    </a:gs>
                  </a:gsLst>
                  <a:lin ang="5400000" scaled="0"/>
                </a:gradFill>
              </a:rPr>
              <a:t>Web</a:t>
            </a:r>
            <a:r>
              <a:rPr lang="zh-CN" altLang="en-US">
                <a:gradFill>
                  <a:gsLst>
                    <a:gs pos="2917">
                      <a:schemeClr val="tx1"/>
                    </a:gs>
                    <a:gs pos="30000">
                      <a:schemeClr val="tx1"/>
                    </a:gs>
                  </a:gsLst>
                  <a:lin ang="5400000" scaled="0"/>
                </a:gradFill>
              </a:rPr>
              <a:t>应用</a:t>
            </a:r>
          </a:p>
        </p:txBody>
      </p:sp>
      <p:sp>
        <p:nvSpPr>
          <p:cNvPr id="48" name="Rectangle 47"/>
          <p:cNvSpPr/>
          <p:nvPr/>
        </p:nvSpPr>
        <p:spPr>
          <a:xfrm>
            <a:off x="3792284" y="1226985"/>
            <a:ext cx="1107996" cy="369332"/>
          </a:xfrm>
          <a:prstGeom prst="rect">
            <a:avLst/>
          </a:prstGeom>
        </p:spPr>
        <p:txBody>
          <a:bodyPr wrap="none">
            <a:spAutoFit/>
          </a:bodyPr>
          <a:lstStyle/>
          <a:p>
            <a:r>
              <a:rPr lang="zh-CN" altLang="en-US"/>
              <a:t>移动应用</a:t>
            </a:r>
          </a:p>
        </p:txBody>
      </p:sp>
      <p:pic>
        <p:nvPicPr>
          <p:cNvPr id="5" name="Picture 4"/>
          <p:cNvPicPr>
            <a:picLocks noChangeAspect="1"/>
          </p:cNvPicPr>
          <p:nvPr/>
        </p:nvPicPr>
        <p:blipFill>
          <a:blip r:embed="rId3"/>
          <a:stretch>
            <a:fillRect/>
          </a:stretch>
        </p:blipFill>
        <p:spPr>
          <a:xfrm>
            <a:off x="415057" y="1021506"/>
            <a:ext cx="780290" cy="780290"/>
          </a:xfrm>
          <a:prstGeom prst="rect">
            <a:avLst/>
          </a:prstGeom>
        </p:spPr>
      </p:pic>
      <p:pic>
        <p:nvPicPr>
          <p:cNvPr id="7" name="Picture 6"/>
          <p:cNvPicPr>
            <a:picLocks noChangeAspect="1"/>
          </p:cNvPicPr>
          <p:nvPr/>
        </p:nvPicPr>
        <p:blipFill>
          <a:blip r:embed="rId4"/>
          <a:stretch>
            <a:fillRect/>
          </a:stretch>
        </p:blipFill>
        <p:spPr>
          <a:xfrm>
            <a:off x="3079492" y="1027540"/>
            <a:ext cx="780290" cy="780290"/>
          </a:xfrm>
          <a:prstGeom prst="rect">
            <a:avLst/>
          </a:prstGeom>
        </p:spPr>
      </p:pic>
      <p:pic>
        <p:nvPicPr>
          <p:cNvPr id="9" name="Picture 8"/>
          <p:cNvPicPr>
            <a:picLocks noChangeAspect="1"/>
          </p:cNvPicPr>
          <p:nvPr/>
        </p:nvPicPr>
        <p:blipFill>
          <a:blip r:embed="rId5"/>
          <a:stretch>
            <a:fillRect/>
          </a:stretch>
        </p:blipFill>
        <p:spPr>
          <a:xfrm>
            <a:off x="5732375" y="1017081"/>
            <a:ext cx="780290" cy="780290"/>
          </a:xfrm>
          <a:prstGeom prst="rect">
            <a:avLst/>
          </a:prstGeom>
        </p:spPr>
      </p:pic>
      <p:sp>
        <p:nvSpPr>
          <p:cNvPr id="34" name="Rectangle 33"/>
          <p:cNvSpPr/>
          <p:nvPr/>
        </p:nvSpPr>
        <p:spPr>
          <a:xfrm>
            <a:off x="6611684" y="1214063"/>
            <a:ext cx="978153" cy="369332"/>
          </a:xfrm>
          <a:prstGeom prst="rect">
            <a:avLst/>
          </a:prstGeom>
        </p:spPr>
        <p:txBody>
          <a:bodyPr wrap="none">
            <a:spAutoFit/>
          </a:bodyPr>
          <a:lstStyle/>
          <a:p>
            <a:r>
              <a:rPr lang="en-US" altLang="zh-CN"/>
              <a:t>API</a:t>
            </a:r>
            <a:r>
              <a:rPr lang="zh-CN" altLang="en-US"/>
              <a:t>应用</a:t>
            </a:r>
          </a:p>
        </p:txBody>
      </p:sp>
      <p:pic>
        <p:nvPicPr>
          <p:cNvPr id="11" name="Picture 10"/>
          <p:cNvPicPr>
            <a:picLocks noChangeAspect="1"/>
          </p:cNvPicPr>
          <p:nvPr/>
        </p:nvPicPr>
        <p:blipFill>
          <a:blip r:embed="rId6"/>
          <a:stretch>
            <a:fillRect/>
          </a:stretch>
        </p:blipFill>
        <p:spPr>
          <a:xfrm>
            <a:off x="8385258" y="1027540"/>
            <a:ext cx="780290" cy="780290"/>
          </a:xfrm>
          <a:prstGeom prst="rect">
            <a:avLst/>
          </a:prstGeom>
        </p:spPr>
      </p:pic>
      <p:sp>
        <p:nvSpPr>
          <p:cNvPr id="39" name="Rectangle 38"/>
          <p:cNvSpPr/>
          <p:nvPr/>
        </p:nvSpPr>
        <p:spPr>
          <a:xfrm>
            <a:off x="9266237" y="1214063"/>
            <a:ext cx="1284326" cy="369332"/>
          </a:xfrm>
          <a:prstGeom prst="rect">
            <a:avLst/>
          </a:prstGeom>
        </p:spPr>
        <p:txBody>
          <a:bodyPr wrap="none">
            <a:spAutoFit/>
          </a:bodyPr>
          <a:lstStyle/>
          <a:p>
            <a:r>
              <a:rPr lang="en-US" altLang="zh-CN"/>
              <a:t>Logic Apps</a:t>
            </a:r>
            <a:endParaRPr lang="zh-CN" altLang="en-US"/>
          </a:p>
        </p:txBody>
      </p:sp>
      <p:pic>
        <p:nvPicPr>
          <p:cNvPr id="1026" name="Picture 2" descr="https://azurecomcdn.azureedge.net/cvt-610479a167aa4d13af159593935b9bfda949f2ddb29d1615e20014219d7a2002/images/page/services/app-service/high-productivity-developm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99" y="2158834"/>
            <a:ext cx="2667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551237" y="2278062"/>
            <a:ext cx="7696200" cy="1015663"/>
          </a:xfrm>
          <a:prstGeom prst="rect">
            <a:avLst/>
          </a:prstGeom>
        </p:spPr>
        <p:txBody>
          <a:bodyPr wrap="square">
            <a:spAutoFit/>
          </a:bodyPr>
          <a:lstStyle/>
          <a:p>
            <a:r>
              <a:rPr lang="zh-CN" altLang="en-US">
                <a:solidFill>
                  <a:srgbClr val="505050"/>
                </a:solidFill>
                <a:latin typeface="YaHei"/>
              </a:rPr>
              <a:t>提高生产力开发</a:t>
            </a:r>
          </a:p>
          <a:p>
            <a:r>
              <a:rPr lang="zh-CN" altLang="en-US" sz="1400">
                <a:solidFill>
                  <a:srgbClr val="505050"/>
                </a:solidFill>
                <a:latin typeface="YaHei"/>
              </a:rPr>
              <a:t>将应用服务集成到现有框架、语言和工具，以便加速开发。使用单一后端为员工或客户快速生成、部署和管理功能强大的 </a:t>
            </a:r>
            <a:r>
              <a:rPr lang="en-US" altLang="zh-CN" sz="1400">
                <a:solidFill>
                  <a:srgbClr val="505050"/>
                </a:solidFill>
                <a:latin typeface="YaHei"/>
              </a:rPr>
              <a:t>Web</a:t>
            </a:r>
            <a:r>
              <a:rPr lang="zh-CN" altLang="en-US" sz="1400">
                <a:solidFill>
                  <a:srgbClr val="505050"/>
                </a:solidFill>
                <a:latin typeface="YaHei"/>
              </a:rPr>
              <a:t>、移动和 </a:t>
            </a:r>
            <a:r>
              <a:rPr lang="en-US" altLang="zh-CN" sz="1400">
                <a:solidFill>
                  <a:srgbClr val="505050"/>
                </a:solidFill>
                <a:latin typeface="YaHei"/>
              </a:rPr>
              <a:t>API </a:t>
            </a:r>
            <a:r>
              <a:rPr lang="zh-CN" altLang="en-US" sz="1400">
                <a:solidFill>
                  <a:srgbClr val="505050"/>
                </a:solidFill>
                <a:latin typeface="YaHei"/>
              </a:rPr>
              <a:t>应用。使用 </a:t>
            </a:r>
            <a:r>
              <a:rPr lang="en-US" altLang="zh-CN" sz="1400">
                <a:solidFill>
                  <a:srgbClr val="505050"/>
                </a:solidFill>
                <a:latin typeface="YaHei"/>
              </a:rPr>
              <a:t>.NET</a:t>
            </a:r>
            <a:r>
              <a:rPr lang="zh-CN" altLang="en-US" sz="1400">
                <a:solidFill>
                  <a:srgbClr val="505050"/>
                </a:solidFill>
                <a:latin typeface="YaHei"/>
              </a:rPr>
              <a:t>、 </a:t>
            </a:r>
            <a:r>
              <a:rPr lang="en-US" altLang="zh-CN" sz="1400">
                <a:solidFill>
                  <a:srgbClr val="505050"/>
                </a:solidFill>
                <a:latin typeface="YaHei"/>
              </a:rPr>
              <a:t>Java </a:t>
            </a:r>
            <a:r>
              <a:rPr lang="zh-CN" altLang="en-US" sz="1400">
                <a:solidFill>
                  <a:srgbClr val="505050"/>
                </a:solidFill>
                <a:latin typeface="YaHei"/>
              </a:rPr>
              <a:t>、</a:t>
            </a:r>
            <a:r>
              <a:rPr lang="en-US" altLang="zh-CN" sz="1400">
                <a:solidFill>
                  <a:srgbClr val="505050"/>
                </a:solidFill>
                <a:latin typeface="YaHei"/>
              </a:rPr>
              <a:t>Node.js</a:t>
            </a:r>
            <a:r>
              <a:rPr lang="zh-CN" altLang="en-US" sz="1400">
                <a:solidFill>
                  <a:srgbClr val="505050"/>
                </a:solidFill>
                <a:latin typeface="YaHei"/>
              </a:rPr>
              <a:t>、</a:t>
            </a:r>
            <a:r>
              <a:rPr lang="en-US" altLang="zh-CN" sz="1400">
                <a:solidFill>
                  <a:srgbClr val="505050"/>
                </a:solidFill>
                <a:latin typeface="YaHei"/>
              </a:rPr>
              <a:t>PHP </a:t>
            </a:r>
            <a:r>
              <a:rPr lang="zh-CN" altLang="en-US" sz="1400">
                <a:solidFill>
                  <a:srgbClr val="505050"/>
                </a:solidFill>
                <a:latin typeface="YaHei"/>
              </a:rPr>
              <a:t>和 </a:t>
            </a:r>
            <a:r>
              <a:rPr lang="en-US" altLang="zh-CN" sz="1400">
                <a:solidFill>
                  <a:srgbClr val="505050"/>
                </a:solidFill>
                <a:latin typeface="YaHei"/>
              </a:rPr>
              <a:t>Python </a:t>
            </a:r>
            <a:r>
              <a:rPr lang="zh-CN" altLang="en-US" sz="1400">
                <a:solidFill>
                  <a:srgbClr val="505050"/>
                </a:solidFill>
                <a:latin typeface="YaHei"/>
              </a:rPr>
              <a:t>生成基于标准的 </a:t>
            </a:r>
            <a:r>
              <a:rPr lang="en-US" altLang="zh-CN" sz="1400">
                <a:solidFill>
                  <a:srgbClr val="505050"/>
                </a:solidFill>
                <a:latin typeface="YaHei"/>
              </a:rPr>
              <a:t>Web </a:t>
            </a:r>
            <a:r>
              <a:rPr lang="zh-CN" altLang="en-US" sz="1400">
                <a:solidFill>
                  <a:srgbClr val="505050"/>
                </a:solidFill>
                <a:latin typeface="YaHei"/>
              </a:rPr>
              <a:t>应用和 </a:t>
            </a:r>
            <a:r>
              <a:rPr lang="en-US" altLang="zh-CN" sz="1400">
                <a:solidFill>
                  <a:srgbClr val="505050"/>
                </a:solidFill>
                <a:latin typeface="YaHei"/>
              </a:rPr>
              <a:t>API</a:t>
            </a:r>
            <a:r>
              <a:rPr lang="zh-CN" altLang="en-US" sz="1400">
                <a:solidFill>
                  <a:srgbClr val="505050"/>
                </a:solidFill>
                <a:latin typeface="YaHei"/>
              </a:rPr>
              <a:t>。</a:t>
            </a:r>
            <a:endParaRPr lang="zh-CN" altLang="en-US" sz="1400" b="0" i="0">
              <a:solidFill>
                <a:srgbClr val="505050"/>
              </a:solidFill>
              <a:effectLst/>
              <a:latin typeface="YaHei"/>
            </a:endParaRPr>
          </a:p>
        </p:txBody>
      </p:sp>
      <p:pic>
        <p:nvPicPr>
          <p:cNvPr id="1028" name="Picture 4" descr="https://azurecomcdn.azureedge.net/cvt-6f63df9f002415cca0decd2de186d15adf47491ccdf21686309ec5c8bab5b780/images/page/services/app-service/platform-app-hostin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6237" y="4123186"/>
            <a:ext cx="21526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55637" y="4101474"/>
            <a:ext cx="8774980" cy="1015663"/>
          </a:xfrm>
          <a:prstGeom prst="rect">
            <a:avLst/>
          </a:prstGeom>
        </p:spPr>
        <p:txBody>
          <a:bodyPr wrap="square">
            <a:spAutoFit/>
          </a:bodyPr>
          <a:lstStyle/>
          <a:p>
            <a:r>
              <a:rPr lang="zh-CN" altLang="en-US">
                <a:solidFill>
                  <a:srgbClr val="505050"/>
                </a:solidFill>
                <a:latin typeface="YaHei"/>
              </a:rPr>
              <a:t>完全托管的平台和应用托管</a:t>
            </a:r>
          </a:p>
          <a:p>
            <a:r>
              <a:rPr lang="en-US" altLang="zh-CN" sz="1400">
                <a:solidFill>
                  <a:srgbClr val="505050"/>
                </a:solidFill>
                <a:latin typeface="YaHei"/>
              </a:rPr>
              <a:t>DevOps </a:t>
            </a:r>
            <a:r>
              <a:rPr lang="zh-CN" altLang="en-US" sz="1400">
                <a:solidFill>
                  <a:srgbClr val="505050"/>
                </a:solidFill>
                <a:latin typeface="YaHei"/>
              </a:rPr>
              <a:t>团队可以从 </a:t>
            </a:r>
            <a:r>
              <a:rPr lang="en-US" altLang="zh-CN" sz="1400">
                <a:solidFill>
                  <a:srgbClr val="505050"/>
                </a:solidFill>
                <a:latin typeface="YaHei"/>
              </a:rPr>
              <a:t>Azure </a:t>
            </a:r>
            <a:r>
              <a:rPr lang="zh-CN" altLang="en-US" sz="1400">
                <a:solidFill>
                  <a:srgbClr val="505050"/>
                </a:solidFill>
                <a:latin typeface="YaHei"/>
              </a:rPr>
              <a:t>门户或命令行界面配置应用服务，满足应用的操作需求。统一的开发和管理体验可消除不同服务和提供程序的混乱，从而减少导航并降低开销。利用持续集成、活动站点调试和行业领先的 </a:t>
            </a:r>
            <a:r>
              <a:rPr lang="en-US" altLang="zh-CN" sz="1400">
                <a:solidFill>
                  <a:srgbClr val="505050"/>
                </a:solidFill>
                <a:latin typeface="YaHei"/>
              </a:rPr>
              <a:t>Visual Studio IDE </a:t>
            </a:r>
            <a:r>
              <a:rPr lang="zh-CN" altLang="en-US" sz="1400">
                <a:solidFill>
                  <a:srgbClr val="505050"/>
                </a:solidFill>
                <a:latin typeface="YaHei"/>
              </a:rPr>
              <a:t>等最新功能，体验无与伦比的开发人员生产力。可使用基于 </a:t>
            </a:r>
            <a:r>
              <a:rPr lang="en-US" altLang="zh-CN" sz="1400">
                <a:solidFill>
                  <a:srgbClr val="505050"/>
                </a:solidFill>
                <a:latin typeface="YaHei"/>
              </a:rPr>
              <a:t>Windows </a:t>
            </a:r>
            <a:r>
              <a:rPr lang="zh-CN" altLang="en-US" sz="1400">
                <a:solidFill>
                  <a:srgbClr val="505050"/>
                </a:solidFill>
                <a:latin typeface="YaHei"/>
              </a:rPr>
              <a:t>和 </a:t>
            </a:r>
            <a:r>
              <a:rPr lang="en-US" altLang="zh-CN" sz="1400">
                <a:solidFill>
                  <a:srgbClr val="505050"/>
                </a:solidFill>
                <a:latin typeface="YaHei"/>
              </a:rPr>
              <a:t>Linux </a:t>
            </a:r>
            <a:r>
              <a:rPr lang="zh-CN" altLang="en-US" sz="1400">
                <a:solidFill>
                  <a:srgbClr val="505050"/>
                </a:solidFill>
                <a:latin typeface="YaHei"/>
              </a:rPr>
              <a:t>的平台选项。</a:t>
            </a:r>
            <a:endParaRPr lang="zh-CN" altLang="en-US" sz="1400" b="0" i="0">
              <a:solidFill>
                <a:srgbClr val="505050"/>
              </a:solidFill>
              <a:effectLst/>
              <a:latin typeface="YaHei"/>
            </a:endParaRPr>
          </a:p>
        </p:txBody>
      </p:sp>
      <p:pic>
        <p:nvPicPr>
          <p:cNvPr id="1030" name="Picture 6" descr="https://azurecomcdn.azureedge.net/cvt-75c255a488b210231c1bc7fdaec31f2003c091ab7a104813a2df967b884a7d1c/images/page/services/app-service/enterprise-app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699" y="5323336"/>
            <a:ext cx="1781175" cy="16192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24049" y="5554662"/>
            <a:ext cx="8794837" cy="1015663"/>
          </a:xfrm>
          <a:prstGeom prst="rect">
            <a:avLst/>
          </a:prstGeom>
        </p:spPr>
        <p:txBody>
          <a:bodyPr wrap="square">
            <a:spAutoFit/>
          </a:bodyPr>
          <a:lstStyle/>
          <a:p>
            <a:r>
              <a:rPr lang="zh-CN" altLang="en-US">
                <a:solidFill>
                  <a:srgbClr val="505050"/>
                </a:solidFill>
                <a:latin typeface="YaHei"/>
              </a:rPr>
              <a:t>企业级应用</a:t>
            </a:r>
          </a:p>
          <a:p>
            <a:r>
              <a:rPr lang="en-US" altLang="zh-CN" sz="1400">
                <a:solidFill>
                  <a:srgbClr val="505050"/>
                </a:solidFill>
                <a:latin typeface="YaHei"/>
              </a:rPr>
              <a:t>Azure </a:t>
            </a:r>
            <a:r>
              <a:rPr lang="zh-CN" altLang="en-US" sz="1400">
                <a:solidFill>
                  <a:srgbClr val="505050"/>
                </a:solidFill>
                <a:latin typeface="YaHei"/>
              </a:rPr>
              <a:t>平台的企业级全球数据中心网络、安全性和合规性级别意味着可以放心地构建和托管应用。使用 </a:t>
            </a:r>
            <a:r>
              <a:rPr lang="en-US" altLang="zh-CN" sz="1400">
                <a:solidFill>
                  <a:srgbClr val="505050"/>
                </a:solidFill>
                <a:latin typeface="YaHei"/>
              </a:rPr>
              <a:t>Azure </a:t>
            </a:r>
            <a:r>
              <a:rPr lang="zh-CN" altLang="en-US" sz="1400">
                <a:solidFill>
                  <a:srgbClr val="505050"/>
                </a:solidFill>
                <a:latin typeface="YaHei"/>
              </a:rPr>
              <a:t>应用商店中的大量预建应用、</a:t>
            </a:r>
            <a:r>
              <a:rPr lang="en-US" altLang="zh-CN" sz="1400">
                <a:solidFill>
                  <a:srgbClr val="505050"/>
                </a:solidFill>
                <a:latin typeface="YaHei"/>
              </a:rPr>
              <a:t>API </a:t>
            </a:r>
            <a:r>
              <a:rPr lang="zh-CN" altLang="en-US" sz="1400">
                <a:solidFill>
                  <a:srgbClr val="505050"/>
                </a:solidFill>
                <a:latin typeface="YaHei"/>
              </a:rPr>
              <a:t>服务和方法，更快创建应用并自动执行业务流程。可访问 </a:t>
            </a:r>
            <a:r>
              <a:rPr lang="en-US" altLang="zh-CN" sz="1400">
                <a:solidFill>
                  <a:srgbClr val="505050"/>
                </a:solidFill>
                <a:latin typeface="YaHei"/>
              </a:rPr>
              <a:t>Microsoft</a:t>
            </a:r>
            <a:r>
              <a:rPr lang="zh-CN" altLang="en-US" sz="1400">
                <a:solidFill>
                  <a:srgbClr val="505050"/>
                </a:solidFill>
                <a:latin typeface="YaHei"/>
              </a:rPr>
              <a:t>、认证供应商和更广泛的开源开发人员社区提供的大量的组件和服务，轻松查找和使用完成工作所需的内容。</a:t>
            </a:r>
            <a:endParaRPr lang="zh-CN" altLang="en-US" sz="1400" b="0" i="0">
              <a:solidFill>
                <a:srgbClr val="505050"/>
              </a:solidFill>
              <a:effectLst/>
              <a:latin typeface="YaHei"/>
            </a:endParaRPr>
          </a:p>
        </p:txBody>
      </p:sp>
      <p:sp>
        <p:nvSpPr>
          <p:cNvPr id="3" name="TextBox 2">
            <a:extLst>
              <a:ext uri="{FF2B5EF4-FFF2-40B4-BE49-F238E27FC236}">
                <a16:creationId xmlns:a16="http://schemas.microsoft.com/office/drawing/2014/main" id="{9F8E70D3-363A-4D8F-829E-3AAF516AF7E2}"/>
              </a:ext>
            </a:extLst>
          </p:cNvPr>
          <p:cNvSpPr txBox="1"/>
          <p:nvPr/>
        </p:nvSpPr>
        <p:spPr>
          <a:xfrm>
            <a:off x="8504237" y="1815748"/>
            <a:ext cx="2438400" cy="517065"/>
          </a:xfrm>
          <a:prstGeom prst="rect">
            <a:avLst/>
          </a:prstGeom>
          <a:noFill/>
        </p:spPr>
        <p:txBody>
          <a:bodyPr wrap="square" lIns="182880" tIns="146304" rIns="182880" bIns="146304" rtlCol="0">
            <a:spAutoFit/>
          </a:bodyPr>
          <a:lstStyle/>
          <a:p>
            <a:pPr>
              <a:lnSpc>
                <a:spcPct val="90000"/>
              </a:lnSpc>
              <a:spcAft>
                <a:spcPts val="600"/>
              </a:spcAft>
            </a:pPr>
            <a:r>
              <a:rPr lang="en-US" altLang="zh-CN" sz="1600">
                <a:solidFill>
                  <a:srgbClr val="FF0000"/>
                </a:solidFill>
              </a:rPr>
              <a:t>Global Azure provided</a:t>
            </a:r>
            <a:endParaRPr lang="zh-CN" altLang="en-US" sz="1600" err="1">
              <a:solidFill>
                <a:srgbClr val="FF0000"/>
              </a:solidFill>
            </a:endParaRPr>
          </a:p>
        </p:txBody>
      </p:sp>
    </p:spTree>
    <p:extLst>
      <p:ext uri="{BB962C8B-B14F-4D97-AF65-F5344CB8AC3E}">
        <p14:creationId xmlns:p14="http://schemas.microsoft.com/office/powerpoint/2010/main" val="29977139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dirty="0">
                <a:gradFill>
                  <a:gsLst>
                    <a:gs pos="5417">
                      <a:srgbClr val="FFFFFF"/>
                    </a:gs>
                    <a:gs pos="28000">
                      <a:srgbClr val="FFFFFF"/>
                    </a:gs>
                  </a:gsLst>
                  <a:lin ang="5400000" scaled="0"/>
                </a:gradFill>
                <a:latin typeface="+mj-ea"/>
                <a:ea typeface="+mj-ea"/>
                <a:cs typeface="Segoe UI" pitchFamily="34" charset="0"/>
              </a:rPr>
              <a:t>计算 </a:t>
            </a:r>
            <a:r>
              <a:rPr lang="en-US" altLang="zh-CN" sz="3600" dirty="0">
                <a:gradFill>
                  <a:gsLst>
                    <a:gs pos="5417">
                      <a:srgbClr val="FFFFFF"/>
                    </a:gs>
                    <a:gs pos="28000">
                      <a:srgbClr val="FFFFFF"/>
                    </a:gs>
                  </a:gsLst>
                  <a:lin ang="5400000" scaled="0"/>
                </a:gradFill>
                <a:latin typeface="+mj-ea"/>
                <a:ea typeface="+mj-ea"/>
                <a:cs typeface="Segoe UI" pitchFamily="34" charset="0"/>
              </a:rPr>
              <a:t>– </a:t>
            </a:r>
            <a:r>
              <a:rPr lang="zh-CN" altLang="en-US" sz="3600" dirty="0">
                <a:gradFill>
                  <a:gsLst>
                    <a:gs pos="5417">
                      <a:srgbClr val="FFFFFF"/>
                    </a:gs>
                    <a:gs pos="28000">
                      <a:srgbClr val="FFFFFF"/>
                    </a:gs>
                  </a:gsLst>
                  <a:lin ang="5400000" scaled="0"/>
                </a:gradFill>
                <a:latin typeface="+mj-ea"/>
                <a:ea typeface="+mj-ea"/>
                <a:cs typeface="Segoe UI" pitchFamily="34" charset="0"/>
              </a:rPr>
              <a:t>容器服务 </a:t>
            </a:r>
            <a:r>
              <a:rPr lang="en-US" altLang="zh-CN" sz="3600" dirty="0">
                <a:gradFill>
                  <a:gsLst>
                    <a:gs pos="5417">
                      <a:srgbClr val="FFFFFF"/>
                    </a:gs>
                    <a:gs pos="28000">
                      <a:srgbClr val="FFFFFF"/>
                    </a:gs>
                  </a:gsLst>
                  <a:lin ang="5400000" scaled="0"/>
                </a:gradFill>
                <a:latin typeface="+mj-ea"/>
                <a:ea typeface="+mj-ea"/>
                <a:cs typeface="Segoe UI" pitchFamily="34" charset="0"/>
              </a:rPr>
              <a:t>(Global Azure Provided)</a:t>
            </a:r>
            <a:endParaRPr lang="en-US" sz="3600" dirty="0">
              <a:gradFill>
                <a:gsLst>
                  <a:gs pos="5417">
                    <a:srgbClr val="FFFFFF"/>
                  </a:gs>
                  <a:gs pos="28000">
                    <a:srgbClr val="FFFFFF"/>
                  </a:gs>
                </a:gsLst>
                <a:lin ang="5400000" scaled="0"/>
              </a:gradFill>
              <a:latin typeface="+mj-ea"/>
              <a:ea typeface="+mj-ea"/>
              <a:cs typeface="Segoe UI" pitchFamily="34" charset="0"/>
            </a:endParaRPr>
          </a:p>
        </p:txBody>
      </p:sp>
      <p:sp>
        <p:nvSpPr>
          <p:cNvPr id="7" name="TextBox 6">
            <a:extLst>
              <a:ext uri="{FF2B5EF4-FFF2-40B4-BE49-F238E27FC236}">
                <a16:creationId xmlns:a16="http://schemas.microsoft.com/office/drawing/2014/main" id="{2512DEDF-8714-448F-B4BA-86F43DC0D63B}"/>
              </a:ext>
            </a:extLst>
          </p:cNvPr>
          <p:cNvSpPr txBox="1"/>
          <p:nvPr/>
        </p:nvSpPr>
        <p:spPr>
          <a:xfrm>
            <a:off x="143642" y="1281085"/>
            <a:ext cx="712660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lang="zh-CN" altLang="en-US" sz="2400">
                <a:solidFill>
                  <a:srgbClr val="0072C6"/>
                </a:solidFill>
                <a:latin typeface="Segoe UI"/>
                <a:cs typeface="Segoe UI Semibold" panose="020B0702040204020203" pitchFamily="34" charset="0"/>
              </a:rPr>
              <a:t>全托管、企业级、社区兼容的</a:t>
            </a:r>
            <a:r>
              <a:rPr lang="en-US" altLang="zh-CN" sz="2400">
                <a:solidFill>
                  <a:srgbClr val="0072C6"/>
                </a:solidFill>
                <a:latin typeface="Segoe UI"/>
                <a:cs typeface="Segoe UI Semibold" panose="020B0702040204020203" pitchFamily="34" charset="0"/>
              </a:rPr>
              <a:t>Kubernetes</a:t>
            </a:r>
            <a:r>
              <a:rPr lang="zh-CN" altLang="en-US" sz="2400">
                <a:solidFill>
                  <a:srgbClr val="0072C6"/>
                </a:solidFill>
                <a:latin typeface="Segoe UI"/>
                <a:cs typeface="Segoe UI Semibold" panose="020B0702040204020203" pitchFamily="34" charset="0"/>
              </a:rPr>
              <a:t>集群</a:t>
            </a:r>
            <a:endPar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endParaRPr>
          </a:p>
        </p:txBody>
      </p:sp>
      <p:sp>
        <p:nvSpPr>
          <p:cNvPr id="8" name="Freeform 5">
            <a:extLst>
              <a:ext uri="{FF2B5EF4-FFF2-40B4-BE49-F238E27FC236}">
                <a16:creationId xmlns:a16="http://schemas.microsoft.com/office/drawing/2014/main" id="{A5B12853-E9A6-4666-B555-D95CD170C77F}"/>
              </a:ext>
            </a:extLst>
          </p:cNvPr>
          <p:cNvSpPr>
            <a:spLocks/>
          </p:cNvSpPr>
          <p:nvPr/>
        </p:nvSpPr>
        <p:spPr bwMode="auto">
          <a:xfrm>
            <a:off x="3411189" y="2055025"/>
            <a:ext cx="2125661" cy="132492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9" name="Picture 8">
            <a:extLst>
              <a:ext uri="{FF2B5EF4-FFF2-40B4-BE49-F238E27FC236}">
                <a16:creationId xmlns:a16="http://schemas.microsoft.com/office/drawing/2014/main" id="{F46D2936-24C0-411F-953D-BBDEF4482171}"/>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3835125" y="2547026"/>
            <a:ext cx="1277787" cy="512311"/>
          </a:xfrm>
          <a:prstGeom prst="rect">
            <a:avLst/>
          </a:prstGeom>
        </p:spPr>
      </p:pic>
      <p:sp>
        <p:nvSpPr>
          <p:cNvPr id="10" name="TextBox 9">
            <a:extLst>
              <a:ext uri="{FF2B5EF4-FFF2-40B4-BE49-F238E27FC236}">
                <a16:creationId xmlns:a16="http://schemas.microsoft.com/office/drawing/2014/main" id="{A510CC7C-1537-4FFE-B3CC-9F47DDFB7CE8}"/>
              </a:ext>
            </a:extLst>
          </p:cNvPr>
          <p:cNvSpPr txBox="1"/>
          <p:nvPr/>
        </p:nvSpPr>
        <p:spPr>
          <a:xfrm>
            <a:off x="3721537" y="3049812"/>
            <a:ext cx="1504964" cy="184666"/>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Managed</a:t>
            </a:r>
          </a:p>
        </p:txBody>
      </p:sp>
      <p:pic>
        <p:nvPicPr>
          <p:cNvPr id="11" name="Picture 10">
            <a:extLst>
              <a:ext uri="{FF2B5EF4-FFF2-40B4-BE49-F238E27FC236}">
                <a16:creationId xmlns:a16="http://schemas.microsoft.com/office/drawing/2014/main" id="{5433B31A-982E-437E-A175-D61F30A3EAF3}"/>
              </a:ext>
            </a:extLst>
          </p:cNvPr>
          <p:cNvPicPr>
            <a:picLocks noChangeAspect="1"/>
          </p:cNvPicPr>
          <p:nvPr/>
        </p:nvPicPr>
        <p:blipFill>
          <a:blip r:embed="rId4"/>
          <a:stretch>
            <a:fillRect/>
          </a:stretch>
        </p:blipFill>
        <p:spPr>
          <a:xfrm>
            <a:off x="4141816" y="3837163"/>
            <a:ext cx="664406" cy="664406"/>
          </a:xfrm>
          <a:prstGeom prst="rect">
            <a:avLst/>
          </a:prstGeom>
        </p:spPr>
      </p:pic>
      <p:sp>
        <p:nvSpPr>
          <p:cNvPr id="12" name="Rectangle: Rounded Corners 11">
            <a:extLst>
              <a:ext uri="{FF2B5EF4-FFF2-40B4-BE49-F238E27FC236}">
                <a16:creationId xmlns:a16="http://schemas.microsoft.com/office/drawing/2014/main" id="{85E3BA1D-4C4C-4272-A08E-45DD476C2FB8}"/>
              </a:ext>
            </a:extLst>
          </p:cNvPr>
          <p:cNvSpPr/>
          <p:nvPr/>
        </p:nvSpPr>
        <p:spPr bwMode="auto">
          <a:xfrm>
            <a:off x="2548393" y="5502104"/>
            <a:ext cx="3851264" cy="1089026"/>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Azure infrastructure services</a:t>
            </a:r>
          </a:p>
        </p:txBody>
      </p:sp>
      <p:sp>
        <p:nvSpPr>
          <p:cNvPr id="13" name="Rectangle: Rounded Corners 12">
            <a:extLst>
              <a:ext uri="{FF2B5EF4-FFF2-40B4-BE49-F238E27FC236}">
                <a16:creationId xmlns:a16="http://schemas.microsoft.com/office/drawing/2014/main" id="{00324306-69EA-428F-BF16-F32947CFE2FD}"/>
              </a:ext>
            </a:extLst>
          </p:cNvPr>
          <p:cNvSpPr/>
          <p:nvPr/>
        </p:nvSpPr>
        <p:spPr bwMode="auto">
          <a:xfrm>
            <a:off x="2548396" y="4958788"/>
            <a:ext cx="3851258" cy="42382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rPr>
              <a:t>Docker</a:t>
            </a:r>
          </a:p>
        </p:txBody>
      </p:sp>
      <p:cxnSp>
        <p:nvCxnSpPr>
          <p:cNvPr id="14" name="Straight Arrow Connector 13">
            <a:extLst>
              <a:ext uri="{FF2B5EF4-FFF2-40B4-BE49-F238E27FC236}">
                <a16:creationId xmlns:a16="http://schemas.microsoft.com/office/drawing/2014/main" id="{01DE79D4-0148-4C22-9FC9-AB1C23AE2FAF}"/>
              </a:ext>
            </a:extLst>
          </p:cNvPr>
          <p:cNvCxnSpPr>
            <a:cxnSpLocks/>
          </p:cNvCxnSpPr>
          <p:nvPr/>
        </p:nvCxnSpPr>
        <p:spPr>
          <a:xfrm>
            <a:off x="4474019" y="3379945"/>
            <a:ext cx="0" cy="387583"/>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85DC5B-B429-44B2-9045-66C03E02F9C2}"/>
              </a:ext>
            </a:extLst>
          </p:cNvPr>
          <p:cNvSpPr txBox="1"/>
          <p:nvPr/>
        </p:nvSpPr>
        <p:spPr>
          <a:xfrm>
            <a:off x="3721537" y="4541292"/>
            <a:ext cx="1504964" cy="184666"/>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Kubernetes</a:t>
            </a:r>
          </a:p>
        </p:txBody>
      </p:sp>
      <p:grpSp>
        <p:nvGrpSpPr>
          <p:cNvPr id="16" name="Group 15">
            <a:extLst>
              <a:ext uri="{FF2B5EF4-FFF2-40B4-BE49-F238E27FC236}">
                <a16:creationId xmlns:a16="http://schemas.microsoft.com/office/drawing/2014/main" id="{57F0D4C7-95C6-48D1-8EB2-974C6DCD6DCC}"/>
              </a:ext>
            </a:extLst>
          </p:cNvPr>
          <p:cNvGrpSpPr/>
          <p:nvPr/>
        </p:nvGrpSpPr>
        <p:grpSpPr>
          <a:xfrm>
            <a:off x="5709001" y="2055025"/>
            <a:ext cx="204436" cy="2670933"/>
            <a:chOff x="8730675" y="2095592"/>
            <a:chExt cx="204436" cy="2670933"/>
          </a:xfrm>
        </p:grpSpPr>
        <p:sp>
          <p:nvSpPr>
            <p:cNvPr id="17" name="Left Bracket 16">
              <a:extLst>
                <a:ext uri="{FF2B5EF4-FFF2-40B4-BE49-F238E27FC236}">
                  <a16:creationId xmlns:a16="http://schemas.microsoft.com/office/drawing/2014/main" id="{27A0CE3A-6E73-4DF8-B7A5-40118644CD14}"/>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712AB8CE-9CB2-4058-A876-77D349CB8B5A}"/>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465C56DC-8639-4C0E-9D46-3913475B6DE5}"/>
              </a:ext>
            </a:extLst>
          </p:cNvPr>
          <p:cNvSpPr txBox="1"/>
          <p:nvPr/>
        </p:nvSpPr>
        <p:spPr>
          <a:xfrm>
            <a:off x="5960786" y="2119962"/>
            <a:ext cx="2467251" cy="1523494"/>
          </a:xfrm>
          <a:prstGeom prst="rect">
            <a:avLst/>
          </a:prstGeom>
          <a:noFill/>
        </p:spPr>
        <p:txBody>
          <a:bodyPr wrap="square" lIns="0" tIns="0" rIns="0" bIns="0" rtlCol="0" anchor="ctr">
            <a:spAutoFit/>
          </a:bodyPr>
          <a:lstStyle/>
          <a:p>
            <a:pPr marL="171450" lvl="0" indent="-171450">
              <a:spcAft>
                <a:spcPts val="600"/>
              </a:spcAft>
              <a:buFont typeface="Arial" panose="020B0604020202020204" pitchFamily="34" charset="0"/>
              <a:buChar char="•"/>
              <a:defRPr/>
            </a:pPr>
            <a:r>
              <a:rPr lang="zh-CN" altLang="en-US" sz="1200">
                <a:solidFill>
                  <a:srgbClr val="505050"/>
                </a:solidFill>
                <a:latin typeface="Segoe UI"/>
                <a:cs typeface="Segoe UI Semibold" panose="020B0702040204020203" pitchFamily="34" charset="0"/>
              </a:rPr>
              <a:t>自动化的 </a:t>
            </a:r>
            <a:r>
              <a:rPr lang="en-US" altLang="zh-CN" sz="1200">
                <a:solidFill>
                  <a:srgbClr val="505050"/>
                </a:solidFill>
                <a:latin typeface="Segoe UI"/>
                <a:cs typeface="Segoe UI Semibold" panose="020B0702040204020203" pitchFamily="34" charset="0"/>
              </a:rPr>
              <a:t>Kubernetes </a:t>
            </a:r>
            <a:r>
              <a:rPr lang="zh-CN" altLang="en-US" sz="1200">
                <a:solidFill>
                  <a:srgbClr val="505050"/>
                </a:solidFill>
                <a:latin typeface="Segoe UI"/>
                <a:cs typeface="Segoe UI Semibold" panose="020B0702040204020203" pitchFamily="34" charset="0"/>
              </a:rPr>
              <a:t>版本升级和修补</a:t>
            </a:r>
          </a:p>
          <a:p>
            <a:pPr marL="171450" lvl="0" indent="-171450">
              <a:spcAft>
                <a:spcPts val="600"/>
              </a:spcAft>
              <a:buFont typeface="Arial" panose="020B0604020202020204" pitchFamily="34" charset="0"/>
              <a:buChar char="•"/>
              <a:defRPr/>
            </a:pPr>
            <a:r>
              <a:rPr lang="zh-CN" altLang="en-US" sz="1200">
                <a:solidFill>
                  <a:srgbClr val="505050"/>
                </a:solidFill>
                <a:latin typeface="Segoe UI"/>
                <a:cs typeface="Segoe UI Semibold" panose="020B0702040204020203" pitchFamily="34" charset="0"/>
              </a:rPr>
              <a:t>轻松的群集缩放</a:t>
            </a:r>
          </a:p>
          <a:p>
            <a:pPr marL="171450" lvl="0" indent="-171450">
              <a:spcAft>
                <a:spcPts val="600"/>
              </a:spcAft>
              <a:buFont typeface="Arial" panose="020B0604020202020204" pitchFamily="34" charset="0"/>
              <a:buChar char="•"/>
              <a:defRPr/>
            </a:pPr>
            <a:r>
              <a:rPr lang="zh-CN" altLang="en-US" sz="1200">
                <a:solidFill>
                  <a:srgbClr val="505050"/>
                </a:solidFill>
                <a:latin typeface="Segoe UI"/>
                <a:cs typeface="Segoe UI Semibold" panose="020B0702040204020203" pitchFamily="34" charset="0"/>
              </a:rPr>
              <a:t>自我修复的托管控制平面（主节点）</a:t>
            </a:r>
          </a:p>
          <a:p>
            <a:pPr marL="171450" lvl="0" indent="-171450">
              <a:spcAft>
                <a:spcPts val="600"/>
              </a:spcAft>
              <a:buFont typeface="Arial" panose="020B0604020202020204" pitchFamily="34" charset="0"/>
              <a:buChar char="•"/>
              <a:defRPr/>
            </a:pPr>
            <a:r>
              <a:rPr lang="zh-CN" altLang="en-US" sz="1200">
                <a:solidFill>
                  <a:srgbClr val="505050"/>
                </a:solidFill>
                <a:latin typeface="Segoe UI"/>
                <a:cs typeface="Segoe UI Semibold" panose="020B0702040204020203" pitchFamily="34" charset="0"/>
              </a:rPr>
              <a:t>成本节省 </a:t>
            </a:r>
            <a:r>
              <a:rPr lang="en-US" altLang="zh-CN" sz="1200">
                <a:solidFill>
                  <a:srgbClr val="505050"/>
                </a:solidFill>
                <a:latin typeface="Segoe UI"/>
                <a:cs typeface="Segoe UI Semibold" panose="020B0702040204020203" pitchFamily="34" charset="0"/>
              </a:rPr>
              <a:t>- </a:t>
            </a:r>
            <a:r>
              <a:rPr lang="zh-CN" altLang="en-US" sz="1200">
                <a:solidFill>
                  <a:srgbClr val="505050"/>
                </a:solidFill>
                <a:latin typeface="Segoe UI"/>
                <a:cs typeface="Segoe UI Semibold" panose="020B0702040204020203" pitchFamily="34" charset="0"/>
              </a:rPr>
              <a:t>只需支付代理池节点的运行费</a:t>
            </a:r>
            <a:endParaRPr kumimoji="0" lang="en-US" sz="12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grpSp>
        <p:nvGrpSpPr>
          <p:cNvPr id="20" name="Group 19">
            <a:extLst>
              <a:ext uri="{FF2B5EF4-FFF2-40B4-BE49-F238E27FC236}">
                <a16:creationId xmlns:a16="http://schemas.microsoft.com/office/drawing/2014/main" id="{2B33F2C2-4851-41DF-B69F-8350F1AB2519}"/>
              </a:ext>
            </a:extLst>
          </p:cNvPr>
          <p:cNvGrpSpPr/>
          <p:nvPr/>
        </p:nvGrpSpPr>
        <p:grpSpPr>
          <a:xfrm>
            <a:off x="512775" y="2991525"/>
            <a:ext cx="375685" cy="623760"/>
            <a:chOff x="3970338" y="2971801"/>
            <a:chExt cx="584200" cy="969962"/>
          </a:xfrm>
        </p:grpSpPr>
        <p:sp>
          <p:nvSpPr>
            <p:cNvPr id="21" name="Freeform 9">
              <a:extLst>
                <a:ext uri="{FF2B5EF4-FFF2-40B4-BE49-F238E27FC236}">
                  <a16:creationId xmlns:a16="http://schemas.microsoft.com/office/drawing/2014/main" id="{80FECE30-4715-4D9B-AA49-4F63B8DACEC7}"/>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Oval 12">
              <a:extLst>
                <a:ext uri="{FF2B5EF4-FFF2-40B4-BE49-F238E27FC236}">
                  <a16:creationId xmlns:a16="http://schemas.microsoft.com/office/drawing/2014/main" id="{1F342B21-BB74-4EF8-BA26-0C6305BDD4F5}"/>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3">
              <a:extLst>
                <a:ext uri="{FF2B5EF4-FFF2-40B4-BE49-F238E27FC236}">
                  <a16:creationId xmlns:a16="http://schemas.microsoft.com/office/drawing/2014/main" id="{1B7E5415-3785-47F2-AE7E-F62E6CECD2F2}"/>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4">
              <a:extLst>
                <a:ext uri="{FF2B5EF4-FFF2-40B4-BE49-F238E27FC236}">
                  <a16:creationId xmlns:a16="http://schemas.microsoft.com/office/drawing/2014/main" id="{6030D0E7-0919-4660-971C-49163272118D}"/>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5AE5EE24-6A0A-4EE2-80DC-6BDC53510CDC}"/>
              </a:ext>
            </a:extLst>
          </p:cNvPr>
          <p:cNvSpPr txBox="1"/>
          <p:nvPr/>
        </p:nvSpPr>
        <p:spPr>
          <a:xfrm>
            <a:off x="122237" y="3698423"/>
            <a:ext cx="1156758" cy="369332"/>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Application architect</a:t>
            </a:r>
          </a:p>
        </p:txBody>
      </p:sp>
      <p:sp>
        <p:nvSpPr>
          <p:cNvPr id="26" name="TextBox 25">
            <a:extLst>
              <a:ext uri="{FF2B5EF4-FFF2-40B4-BE49-F238E27FC236}">
                <a16:creationId xmlns:a16="http://schemas.microsoft.com/office/drawing/2014/main" id="{0C53113D-31F2-41A7-8B7D-F78F8C264568}"/>
              </a:ext>
            </a:extLst>
          </p:cNvPr>
          <p:cNvSpPr txBox="1"/>
          <p:nvPr/>
        </p:nvSpPr>
        <p:spPr>
          <a:xfrm>
            <a:off x="122237" y="5023109"/>
            <a:ext cx="1156758" cy="369332"/>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Infrastructure architect</a:t>
            </a:r>
          </a:p>
        </p:txBody>
      </p:sp>
      <p:grpSp>
        <p:nvGrpSpPr>
          <p:cNvPr id="27" name="Group 26">
            <a:extLst>
              <a:ext uri="{FF2B5EF4-FFF2-40B4-BE49-F238E27FC236}">
                <a16:creationId xmlns:a16="http://schemas.microsoft.com/office/drawing/2014/main" id="{C739391A-280E-4F9C-B4B2-B5F742BBFD4A}"/>
              </a:ext>
            </a:extLst>
          </p:cNvPr>
          <p:cNvGrpSpPr/>
          <p:nvPr/>
        </p:nvGrpSpPr>
        <p:grpSpPr>
          <a:xfrm>
            <a:off x="1251136" y="3301870"/>
            <a:ext cx="2785910" cy="1324504"/>
            <a:chOff x="3575770" y="3342437"/>
            <a:chExt cx="3272289" cy="1324504"/>
          </a:xfrm>
        </p:grpSpPr>
        <p:cxnSp>
          <p:nvCxnSpPr>
            <p:cNvPr id="28" name="Connector: Elbow 27">
              <a:extLst>
                <a:ext uri="{FF2B5EF4-FFF2-40B4-BE49-F238E27FC236}">
                  <a16:creationId xmlns:a16="http://schemas.microsoft.com/office/drawing/2014/main" id="{88D549AF-F61E-415F-99F0-4424F40773DF}"/>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A97C701B-D18B-4D19-BB3A-C1F11E1187A5}"/>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C271D00-CC50-470E-9BF4-B427BA1242AB}"/>
              </a:ext>
            </a:extLst>
          </p:cNvPr>
          <p:cNvSpPr txBox="1"/>
          <p:nvPr/>
        </p:nvSpPr>
        <p:spPr>
          <a:xfrm>
            <a:off x="2267243" y="3812185"/>
            <a:ext cx="1156758" cy="184666"/>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Applications</a:t>
            </a:r>
          </a:p>
        </p:txBody>
      </p:sp>
      <p:sp>
        <p:nvSpPr>
          <p:cNvPr id="31" name="TextBox 30">
            <a:extLst>
              <a:ext uri="{FF2B5EF4-FFF2-40B4-BE49-F238E27FC236}">
                <a16:creationId xmlns:a16="http://schemas.microsoft.com/office/drawing/2014/main" id="{D013792B-95DC-4110-A148-7F81068BE7B0}"/>
              </a:ext>
            </a:extLst>
          </p:cNvPr>
          <p:cNvSpPr txBox="1"/>
          <p:nvPr/>
        </p:nvSpPr>
        <p:spPr>
          <a:xfrm>
            <a:off x="2267243" y="4340099"/>
            <a:ext cx="1156758" cy="184666"/>
          </a:xfrm>
          <a:prstGeom prst="rect">
            <a:avLst/>
          </a:prstGeom>
          <a:noFill/>
        </p:spPr>
        <p:txBody>
          <a:bodyPr wrap="square" lIns="0" tIns="0" rIns="0" bIns="0"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Operations</a:t>
            </a:r>
          </a:p>
        </p:txBody>
      </p:sp>
      <p:grpSp>
        <p:nvGrpSpPr>
          <p:cNvPr id="32" name="Group 31">
            <a:extLst>
              <a:ext uri="{FF2B5EF4-FFF2-40B4-BE49-F238E27FC236}">
                <a16:creationId xmlns:a16="http://schemas.microsoft.com/office/drawing/2014/main" id="{A1C76B79-E2B4-43F1-B944-84E7A39C40CC}"/>
              </a:ext>
            </a:extLst>
          </p:cNvPr>
          <p:cNvGrpSpPr/>
          <p:nvPr/>
        </p:nvGrpSpPr>
        <p:grpSpPr>
          <a:xfrm>
            <a:off x="3417390" y="5957368"/>
            <a:ext cx="454748" cy="472845"/>
            <a:chOff x="4680680" y="-1131468"/>
            <a:chExt cx="933450" cy="970598"/>
          </a:xfrm>
        </p:grpSpPr>
        <p:sp>
          <p:nvSpPr>
            <p:cNvPr id="33" name="Freeform: Shape 32">
              <a:extLst>
                <a:ext uri="{FF2B5EF4-FFF2-40B4-BE49-F238E27FC236}">
                  <a16:creationId xmlns:a16="http://schemas.microsoft.com/office/drawing/2014/main" id="{2771E068-836C-4AD1-9612-FE4B2F6F3A21}"/>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87B1D146-FC38-4305-BAA6-94630F17AA99}"/>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2FB24041-49D5-45CE-87D0-89D5D65B1D1C}"/>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A7F2FFE-2B56-4BC6-B2A7-F8D82ED2A0E1}"/>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F10D19A-7B1C-4038-8935-755E3A9BE24F}"/>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7502485-39FC-4120-9673-F57C66520F84}"/>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78F9754-4AC4-4006-9FDF-1A2EA56B548B}"/>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C553A7EE-7523-4204-9FC8-050FA7241DAD}"/>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A9EBE8D-374E-4992-BF32-2B43955F213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896FF0B-1CDB-4643-88F7-F7D4E67745B5}"/>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A2E503D-E5FE-4859-AC2B-C6553122141E}"/>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E6BD75B-0370-4AE2-AEAB-A57EDBDA1A62}"/>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467633-0870-4B08-8E90-335A66834B0D}"/>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CD529CE-E88A-40AB-8827-7C86B0CBC9F7}"/>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C4C990F-C8ED-4433-A808-6018037472B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A32EE7F0-5CAF-45D4-9020-F9BE798CE0FE}"/>
              </a:ext>
            </a:extLst>
          </p:cNvPr>
          <p:cNvGrpSpPr/>
          <p:nvPr/>
        </p:nvGrpSpPr>
        <p:grpSpPr>
          <a:xfrm>
            <a:off x="4204150" y="5952142"/>
            <a:ext cx="559980" cy="483297"/>
            <a:chOff x="6082734" y="-1131468"/>
            <a:chExt cx="1126808" cy="972503"/>
          </a:xfrm>
        </p:grpSpPr>
        <p:sp>
          <p:nvSpPr>
            <p:cNvPr id="52" name="Freeform: Shape 51">
              <a:extLst>
                <a:ext uri="{FF2B5EF4-FFF2-40B4-BE49-F238E27FC236}">
                  <a16:creationId xmlns:a16="http://schemas.microsoft.com/office/drawing/2014/main" id="{03045CC0-0342-46E0-8338-1D15C27BC92B}"/>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0D790C6-2ABE-4117-B72F-BF8E4F3AA20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B97F773B-343C-458B-A421-D74EAA79F9E7}"/>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6F96A78-C379-4C31-B418-26E8DDEE6FF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AEE9589F-5754-4D44-BE28-5B834DC0271E}"/>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0F6192D-32BB-400C-B15D-F20A7427EDFB}"/>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CDC532E-B194-4F94-823F-76357F200D11}"/>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3404D83-E7E3-48B2-8468-D3DE1257BC3F}"/>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0B72215-8A00-4ABF-80A1-E8F28EBB5FB4}"/>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FEF6F405-9611-4E56-BC4C-75BDB6957EB5}"/>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B8170C75-786E-4576-9CD7-57E37C8D24D6}"/>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1420227-EB04-4218-AC6A-E7F0228FC94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DCC9D48-08FD-4CD2-B307-6BAF00E20DE8}"/>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B8A9731A-7491-48E3-8568-5215F5B664F8}"/>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5C08222-3957-42E1-BAEE-65AA55EE3CC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7" name="Group 4">
            <a:extLst>
              <a:ext uri="{FF2B5EF4-FFF2-40B4-BE49-F238E27FC236}">
                <a16:creationId xmlns:a16="http://schemas.microsoft.com/office/drawing/2014/main" id="{E1A2ED1D-EBBC-4125-96F1-C759BA29290C}"/>
              </a:ext>
            </a:extLst>
          </p:cNvPr>
          <p:cNvGrpSpPr>
            <a:grpSpLocks noChangeAspect="1"/>
          </p:cNvGrpSpPr>
          <p:nvPr/>
        </p:nvGrpSpPr>
        <p:grpSpPr bwMode="auto">
          <a:xfrm>
            <a:off x="5124198" y="5971563"/>
            <a:ext cx="361656" cy="444454"/>
            <a:chOff x="4758" y="-701"/>
            <a:chExt cx="463" cy="569"/>
          </a:xfrm>
        </p:grpSpPr>
        <p:sp>
          <p:nvSpPr>
            <p:cNvPr id="68" name="Freeform 5">
              <a:extLst>
                <a:ext uri="{FF2B5EF4-FFF2-40B4-BE49-F238E27FC236}">
                  <a16:creationId xmlns:a16="http://schemas.microsoft.com/office/drawing/2014/main" id="{4DA26DDF-BF76-4152-9208-0ECB30D2B968}"/>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Oval 6">
              <a:extLst>
                <a:ext uri="{FF2B5EF4-FFF2-40B4-BE49-F238E27FC236}">
                  <a16:creationId xmlns:a16="http://schemas.microsoft.com/office/drawing/2014/main" id="{AF782BA3-8AFA-4616-8910-44A18FF12E5B}"/>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7">
              <a:extLst>
                <a:ext uri="{FF2B5EF4-FFF2-40B4-BE49-F238E27FC236}">
                  <a16:creationId xmlns:a16="http://schemas.microsoft.com/office/drawing/2014/main" id="{188BF9D2-FAB5-42B9-B614-E6CC5A8E50BA}"/>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8">
              <a:extLst>
                <a:ext uri="{FF2B5EF4-FFF2-40B4-BE49-F238E27FC236}">
                  <a16:creationId xmlns:a16="http://schemas.microsoft.com/office/drawing/2014/main" id="{B2E83FD3-4C10-4833-92CF-F9CC7B37D408}"/>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92C5E665-8B01-40A3-AAF1-B51949AAAECF}"/>
              </a:ext>
            </a:extLst>
          </p:cNvPr>
          <p:cNvGrpSpPr/>
          <p:nvPr/>
        </p:nvGrpSpPr>
        <p:grpSpPr>
          <a:xfrm>
            <a:off x="538911" y="4333749"/>
            <a:ext cx="366737" cy="604967"/>
            <a:chOff x="2857501" y="-1033463"/>
            <a:chExt cx="588963" cy="971550"/>
          </a:xfrm>
        </p:grpSpPr>
        <p:sp>
          <p:nvSpPr>
            <p:cNvPr id="73" name="Line 5">
              <a:extLst>
                <a:ext uri="{FF2B5EF4-FFF2-40B4-BE49-F238E27FC236}">
                  <a16:creationId xmlns:a16="http://schemas.microsoft.com/office/drawing/2014/main" id="{0120CE17-C4DD-48A7-8669-74A553DDE79D}"/>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6">
              <a:extLst>
                <a:ext uri="{FF2B5EF4-FFF2-40B4-BE49-F238E27FC236}">
                  <a16:creationId xmlns:a16="http://schemas.microsoft.com/office/drawing/2014/main" id="{646B64CB-EBB8-4233-B8AE-8197AD1792EF}"/>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9">
              <a:extLst>
                <a:ext uri="{FF2B5EF4-FFF2-40B4-BE49-F238E27FC236}">
                  <a16:creationId xmlns:a16="http://schemas.microsoft.com/office/drawing/2014/main" id="{23ADF3E6-1D4F-4837-AF35-2D957C99CBD9}"/>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10">
              <a:extLst>
                <a:ext uri="{FF2B5EF4-FFF2-40B4-BE49-F238E27FC236}">
                  <a16:creationId xmlns:a16="http://schemas.microsoft.com/office/drawing/2014/main" id="{4637C4C4-F033-44CE-94BE-58CF8D69D070}"/>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11">
              <a:extLst>
                <a:ext uri="{FF2B5EF4-FFF2-40B4-BE49-F238E27FC236}">
                  <a16:creationId xmlns:a16="http://schemas.microsoft.com/office/drawing/2014/main" id="{6300A6D9-6927-4CC2-A07C-24E0BE866167}"/>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12">
              <a:extLst>
                <a:ext uri="{FF2B5EF4-FFF2-40B4-BE49-F238E27FC236}">
                  <a16:creationId xmlns:a16="http://schemas.microsoft.com/office/drawing/2014/main" id="{C205DE7C-FEC8-4134-B674-FA28B3410FF2}"/>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5939C925-F3D1-4760-BCBA-44677EC7CE64}"/>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14">
              <a:extLst>
                <a:ext uri="{FF2B5EF4-FFF2-40B4-BE49-F238E27FC236}">
                  <a16:creationId xmlns:a16="http://schemas.microsoft.com/office/drawing/2014/main" id="{0705FBFA-D41F-40D9-9B5F-4EB693A220C1}"/>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Line 15">
              <a:extLst>
                <a:ext uri="{FF2B5EF4-FFF2-40B4-BE49-F238E27FC236}">
                  <a16:creationId xmlns:a16="http://schemas.microsoft.com/office/drawing/2014/main" id="{8CAF2495-CEB9-4F41-A0EA-35B54A28FDCB}"/>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 name="Picture 3">
            <a:extLst>
              <a:ext uri="{FF2B5EF4-FFF2-40B4-BE49-F238E27FC236}">
                <a16:creationId xmlns:a16="http://schemas.microsoft.com/office/drawing/2014/main" id="{7C71FB9C-00E6-486E-B984-46DF875B308D}"/>
              </a:ext>
            </a:extLst>
          </p:cNvPr>
          <p:cNvPicPr>
            <a:picLocks noChangeAspect="1"/>
          </p:cNvPicPr>
          <p:nvPr/>
        </p:nvPicPr>
        <p:blipFill>
          <a:blip r:embed="rId5"/>
          <a:stretch>
            <a:fillRect/>
          </a:stretch>
        </p:blipFill>
        <p:spPr>
          <a:xfrm>
            <a:off x="8762406" y="2387284"/>
            <a:ext cx="909751" cy="476901"/>
          </a:xfrm>
          <a:prstGeom prst="rect">
            <a:avLst/>
          </a:prstGeom>
        </p:spPr>
      </p:pic>
      <p:pic>
        <p:nvPicPr>
          <p:cNvPr id="83" name="Picture 82">
            <a:extLst>
              <a:ext uri="{FF2B5EF4-FFF2-40B4-BE49-F238E27FC236}">
                <a16:creationId xmlns:a16="http://schemas.microsoft.com/office/drawing/2014/main" id="{DDEDCB12-6329-44FC-B3F0-D6E992029000}"/>
              </a:ext>
            </a:extLst>
          </p:cNvPr>
          <p:cNvPicPr>
            <a:picLocks noChangeAspect="1"/>
          </p:cNvPicPr>
          <p:nvPr/>
        </p:nvPicPr>
        <p:blipFill>
          <a:blip r:embed="rId6"/>
          <a:stretch>
            <a:fillRect/>
          </a:stretch>
        </p:blipFill>
        <p:spPr>
          <a:xfrm>
            <a:off x="8867075" y="985855"/>
            <a:ext cx="627628" cy="627628"/>
          </a:xfrm>
          <a:prstGeom prst="rect">
            <a:avLst/>
          </a:prstGeom>
        </p:spPr>
      </p:pic>
      <p:cxnSp>
        <p:nvCxnSpPr>
          <p:cNvPr id="85" name="Straight Connector 84">
            <a:extLst>
              <a:ext uri="{FF2B5EF4-FFF2-40B4-BE49-F238E27FC236}">
                <a16:creationId xmlns:a16="http://schemas.microsoft.com/office/drawing/2014/main" id="{8BB5DDEE-2ADF-4595-B39E-CDFAA70184CB}"/>
              </a:ext>
            </a:extLst>
          </p:cNvPr>
          <p:cNvCxnSpPr>
            <a:cxnSpLocks/>
          </p:cNvCxnSpPr>
          <p:nvPr/>
        </p:nvCxnSpPr>
        <p:spPr>
          <a:xfrm>
            <a:off x="8504946" y="1047018"/>
            <a:ext cx="7724" cy="571500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sp>
        <p:nvSpPr>
          <p:cNvPr id="87" name="TextBox 86">
            <a:extLst>
              <a:ext uri="{FF2B5EF4-FFF2-40B4-BE49-F238E27FC236}">
                <a16:creationId xmlns:a16="http://schemas.microsoft.com/office/drawing/2014/main" id="{44E8BA7C-CE9B-476F-915A-E68E9FF8D1CA}"/>
              </a:ext>
            </a:extLst>
          </p:cNvPr>
          <p:cNvSpPr txBox="1"/>
          <p:nvPr/>
        </p:nvSpPr>
        <p:spPr>
          <a:xfrm>
            <a:off x="9723437" y="1027286"/>
            <a:ext cx="2286000" cy="544765"/>
          </a:xfrm>
          <a:prstGeom prst="rect">
            <a:avLst/>
          </a:prstGeom>
          <a:noFill/>
        </p:spPr>
        <p:txBody>
          <a:bodyPr wrap="square" lIns="182880" tIns="146304" rIns="182880" bIns="146304" rtlCol="0">
            <a:spAutoFit/>
          </a:bodyPr>
          <a:lstStyle/>
          <a:p>
            <a:pPr>
              <a:lnSpc>
                <a:spcPct val="90000"/>
              </a:lnSpc>
              <a:spcAft>
                <a:spcPts val="600"/>
              </a:spcAft>
            </a:pPr>
            <a:r>
              <a:rPr lang="zh-CN" altLang="en-US">
                <a:gradFill>
                  <a:gsLst>
                    <a:gs pos="2917">
                      <a:schemeClr val="tx1"/>
                    </a:gs>
                    <a:gs pos="30000">
                      <a:schemeClr val="tx1"/>
                    </a:gs>
                  </a:gsLst>
                  <a:lin ang="5400000" scaled="0"/>
                </a:gradFill>
              </a:rPr>
              <a:t>容器服务（</a:t>
            </a:r>
            <a:r>
              <a:rPr lang="en-US" altLang="zh-CN">
                <a:gradFill>
                  <a:gsLst>
                    <a:gs pos="2917">
                      <a:schemeClr val="tx1"/>
                    </a:gs>
                    <a:gs pos="30000">
                      <a:schemeClr val="tx1"/>
                    </a:gs>
                  </a:gsLst>
                  <a:lin ang="5400000" scaled="0"/>
                </a:gradFill>
              </a:rPr>
              <a:t>AKS</a:t>
            </a:r>
            <a:r>
              <a:rPr lang="zh-CN" altLang="en-US">
                <a:gradFill>
                  <a:gsLst>
                    <a:gs pos="2917">
                      <a:schemeClr val="tx1"/>
                    </a:gs>
                    <a:gs pos="30000">
                      <a:schemeClr val="tx1"/>
                    </a:gs>
                  </a:gsLst>
                  <a:lin ang="5400000" scaled="0"/>
                </a:gradFill>
              </a:rPr>
              <a:t>）</a:t>
            </a:r>
          </a:p>
        </p:txBody>
      </p:sp>
      <p:sp>
        <p:nvSpPr>
          <p:cNvPr id="89" name="TextBox 88">
            <a:extLst>
              <a:ext uri="{FF2B5EF4-FFF2-40B4-BE49-F238E27FC236}">
                <a16:creationId xmlns:a16="http://schemas.microsoft.com/office/drawing/2014/main" id="{705DCA0F-5097-4976-9141-4E2560C3EF1B}"/>
              </a:ext>
            </a:extLst>
          </p:cNvPr>
          <p:cNvSpPr txBox="1"/>
          <p:nvPr/>
        </p:nvSpPr>
        <p:spPr>
          <a:xfrm>
            <a:off x="9723437" y="2387284"/>
            <a:ext cx="2286000" cy="544765"/>
          </a:xfrm>
          <a:prstGeom prst="rect">
            <a:avLst/>
          </a:prstGeom>
          <a:noFill/>
        </p:spPr>
        <p:txBody>
          <a:bodyPr wrap="square" lIns="182880" tIns="146304" rIns="182880" bIns="146304" rtlCol="0">
            <a:spAutoFit/>
          </a:bodyPr>
          <a:lstStyle/>
          <a:p>
            <a:pPr>
              <a:lnSpc>
                <a:spcPct val="90000"/>
              </a:lnSpc>
              <a:spcAft>
                <a:spcPts val="600"/>
              </a:spcAft>
            </a:pPr>
            <a:r>
              <a:rPr lang="zh-CN" altLang="en-US">
                <a:gradFill>
                  <a:gsLst>
                    <a:gs pos="2917">
                      <a:schemeClr val="tx1"/>
                    </a:gs>
                    <a:gs pos="30000">
                      <a:schemeClr val="tx1"/>
                    </a:gs>
                  </a:gsLst>
                  <a:lin ang="5400000" scaled="0"/>
                </a:gradFill>
              </a:rPr>
              <a:t>容器实例（</a:t>
            </a:r>
            <a:r>
              <a:rPr lang="en-US" altLang="zh-CN">
                <a:gradFill>
                  <a:gsLst>
                    <a:gs pos="2917">
                      <a:schemeClr val="tx1"/>
                    </a:gs>
                    <a:gs pos="30000">
                      <a:schemeClr val="tx1"/>
                    </a:gs>
                  </a:gsLst>
                  <a:lin ang="5400000" scaled="0"/>
                </a:gradFill>
              </a:rPr>
              <a:t>ACI</a:t>
            </a:r>
            <a:r>
              <a:rPr lang="zh-CN" altLang="en-US">
                <a:gradFill>
                  <a:gsLst>
                    <a:gs pos="2917">
                      <a:schemeClr val="tx1"/>
                    </a:gs>
                    <a:gs pos="30000">
                      <a:schemeClr val="tx1"/>
                    </a:gs>
                  </a:gsLst>
                  <a:lin ang="5400000" scaled="0"/>
                </a:gradFill>
              </a:rPr>
              <a:t>）</a:t>
            </a:r>
          </a:p>
        </p:txBody>
      </p:sp>
      <p:sp>
        <p:nvSpPr>
          <p:cNvPr id="88" name="TextBox 87">
            <a:extLst>
              <a:ext uri="{FF2B5EF4-FFF2-40B4-BE49-F238E27FC236}">
                <a16:creationId xmlns:a16="http://schemas.microsoft.com/office/drawing/2014/main" id="{3A6418C4-4717-4273-9A2B-095937B867BA}"/>
              </a:ext>
            </a:extLst>
          </p:cNvPr>
          <p:cNvSpPr txBox="1"/>
          <p:nvPr/>
        </p:nvSpPr>
        <p:spPr>
          <a:xfrm>
            <a:off x="8694430" y="3084596"/>
            <a:ext cx="3847058" cy="683264"/>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zh-CN" altLang="en-US" sz="1400"/>
              <a:t>容器实例提供了在 </a:t>
            </a:r>
            <a:r>
              <a:rPr lang="en-US" altLang="zh-CN" sz="1400"/>
              <a:t>Azure </a:t>
            </a:r>
            <a:r>
              <a:rPr lang="zh-CN" altLang="en-US" sz="1400"/>
              <a:t>中运行容器的最简捷方式，无需管理任何虚拟机</a:t>
            </a:r>
            <a:endParaRPr lang="zh-CN" altLang="en-US" sz="1400">
              <a:gradFill>
                <a:gsLst>
                  <a:gs pos="2917">
                    <a:schemeClr val="tx1"/>
                  </a:gs>
                  <a:gs pos="30000">
                    <a:schemeClr val="tx1"/>
                  </a:gs>
                </a:gsLst>
                <a:lin ang="5400000" scaled="0"/>
              </a:gradFill>
            </a:endParaRPr>
          </a:p>
        </p:txBody>
      </p:sp>
      <p:pic>
        <p:nvPicPr>
          <p:cNvPr id="91" name="Picture 90" descr="A close up of a sign&#10;&#10;Description generated with very high confidence">
            <a:extLst>
              <a:ext uri="{FF2B5EF4-FFF2-40B4-BE49-F238E27FC236}">
                <a16:creationId xmlns:a16="http://schemas.microsoft.com/office/drawing/2014/main" id="{C3226B5E-416D-4A1C-A425-F3DBCE86B36C}"/>
              </a:ext>
            </a:extLst>
          </p:cNvPr>
          <p:cNvPicPr>
            <a:picLocks noChangeAspect="1"/>
          </p:cNvPicPr>
          <p:nvPr/>
        </p:nvPicPr>
        <p:blipFill>
          <a:blip r:embed="rId7"/>
          <a:stretch>
            <a:fillRect/>
          </a:stretch>
        </p:blipFill>
        <p:spPr>
          <a:xfrm>
            <a:off x="8836596" y="4180852"/>
            <a:ext cx="688585" cy="688585"/>
          </a:xfrm>
          <a:prstGeom prst="rect">
            <a:avLst/>
          </a:prstGeom>
        </p:spPr>
      </p:pic>
      <p:sp>
        <p:nvSpPr>
          <p:cNvPr id="93" name="TextBox 92">
            <a:extLst>
              <a:ext uri="{FF2B5EF4-FFF2-40B4-BE49-F238E27FC236}">
                <a16:creationId xmlns:a16="http://schemas.microsoft.com/office/drawing/2014/main" id="{CFA4230B-3862-422F-8D04-450B381BFADA}"/>
              </a:ext>
            </a:extLst>
          </p:cNvPr>
          <p:cNvSpPr txBox="1"/>
          <p:nvPr/>
        </p:nvSpPr>
        <p:spPr>
          <a:xfrm>
            <a:off x="9747370" y="4229186"/>
            <a:ext cx="2286000" cy="544765"/>
          </a:xfrm>
          <a:prstGeom prst="rect">
            <a:avLst/>
          </a:prstGeom>
          <a:noFill/>
        </p:spPr>
        <p:txBody>
          <a:bodyPr wrap="square" lIns="182880" tIns="146304" rIns="182880" bIns="146304" rtlCol="0">
            <a:spAutoFit/>
          </a:bodyPr>
          <a:lstStyle/>
          <a:p>
            <a:pPr>
              <a:lnSpc>
                <a:spcPct val="90000"/>
              </a:lnSpc>
              <a:spcAft>
                <a:spcPts val="600"/>
              </a:spcAft>
            </a:pPr>
            <a:r>
              <a:rPr lang="zh-CN" altLang="en-US">
                <a:gradFill>
                  <a:gsLst>
                    <a:gs pos="2917">
                      <a:schemeClr val="tx1"/>
                    </a:gs>
                    <a:gs pos="30000">
                      <a:schemeClr val="tx1"/>
                    </a:gs>
                  </a:gsLst>
                  <a:lin ang="5400000" scaled="0"/>
                </a:gradFill>
              </a:rPr>
              <a:t>容器注册表（</a:t>
            </a:r>
            <a:r>
              <a:rPr lang="en-US" altLang="zh-CN">
                <a:gradFill>
                  <a:gsLst>
                    <a:gs pos="2917">
                      <a:schemeClr val="tx1"/>
                    </a:gs>
                    <a:gs pos="30000">
                      <a:schemeClr val="tx1"/>
                    </a:gs>
                  </a:gsLst>
                  <a:lin ang="5400000" scaled="0"/>
                </a:gradFill>
              </a:rPr>
              <a:t>ACR</a:t>
            </a:r>
            <a:r>
              <a:rPr lang="zh-CN" altLang="en-US">
                <a:gradFill>
                  <a:gsLst>
                    <a:gs pos="2917">
                      <a:schemeClr val="tx1"/>
                    </a:gs>
                    <a:gs pos="30000">
                      <a:schemeClr val="tx1"/>
                    </a:gs>
                  </a:gsLst>
                  <a:lin ang="5400000" scaled="0"/>
                </a:gradFill>
              </a:rPr>
              <a:t>）</a:t>
            </a:r>
          </a:p>
        </p:txBody>
      </p:sp>
      <p:sp>
        <p:nvSpPr>
          <p:cNvPr id="94" name="TextBox 93">
            <a:extLst>
              <a:ext uri="{FF2B5EF4-FFF2-40B4-BE49-F238E27FC236}">
                <a16:creationId xmlns:a16="http://schemas.microsoft.com/office/drawing/2014/main" id="{40A8DBAA-DAAC-4FAD-B90A-2C8DF2D12076}"/>
              </a:ext>
            </a:extLst>
          </p:cNvPr>
          <p:cNvSpPr txBox="1"/>
          <p:nvPr/>
        </p:nvSpPr>
        <p:spPr>
          <a:xfrm>
            <a:off x="8694430" y="4701590"/>
            <a:ext cx="3847058" cy="2292935"/>
          </a:xfrm>
          <a:prstGeom prst="rect">
            <a:avLst/>
          </a:prstGeom>
          <a:noFill/>
        </p:spPr>
        <p:txBody>
          <a:bodyPr wrap="square" lIns="182880" tIns="146304" rIns="182880" bIns="146304" rtlCol="0">
            <a:spAutoFit/>
          </a:bodyPr>
          <a:lstStyle/>
          <a:p>
            <a:endParaRPr lang="en-US" altLang="zh-CN" sz="1400"/>
          </a:p>
          <a:p>
            <a:pPr marL="285750" indent="-285750">
              <a:lnSpc>
                <a:spcPct val="90000"/>
              </a:lnSpc>
              <a:spcAft>
                <a:spcPts val="600"/>
              </a:spcAft>
              <a:buFont typeface="Wingdings" panose="05000000000000000000" pitchFamily="2" charset="2"/>
              <a:buChar char="ü"/>
            </a:pPr>
            <a:r>
              <a:rPr lang="zh-CN" altLang="en-US" sz="1400"/>
              <a:t>跨所有 </a:t>
            </a:r>
            <a:r>
              <a:rPr lang="en-US" altLang="zh-CN" sz="1400"/>
              <a:t>Azure </a:t>
            </a:r>
            <a:r>
              <a:rPr lang="zh-CN" altLang="en-US" sz="1400"/>
              <a:t>部署类型存储和管理容器映像</a:t>
            </a:r>
            <a:endParaRPr lang="en-US" altLang="zh-CN" sz="1400"/>
          </a:p>
          <a:p>
            <a:pPr marL="285750" indent="-285750">
              <a:lnSpc>
                <a:spcPct val="90000"/>
              </a:lnSpc>
              <a:spcAft>
                <a:spcPts val="600"/>
              </a:spcAft>
              <a:buFont typeface="Wingdings" panose="05000000000000000000" pitchFamily="2" charset="2"/>
              <a:buChar char="ü"/>
            </a:pPr>
            <a:r>
              <a:rPr lang="zh-CN" altLang="en-US" sz="1400"/>
              <a:t>使用熟悉的开源 </a:t>
            </a:r>
            <a:r>
              <a:rPr lang="en-US" altLang="zh-CN" sz="1400"/>
              <a:t>Docker </a:t>
            </a:r>
            <a:r>
              <a:rPr lang="zh-CN" altLang="en-US" sz="1400"/>
              <a:t>命令行界面 </a:t>
            </a:r>
            <a:r>
              <a:rPr lang="en-US" altLang="zh-CN" sz="1400"/>
              <a:t>(CLI) </a:t>
            </a:r>
            <a:r>
              <a:rPr lang="zh-CN" altLang="en-US" sz="1400"/>
              <a:t>工具</a:t>
            </a:r>
            <a:endParaRPr lang="en-US" altLang="zh-CN" sz="1400"/>
          </a:p>
          <a:p>
            <a:pPr marL="285750" indent="-285750">
              <a:lnSpc>
                <a:spcPct val="90000"/>
              </a:lnSpc>
              <a:spcAft>
                <a:spcPts val="600"/>
              </a:spcAft>
              <a:buFont typeface="Wingdings" panose="05000000000000000000" pitchFamily="2" charset="2"/>
              <a:buChar char="ü"/>
            </a:pPr>
            <a:r>
              <a:rPr lang="zh-CN" altLang="en-US" sz="1400"/>
              <a:t>利用 </a:t>
            </a:r>
            <a:r>
              <a:rPr lang="en-US" altLang="zh-CN" sz="1400"/>
              <a:t>Azure Active Directory </a:t>
            </a:r>
            <a:r>
              <a:rPr lang="zh-CN" altLang="en-US" sz="1400"/>
              <a:t>简化注册表访问管理</a:t>
            </a:r>
            <a:endParaRPr lang="en-US" altLang="zh-CN" sz="1400"/>
          </a:p>
          <a:p>
            <a:pPr marL="285750" indent="-285750">
              <a:lnSpc>
                <a:spcPct val="90000"/>
              </a:lnSpc>
              <a:spcAft>
                <a:spcPts val="600"/>
              </a:spcAft>
              <a:buFont typeface="Wingdings" panose="05000000000000000000" pitchFamily="2" charset="2"/>
              <a:buChar char="ü"/>
            </a:pPr>
            <a:r>
              <a:rPr lang="zh-CN" altLang="en-US" sz="1400"/>
              <a:t>在单一 </a:t>
            </a:r>
            <a:r>
              <a:rPr lang="en-US" altLang="zh-CN" sz="1400"/>
              <a:t>Docker </a:t>
            </a:r>
            <a:r>
              <a:rPr lang="zh-CN" altLang="en-US" sz="1400"/>
              <a:t>注册表中维护 </a:t>
            </a:r>
            <a:r>
              <a:rPr lang="en-US" altLang="zh-CN" sz="1400"/>
              <a:t>Windows </a:t>
            </a:r>
            <a:r>
              <a:rPr lang="zh-CN" altLang="en-US" sz="1400"/>
              <a:t>和 </a:t>
            </a:r>
            <a:r>
              <a:rPr lang="en-US" altLang="zh-CN" sz="1400"/>
              <a:t>Linux </a:t>
            </a:r>
            <a:r>
              <a:rPr lang="zh-CN" altLang="en-US" sz="1400"/>
              <a:t>容器映像</a:t>
            </a:r>
            <a:endParaRPr lang="en-US" altLang="zh-CN" sz="1400"/>
          </a:p>
        </p:txBody>
      </p:sp>
      <p:sp>
        <p:nvSpPr>
          <p:cNvPr id="3" name="TextBox 2">
            <a:extLst>
              <a:ext uri="{FF2B5EF4-FFF2-40B4-BE49-F238E27FC236}">
                <a16:creationId xmlns:a16="http://schemas.microsoft.com/office/drawing/2014/main" id="{DA881542-0BD3-4BFB-96BB-6B4108D1C864}"/>
              </a:ext>
            </a:extLst>
          </p:cNvPr>
          <p:cNvSpPr txBox="1"/>
          <p:nvPr/>
        </p:nvSpPr>
        <p:spPr>
          <a:xfrm>
            <a:off x="9888079" y="4512925"/>
            <a:ext cx="2819535" cy="627864"/>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 </a:t>
            </a:r>
            <a:r>
              <a:rPr lang="zh-CN" altLang="en-US" sz="1600" b="1" dirty="0">
                <a:gradFill>
                  <a:gsLst>
                    <a:gs pos="2917">
                      <a:schemeClr val="tx1"/>
                    </a:gs>
                    <a:gs pos="30000">
                      <a:schemeClr val="tx1"/>
                    </a:gs>
                  </a:gsLst>
                  <a:lin ang="5400000" scaled="0"/>
                </a:gradFill>
              </a:rPr>
              <a:t>目前中国已经开放预览</a:t>
            </a:r>
          </a:p>
        </p:txBody>
      </p:sp>
    </p:spTree>
    <p:extLst>
      <p:ext uri="{BB962C8B-B14F-4D97-AF65-F5344CB8AC3E}">
        <p14:creationId xmlns:p14="http://schemas.microsoft.com/office/powerpoint/2010/main" val="20494086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计算 </a:t>
            </a:r>
            <a:r>
              <a:rPr lang="en-US" altLang="zh-CN" sz="3600">
                <a:gradFill>
                  <a:gsLst>
                    <a:gs pos="5417">
                      <a:srgbClr val="FFFFFF"/>
                    </a:gs>
                    <a:gs pos="28000">
                      <a:srgbClr val="FFFFFF"/>
                    </a:gs>
                  </a:gsLst>
                  <a:lin ang="5400000" scaled="0"/>
                </a:gradFill>
                <a:latin typeface="+mj-ea"/>
                <a:ea typeface="+mj-ea"/>
                <a:cs typeface="Segoe UI" pitchFamily="34" charset="0"/>
              </a:rPr>
              <a:t>– Functions</a:t>
            </a:r>
            <a:endParaRPr lang="zh-CN" altLang="en-US" sz="3600"/>
          </a:p>
          <a:p>
            <a:pPr defTabSz="932472" fontAlgn="base">
              <a:spcBef>
                <a:spcPct val="0"/>
              </a:spcBef>
              <a:spcAft>
                <a:spcPct val="0"/>
              </a:spcAft>
            </a:pPr>
            <a:endParaRPr lang="en-US" sz="3600">
              <a:gradFill>
                <a:gsLst>
                  <a:gs pos="5417">
                    <a:srgbClr val="FFFFFF"/>
                  </a:gs>
                  <a:gs pos="28000">
                    <a:srgbClr val="FFFFFF"/>
                  </a:gs>
                </a:gsLst>
                <a:lin ang="5400000" scaled="0"/>
              </a:gradFill>
              <a:latin typeface="+mj-ea"/>
              <a:ea typeface="+mj-ea"/>
              <a:cs typeface="Segoe UI" pitchFamily="34" charset="0"/>
            </a:endParaRPr>
          </a:p>
        </p:txBody>
      </p:sp>
      <p:pic>
        <p:nvPicPr>
          <p:cNvPr id="2052" name="Picture 4" descr="以多种语言创建 Azure Fun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1058862"/>
            <a:ext cx="2238375" cy="133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60637" y="1161489"/>
            <a:ext cx="9601200" cy="1107996"/>
          </a:xfrm>
          <a:prstGeom prst="rect">
            <a:avLst/>
          </a:prstGeom>
        </p:spPr>
        <p:txBody>
          <a:bodyPr wrap="square">
            <a:spAutoFit/>
          </a:bodyPr>
          <a:lstStyle/>
          <a:p>
            <a:r>
              <a:rPr lang="zh-CN" altLang="en-US"/>
              <a:t>按你自己的方式进行开发</a:t>
            </a:r>
          </a:p>
          <a:p>
            <a:r>
              <a:rPr lang="zh-CN" altLang="en-US" sz="1600"/>
              <a:t>通过各种语言（包括 </a:t>
            </a:r>
            <a:r>
              <a:rPr lang="en-US" altLang="zh-CN" sz="1600"/>
              <a:t>JavaScript</a:t>
            </a:r>
            <a:r>
              <a:rPr lang="zh-CN" altLang="en-US" sz="1600"/>
              <a:t>、</a:t>
            </a:r>
            <a:r>
              <a:rPr lang="en-US" altLang="zh-CN" sz="1600"/>
              <a:t>C#</a:t>
            </a:r>
            <a:r>
              <a:rPr lang="zh-CN" altLang="en-US" sz="1600"/>
              <a:t>、</a:t>
            </a:r>
            <a:r>
              <a:rPr lang="en-US" altLang="zh-CN" sz="1600"/>
              <a:t>F#</a:t>
            </a:r>
            <a:r>
              <a:rPr lang="zh-CN" altLang="en-US" sz="1600"/>
              <a:t>）和脚本选项（包括 </a:t>
            </a:r>
            <a:r>
              <a:rPr lang="en-US" altLang="zh-CN" sz="1600"/>
              <a:t>Python</a:t>
            </a:r>
            <a:r>
              <a:rPr lang="zh-CN" altLang="en-US" sz="1600"/>
              <a:t>、</a:t>
            </a:r>
            <a:r>
              <a:rPr lang="en-US" altLang="zh-CN" sz="1600"/>
              <a:t>PHP</a:t>
            </a:r>
            <a:r>
              <a:rPr lang="zh-CN" altLang="en-US" sz="1600"/>
              <a:t>、</a:t>
            </a:r>
            <a:r>
              <a:rPr lang="en-US" altLang="zh-CN" sz="1600"/>
              <a:t>Bash</a:t>
            </a:r>
            <a:r>
              <a:rPr lang="zh-CN" altLang="en-US" sz="1600"/>
              <a:t>、</a:t>
            </a:r>
            <a:r>
              <a:rPr lang="en-US" altLang="zh-CN" sz="1600"/>
              <a:t>Batch </a:t>
            </a:r>
            <a:r>
              <a:rPr lang="zh-CN" altLang="en-US" sz="1600"/>
              <a:t>和 </a:t>
            </a:r>
            <a:r>
              <a:rPr lang="en-US" altLang="zh-CN" sz="1600"/>
              <a:t>PowerShell</a:t>
            </a:r>
            <a:r>
              <a:rPr lang="zh-CN" altLang="en-US" sz="1600"/>
              <a:t>）创建函数。并且全部在易于使用、基于 </a:t>
            </a:r>
            <a:r>
              <a:rPr lang="en-US" altLang="zh-CN" sz="1600"/>
              <a:t>Web </a:t>
            </a:r>
            <a:r>
              <a:rPr lang="zh-CN" altLang="en-US" sz="1600"/>
              <a:t>的界面中进行。或者上传并触发使用你最喜爱的开发工具生成的预编译代码。</a:t>
            </a:r>
          </a:p>
        </p:txBody>
      </p:sp>
      <p:pic>
        <p:nvPicPr>
          <p:cNvPr id="2054" name="Picture 6" descr="集成 DevOps 和无服务器体系结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237" y="2577498"/>
            <a:ext cx="2381250" cy="1047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4637" y="2644121"/>
            <a:ext cx="8975726" cy="1107996"/>
          </a:xfrm>
          <a:prstGeom prst="rect">
            <a:avLst/>
          </a:prstGeom>
        </p:spPr>
        <p:txBody>
          <a:bodyPr wrap="square">
            <a:spAutoFit/>
          </a:bodyPr>
          <a:lstStyle/>
          <a:p>
            <a:r>
              <a:rPr lang="zh-CN" altLang="en-US"/>
              <a:t>按你自己的方式进行开发</a:t>
            </a:r>
          </a:p>
          <a:p>
            <a:r>
              <a:rPr lang="zh-CN" altLang="en-US" sz="1600"/>
              <a:t>通过各种语言（包括 </a:t>
            </a:r>
            <a:r>
              <a:rPr lang="en-US" altLang="zh-CN" sz="1600"/>
              <a:t>JavaScript</a:t>
            </a:r>
            <a:r>
              <a:rPr lang="zh-CN" altLang="en-US" sz="1600"/>
              <a:t>、</a:t>
            </a:r>
            <a:r>
              <a:rPr lang="en-US" altLang="zh-CN" sz="1600"/>
              <a:t>C#</a:t>
            </a:r>
            <a:r>
              <a:rPr lang="zh-CN" altLang="en-US" sz="1600"/>
              <a:t>、</a:t>
            </a:r>
            <a:r>
              <a:rPr lang="en-US" altLang="zh-CN" sz="1600"/>
              <a:t>F#</a:t>
            </a:r>
            <a:r>
              <a:rPr lang="zh-CN" altLang="en-US" sz="1600"/>
              <a:t>）和脚本选项（包括 </a:t>
            </a:r>
            <a:r>
              <a:rPr lang="en-US" altLang="zh-CN" sz="1600"/>
              <a:t>Python</a:t>
            </a:r>
            <a:r>
              <a:rPr lang="zh-CN" altLang="en-US" sz="1600"/>
              <a:t>、</a:t>
            </a:r>
            <a:r>
              <a:rPr lang="en-US" altLang="zh-CN" sz="1600"/>
              <a:t>PHP</a:t>
            </a:r>
            <a:r>
              <a:rPr lang="zh-CN" altLang="en-US" sz="1600"/>
              <a:t>、</a:t>
            </a:r>
            <a:r>
              <a:rPr lang="en-US" altLang="zh-CN" sz="1600"/>
              <a:t>Bash</a:t>
            </a:r>
            <a:r>
              <a:rPr lang="zh-CN" altLang="en-US" sz="1600"/>
              <a:t>、</a:t>
            </a:r>
            <a:r>
              <a:rPr lang="en-US" altLang="zh-CN" sz="1600"/>
              <a:t>Batch </a:t>
            </a:r>
            <a:r>
              <a:rPr lang="zh-CN" altLang="en-US" sz="1600"/>
              <a:t>和 </a:t>
            </a:r>
            <a:r>
              <a:rPr lang="en-US" altLang="zh-CN" sz="1600"/>
              <a:t>PowerShell</a:t>
            </a:r>
            <a:r>
              <a:rPr lang="zh-CN" altLang="en-US" sz="1600"/>
              <a:t>）创建函数。并且全部在易于使用、基于 </a:t>
            </a:r>
            <a:r>
              <a:rPr lang="en-US" altLang="zh-CN" sz="1600"/>
              <a:t>Web </a:t>
            </a:r>
            <a:r>
              <a:rPr lang="zh-CN" altLang="en-US" sz="1600"/>
              <a:t>的界面中进行。或者上传并触发使用你最喜爱的开发工具生成的预编译代码。</a:t>
            </a:r>
          </a:p>
        </p:txBody>
      </p:sp>
      <p:pic>
        <p:nvPicPr>
          <p:cNvPr id="2056" name="Picture 8" descr="仅为使用的 Azure Functions 付费"/>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 y="3877007"/>
            <a:ext cx="1524000" cy="12382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89896" y="4082473"/>
            <a:ext cx="10068766" cy="861774"/>
          </a:xfrm>
          <a:prstGeom prst="rect">
            <a:avLst/>
          </a:prstGeom>
        </p:spPr>
        <p:txBody>
          <a:bodyPr wrap="square">
            <a:spAutoFit/>
          </a:bodyPr>
          <a:lstStyle/>
          <a:p>
            <a:r>
              <a:rPr lang="zh-CN" altLang="en-US">
                <a:solidFill>
                  <a:srgbClr val="505050"/>
                </a:solidFill>
                <a:latin typeface="YaHei"/>
              </a:rPr>
              <a:t>只为自己使用的东西付费</a:t>
            </a:r>
          </a:p>
          <a:p>
            <a:r>
              <a:rPr lang="zh-CN" altLang="en-US" sz="1600">
                <a:solidFill>
                  <a:srgbClr val="0072C6"/>
                </a:solidFill>
                <a:latin typeface="YaHei"/>
                <a:hlinkClick r:id="rId6"/>
              </a:rPr>
              <a:t>仅对你的代码运行的时间部分付费。</a:t>
            </a:r>
            <a:r>
              <a:rPr lang="zh-CN" altLang="en-US" sz="1600">
                <a:solidFill>
                  <a:srgbClr val="505050"/>
                </a:solidFill>
                <a:latin typeface="YaHei"/>
              </a:rPr>
              <a:t> 只要 </a:t>
            </a:r>
            <a:r>
              <a:rPr lang="en-US" altLang="zh-CN" sz="1600">
                <a:solidFill>
                  <a:srgbClr val="505050"/>
                </a:solidFill>
                <a:latin typeface="YaHei"/>
              </a:rPr>
              <a:t>Azure Functions </a:t>
            </a:r>
            <a:r>
              <a:rPr lang="zh-CN" altLang="en-US" sz="1600">
                <a:solidFill>
                  <a:srgbClr val="505050"/>
                </a:solidFill>
                <a:latin typeface="YaHei"/>
              </a:rPr>
              <a:t>执行了你的代码，就会基于 </a:t>
            </a:r>
            <a:r>
              <a:rPr lang="en-US" altLang="zh-CN" sz="1600">
                <a:solidFill>
                  <a:srgbClr val="505050"/>
                </a:solidFill>
                <a:latin typeface="YaHei"/>
              </a:rPr>
              <a:t>Azure Functions </a:t>
            </a:r>
            <a:r>
              <a:rPr lang="zh-CN" altLang="en-US" sz="1600">
                <a:solidFill>
                  <a:srgbClr val="505050"/>
                </a:solidFill>
                <a:latin typeface="YaHei"/>
              </a:rPr>
              <a:t>需要的资源数向你收取费用。</a:t>
            </a:r>
            <a:endParaRPr lang="zh-CN" altLang="en-US" sz="1600" b="0" i="0">
              <a:solidFill>
                <a:srgbClr val="505050"/>
              </a:solidFill>
              <a:effectLst/>
              <a:latin typeface="YaHei"/>
            </a:endParaRPr>
          </a:p>
        </p:txBody>
      </p:sp>
      <p:pic>
        <p:nvPicPr>
          <p:cNvPr id="2058" name="Picture 10" descr="无服务器体系结构"/>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662" y="4945062"/>
            <a:ext cx="2238375" cy="1333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8518" y="5478462"/>
            <a:ext cx="9982200" cy="615553"/>
          </a:xfrm>
          <a:prstGeom prst="rect">
            <a:avLst/>
          </a:prstGeom>
        </p:spPr>
        <p:txBody>
          <a:bodyPr wrap="square">
            <a:spAutoFit/>
          </a:bodyPr>
          <a:lstStyle/>
          <a:p>
            <a:r>
              <a:rPr lang="zh-CN" altLang="en-US"/>
              <a:t>针对企业构建</a:t>
            </a:r>
          </a:p>
          <a:p>
            <a:r>
              <a:rPr lang="zh-CN" altLang="en-US" sz="1600"/>
              <a:t>当事件在内部 </a:t>
            </a:r>
            <a:r>
              <a:rPr lang="en-US" altLang="zh-CN" sz="1600"/>
              <a:t>API </a:t>
            </a:r>
            <a:r>
              <a:rPr lang="zh-CN" altLang="en-US" sz="1600"/>
              <a:t>或业务系统中发生并直接将结果传递给本地数据库或业务解决方案时，使用 </a:t>
            </a:r>
            <a:r>
              <a:rPr lang="en-US" altLang="zh-CN" sz="1600"/>
              <a:t>Azure Functions</a:t>
            </a:r>
            <a:endParaRPr lang="zh-CN" altLang="en-US" sz="1600"/>
          </a:p>
        </p:txBody>
      </p:sp>
      <p:sp>
        <p:nvSpPr>
          <p:cNvPr id="3" name="TextBox 2">
            <a:extLst>
              <a:ext uri="{FF2B5EF4-FFF2-40B4-BE49-F238E27FC236}">
                <a16:creationId xmlns:a16="http://schemas.microsoft.com/office/drawing/2014/main" id="{7F682F2F-FE0E-477E-9E6D-5B168886742C}"/>
              </a:ext>
            </a:extLst>
          </p:cNvPr>
          <p:cNvSpPr txBox="1"/>
          <p:nvPr/>
        </p:nvSpPr>
        <p:spPr>
          <a:xfrm>
            <a:off x="119155" y="6441822"/>
            <a:ext cx="9372600" cy="544765"/>
          </a:xfrm>
          <a:prstGeom prst="rect">
            <a:avLst/>
          </a:prstGeom>
          <a:noFill/>
        </p:spPr>
        <p:txBody>
          <a:bodyPr wrap="square" lIns="182880" tIns="146304" rIns="182880" bIns="146304" rtlCol="0">
            <a:spAutoFit/>
          </a:bodyPr>
          <a:lstStyle/>
          <a:p>
            <a:pPr>
              <a:lnSpc>
                <a:spcPct val="90000"/>
              </a:lnSpc>
              <a:spcAft>
                <a:spcPts val="600"/>
              </a:spcAft>
            </a:pPr>
            <a:r>
              <a:rPr lang="zh-CN" altLang="en-US" b="1">
                <a:gradFill>
                  <a:gsLst>
                    <a:gs pos="2917">
                      <a:schemeClr val="tx1"/>
                    </a:gs>
                    <a:gs pos="30000">
                      <a:schemeClr val="tx1"/>
                    </a:gs>
                  </a:gsLst>
                  <a:lin ang="5400000" scaled="0"/>
                </a:gradFill>
              </a:rPr>
              <a:t>目前 </a:t>
            </a:r>
            <a:r>
              <a:rPr lang="en-US" altLang="zh-CN" b="1">
                <a:gradFill>
                  <a:gsLst>
                    <a:gs pos="2917">
                      <a:schemeClr val="tx1"/>
                    </a:gs>
                    <a:gs pos="30000">
                      <a:schemeClr val="tx1"/>
                    </a:gs>
                  </a:gsLst>
                  <a:lin ang="5400000" scaled="0"/>
                </a:gradFill>
              </a:rPr>
              <a:t>Functions</a:t>
            </a:r>
            <a:r>
              <a:rPr lang="zh-CN" altLang="en-US" b="1">
                <a:gradFill>
                  <a:gsLst>
                    <a:gs pos="2917">
                      <a:schemeClr val="tx1"/>
                    </a:gs>
                    <a:gs pos="30000">
                      <a:schemeClr val="tx1"/>
                    </a:gs>
                  </a:gsLst>
                  <a:lin ang="5400000" scaled="0"/>
                </a:gradFill>
              </a:rPr>
              <a:t>服务已经在</a:t>
            </a:r>
            <a:r>
              <a:rPr lang="en-US" altLang="zh-CN" b="1">
                <a:gradFill>
                  <a:gsLst>
                    <a:gs pos="2917">
                      <a:schemeClr val="tx1"/>
                    </a:gs>
                    <a:gs pos="30000">
                      <a:schemeClr val="tx1"/>
                    </a:gs>
                  </a:gsLst>
                  <a:lin ang="5400000" scaled="0"/>
                </a:gradFill>
              </a:rPr>
              <a:t>Global Azure</a:t>
            </a:r>
            <a:r>
              <a:rPr lang="zh-CN" altLang="en-US" b="1">
                <a:gradFill>
                  <a:gsLst>
                    <a:gs pos="2917">
                      <a:schemeClr val="tx1"/>
                    </a:gs>
                    <a:gs pos="30000">
                      <a:schemeClr val="tx1"/>
                    </a:gs>
                  </a:gsLst>
                  <a:lin ang="5400000" scaled="0"/>
                </a:gradFill>
              </a:rPr>
              <a:t>正式推出，</a:t>
            </a:r>
            <a:r>
              <a:rPr lang="en-US" altLang="zh-CN" b="1">
                <a:gradFill>
                  <a:gsLst>
                    <a:gs pos="2917">
                      <a:schemeClr val="tx1"/>
                    </a:gs>
                    <a:gs pos="30000">
                      <a:schemeClr val="tx1"/>
                    </a:gs>
                  </a:gsLst>
                  <a:lin ang="5400000" scaled="0"/>
                </a:gradFill>
              </a:rPr>
              <a:t>Azure China</a:t>
            </a:r>
            <a:r>
              <a:rPr lang="zh-CN" altLang="en-US" b="1">
                <a:gradFill>
                  <a:gsLst>
                    <a:gs pos="2917">
                      <a:schemeClr val="tx1"/>
                    </a:gs>
                    <a:gs pos="30000">
                      <a:schemeClr val="tx1"/>
                    </a:gs>
                  </a:gsLst>
                  <a:lin ang="5400000" scaled="0"/>
                </a:gradFill>
              </a:rPr>
              <a:t>也处于预览阶段</a:t>
            </a:r>
          </a:p>
        </p:txBody>
      </p:sp>
    </p:spTree>
    <p:extLst>
      <p:ext uri="{BB962C8B-B14F-4D97-AF65-F5344CB8AC3E}">
        <p14:creationId xmlns:p14="http://schemas.microsoft.com/office/powerpoint/2010/main" val="7400710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计算 </a:t>
            </a:r>
            <a:r>
              <a:rPr lang="en-US" altLang="zh-CN" sz="3600">
                <a:gradFill>
                  <a:gsLst>
                    <a:gs pos="5417">
                      <a:srgbClr val="FFFFFF"/>
                    </a:gs>
                    <a:gs pos="28000">
                      <a:srgbClr val="FFFFFF"/>
                    </a:gs>
                  </a:gsLst>
                  <a:lin ang="5400000" scaled="0"/>
                </a:gradFill>
                <a:latin typeface="+mj-ea"/>
                <a:ea typeface="+mj-ea"/>
                <a:cs typeface="Segoe UI" pitchFamily="34" charset="0"/>
              </a:rPr>
              <a:t>– Functions</a:t>
            </a:r>
            <a:r>
              <a:rPr lang="zh-CN" altLang="en-US" sz="3600">
                <a:gradFill>
                  <a:gsLst>
                    <a:gs pos="5417">
                      <a:srgbClr val="FFFFFF"/>
                    </a:gs>
                    <a:gs pos="28000">
                      <a:srgbClr val="FFFFFF"/>
                    </a:gs>
                  </a:gsLst>
                  <a:lin ang="5400000" scaled="0"/>
                </a:gradFill>
                <a:latin typeface="+mj-ea"/>
                <a:ea typeface="+mj-ea"/>
                <a:cs typeface="Segoe UI" pitchFamily="34" charset="0"/>
              </a:rPr>
              <a:t>的常见方案</a:t>
            </a:r>
          </a:p>
          <a:p>
            <a:pPr defTabSz="932472" fontAlgn="base">
              <a:spcBef>
                <a:spcPct val="0"/>
              </a:spcBef>
              <a:spcAft>
                <a:spcPct val="0"/>
              </a:spcAft>
            </a:pPr>
            <a:endParaRPr lang="zh-CN" altLang="en-US" sz="3600"/>
          </a:p>
          <a:p>
            <a:pPr defTabSz="932472" fontAlgn="base">
              <a:spcBef>
                <a:spcPct val="0"/>
              </a:spcBef>
              <a:spcAft>
                <a:spcPct val="0"/>
              </a:spcAft>
            </a:pP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4" name="Rectangle 3"/>
          <p:cNvSpPr/>
          <p:nvPr/>
        </p:nvSpPr>
        <p:spPr>
          <a:xfrm>
            <a:off x="4541837" y="903403"/>
            <a:ext cx="7315200" cy="800219"/>
          </a:xfrm>
          <a:prstGeom prst="rect">
            <a:avLst/>
          </a:prstGeom>
        </p:spPr>
        <p:txBody>
          <a:bodyPr wrap="square">
            <a:spAutoFit/>
          </a:bodyPr>
          <a:lstStyle/>
          <a:p>
            <a:r>
              <a:rPr lang="zh-CN" altLang="en-US"/>
              <a:t>基于计时器进行处理</a:t>
            </a:r>
          </a:p>
          <a:p>
            <a:r>
              <a:rPr lang="en-US" altLang="zh-CN" sz="1400"/>
              <a:t>Azure Functions </a:t>
            </a:r>
            <a:r>
              <a:rPr lang="zh-CN" altLang="en-US" sz="1400"/>
              <a:t>支持使用 </a:t>
            </a:r>
            <a:r>
              <a:rPr lang="en-US" altLang="zh-CN" sz="1400"/>
              <a:t>CRON </a:t>
            </a:r>
            <a:r>
              <a:rPr lang="zh-CN" altLang="en-US" sz="1400"/>
              <a:t>作业语法基于计时器触发事件。例如，你可以执行每 </a:t>
            </a:r>
            <a:r>
              <a:rPr lang="en-US" altLang="zh-CN" sz="1400"/>
              <a:t>15 </a:t>
            </a:r>
            <a:r>
              <a:rPr lang="zh-CN" altLang="en-US" sz="1400"/>
              <a:t>分钟运行一次并基于自定义业务逻辑清理数据库表的代码。</a:t>
            </a:r>
          </a:p>
        </p:txBody>
      </p:sp>
      <p:pic>
        <p:nvPicPr>
          <p:cNvPr id="3074" name="Picture 2" descr="基于 Azure Functions 计时器进行处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99" y="914202"/>
            <a:ext cx="4286997" cy="10903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zure Functions 事件处理"/>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9037" y="1765177"/>
            <a:ext cx="3262313" cy="12241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60437" y="2040797"/>
            <a:ext cx="7822638" cy="800219"/>
          </a:xfrm>
          <a:prstGeom prst="rect">
            <a:avLst/>
          </a:prstGeom>
        </p:spPr>
        <p:txBody>
          <a:bodyPr wrap="square">
            <a:spAutoFit/>
          </a:bodyPr>
          <a:lstStyle/>
          <a:p>
            <a:r>
              <a:rPr lang="en-US" altLang="zh-CN"/>
              <a:t>Azure </a:t>
            </a:r>
            <a:r>
              <a:rPr lang="zh-CN" altLang="en-US"/>
              <a:t>服务事件处理</a:t>
            </a:r>
          </a:p>
          <a:p>
            <a:r>
              <a:rPr lang="en-US" altLang="zh-CN" sz="1400"/>
              <a:t>Azure Functions </a:t>
            </a:r>
            <a:r>
              <a:rPr lang="zh-CN" altLang="en-US" sz="1400"/>
              <a:t>支持基于 </a:t>
            </a:r>
            <a:r>
              <a:rPr lang="en-US" altLang="zh-CN" sz="1400"/>
              <a:t>Azure </a:t>
            </a:r>
            <a:r>
              <a:rPr lang="zh-CN" altLang="en-US" sz="1400"/>
              <a:t>服务中的活动触发事件。例如，可以执行读取 </a:t>
            </a:r>
            <a:r>
              <a:rPr lang="en-US" altLang="zh-CN" sz="1400"/>
              <a:t>Azure Blob </a:t>
            </a:r>
            <a:r>
              <a:rPr lang="zh-CN" altLang="en-US" sz="1400"/>
              <a:t>存储容器中新发现的测试日志文件的无服务器代码，并将此信息转换为 </a:t>
            </a:r>
            <a:r>
              <a:rPr lang="en-US" altLang="zh-CN" sz="1400"/>
              <a:t>Azure SQL </a:t>
            </a:r>
            <a:r>
              <a:rPr lang="zh-CN" altLang="en-US" sz="1400"/>
              <a:t>数据库表中的一行。</a:t>
            </a:r>
          </a:p>
        </p:txBody>
      </p:sp>
      <p:pic>
        <p:nvPicPr>
          <p:cNvPr id="3078" name="Picture 6" descr="SaaS 事件处理和无服务器代码函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437" y="2887662"/>
            <a:ext cx="2566989" cy="9667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901110" y="2992839"/>
            <a:ext cx="9204324" cy="800219"/>
          </a:xfrm>
          <a:prstGeom prst="rect">
            <a:avLst/>
          </a:prstGeom>
        </p:spPr>
        <p:txBody>
          <a:bodyPr wrap="square">
            <a:spAutoFit/>
          </a:bodyPr>
          <a:lstStyle/>
          <a:p>
            <a:r>
              <a:rPr lang="en-US" altLang="zh-CN"/>
              <a:t>SaaS </a:t>
            </a:r>
            <a:r>
              <a:rPr lang="zh-CN" altLang="en-US"/>
              <a:t>事件处理</a:t>
            </a:r>
          </a:p>
          <a:p>
            <a:r>
              <a:rPr lang="en-US" altLang="zh-CN" sz="1400"/>
              <a:t>Azure Functions </a:t>
            </a:r>
            <a:r>
              <a:rPr lang="zh-CN" altLang="en-US" sz="1400"/>
              <a:t>支持基于 </a:t>
            </a:r>
            <a:r>
              <a:rPr lang="en-US" altLang="zh-CN" sz="1400"/>
              <a:t>SaaS </a:t>
            </a:r>
            <a:r>
              <a:rPr lang="zh-CN" altLang="en-US" sz="1400"/>
              <a:t>服务中的活动触发事件。例如，当文件保存在 </a:t>
            </a:r>
            <a:r>
              <a:rPr lang="en-US" altLang="zh-CN" sz="1400"/>
              <a:t>OneDrive </a:t>
            </a:r>
            <a:r>
              <a:rPr lang="zh-CN" altLang="en-US" sz="1400"/>
              <a:t>中时，将触发一个函数，该函数使用 </a:t>
            </a:r>
            <a:r>
              <a:rPr lang="en-US" altLang="zh-CN" sz="1400"/>
              <a:t>Microsoft </a:t>
            </a:r>
            <a:r>
              <a:rPr lang="zh-CN" altLang="en-US" sz="1400"/>
              <a:t>图形 </a:t>
            </a:r>
            <a:r>
              <a:rPr lang="en-US" altLang="zh-CN" sz="1400"/>
              <a:t>API </a:t>
            </a:r>
            <a:r>
              <a:rPr lang="zh-CN" altLang="en-US" sz="1400"/>
              <a:t>来修改电子表格，同时创建额外的图表和计算的数据。</a:t>
            </a:r>
          </a:p>
        </p:txBody>
      </p:sp>
      <p:pic>
        <p:nvPicPr>
          <p:cNvPr id="3080" name="Picture 8" descr="Azure Functions 中的无服务器体系结构"/>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237" y="3859181"/>
            <a:ext cx="3186113" cy="9145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5099" y="3962651"/>
            <a:ext cx="8796338" cy="800219"/>
          </a:xfrm>
          <a:prstGeom prst="rect">
            <a:avLst/>
          </a:prstGeom>
        </p:spPr>
        <p:txBody>
          <a:bodyPr wrap="square">
            <a:spAutoFit/>
          </a:bodyPr>
          <a:lstStyle/>
          <a:p>
            <a:r>
              <a:rPr lang="zh-CN" altLang="en-US"/>
              <a:t>无服务器 </a:t>
            </a:r>
            <a:r>
              <a:rPr lang="en-US" altLang="zh-CN"/>
              <a:t>Web </a:t>
            </a:r>
            <a:r>
              <a:rPr lang="zh-CN" altLang="en-US"/>
              <a:t>应用程序架构</a:t>
            </a:r>
          </a:p>
          <a:p>
            <a:r>
              <a:rPr lang="en-US" altLang="zh-CN" sz="1400"/>
              <a:t>Azure Functions </a:t>
            </a:r>
            <a:r>
              <a:rPr lang="zh-CN" altLang="en-US" sz="1400"/>
              <a:t>可为单页应用提供支持。该应用使用 </a:t>
            </a:r>
            <a:r>
              <a:rPr lang="en-US" altLang="zh-CN" sz="1400" err="1"/>
              <a:t>WebHook</a:t>
            </a:r>
            <a:r>
              <a:rPr lang="en-US" altLang="zh-CN" sz="1400"/>
              <a:t> URL </a:t>
            </a:r>
            <a:r>
              <a:rPr lang="zh-CN" altLang="en-US" sz="1400"/>
              <a:t>调用函数，同时保存用户数据并确定要显示的数据。或者，你可以进行简单的自定义，例如，通过调用函数并向其传递用户资料信息来更改广告目标。</a:t>
            </a:r>
          </a:p>
        </p:txBody>
      </p:sp>
      <p:pic>
        <p:nvPicPr>
          <p:cNvPr id="3082" name="Picture 10" descr="无服务器移动后端"/>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637" y="4906961"/>
            <a:ext cx="2874059" cy="8763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398836" y="4843799"/>
            <a:ext cx="8469997" cy="1015663"/>
          </a:xfrm>
          <a:prstGeom prst="rect">
            <a:avLst/>
          </a:prstGeom>
        </p:spPr>
        <p:txBody>
          <a:bodyPr wrap="square">
            <a:spAutoFit/>
          </a:bodyPr>
          <a:lstStyle/>
          <a:p>
            <a:r>
              <a:rPr lang="zh-CN" altLang="en-US"/>
              <a:t>无服务器移动后端</a:t>
            </a:r>
          </a:p>
          <a:p>
            <a:r>
              <a:rPr lang="zh-CN" altLang="en-US" sz="1400"/>
              <a:t>移动后端可以只是一组使用 </a:t>
            </a:r>
            <a:r>
              <a:rPr lang="en-US" altLang="zh-CN" sz="1400" err="1"/>
              <a:t>WebHook</a:t>
            </a:r>
            <a:r>
              <a:rPr lang="en-US" altLang="zh-CN" sz="1400"/>
              <a:t> URL </a:t>
            </a:r>
            <a:r>
              <a:rPr lang="zh-CN" altLang="en-US" sz="1400"/>
              <a:t>从移动客户端调用的 </a:t>
            </a:r>
            <a:r>
              <a:rPr lang="en-US" altLang="zh-CN" sz="1400"/>
              <a:t>HTTP API</a:t>
            </a:r>
            <a:r>
              <a:rPr lang="zh-CN" altLang="en-US" sz="1400"/>
              <a:t>。例如，移动应用程序可以捕获图像，然后调用 </a:t>
            </a:r>
            <a:r>
              <a:rPr lang="en-US" altLang="zh-CN" sz="1400"/>
              <a:t>Azure </a:t>
            </a:r>
            <a:r>
              <a:rPr lang="zh-CN" altLang="en-US" sz="1400"/>
              <a:t>函数来获取上传到 </a:t>
            </a:r>
            <a:r>
              <a:rPr lang="en-US" altLang="zh-CN" sz="1400"/>
              <a:t>Blob </a:t>
            </a:r>
            <a:r>
              <a:rPr lang="zh-CN" altLang="en-US" sz="1400"/>
              <a:t>存储所需的访问令牌。第二个 </a:t>
            </a:r>
            <a:r>
              <a:rPr lang="en-US" altLang="zh-CN" sz="1400"/>
              <a:t>Azure </a:t>
            </a:r>
            <a:r>
              <a:rPr lang="zh-CN" altLang="en-US" sz="1400"/>
              <a:t>函数在 </a:t>
            </a:r>
            <a:r>
              <a:rPr lang="en-US" altLang="zh-CN" sz="1400"/>
              <a:t>blob </a:t>
            </a:r>
            <a:r>
              <a:rPr lang="zh-CN" altLang="en-US" sz="1400"/>
              <a:t>上传时触发，它将图像调整为便于移动访问的大小。</a:t>
            </a:r>
          </a:p>
        </p:txBody>
      </p:sp>
      <p:pic>
        <p:nvPicPr>
          <p:cNvPr id="3084" name="Picture 12" descr="实时流式处理"/>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0437" y="5845401"/>
            <a:ext cx="3667124" cy="93264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27037" y="5910584"/>
            <a:ext cx="8153400" cy="800219"/>
          </a:xfrm>
          <a:prstGeom prst="rect">
            <a:avLst/>
          </a:prstGeom>
        </p:spPr>
        <p:txBody>
          <a:bodyPr wrap="square">
            <a:spAutoFit/>
          </a:bodyPr>
          <a:lstStyle/>
          <a:p>
            <a:r>
              <a:rPr lang="zh-CN" altLang="en-US">
                <a:solidFill>
                  <a:srgbClr val="505050"/>
                </a:solidFill>
                <a:latin typeface="YaHei"/>
              </a:rPr>
              <a:t>实时流式处理</a:t>
            </a:r>
          </a:p>
          <a:p>
            <a:r>
              <a:rPr lang="zh-CN" altLang="en-US" sz="1400">
                <a:solidFill>
                  <a:srgbClr val="505050"/>
                </a:solidFill>
                <a:latin typeface="YaHei"/>
              </a:rPr>
              <a:t>例如，</a:t>
            </a:r>
            <a:r>
              <a:rPr lang="en-US" altLang="zh-CN" sz="1400" err="1">
                <a:solidFill>
                  <a:srgbClr val="505050"/>
                </a:solidFill>
                <a:latin typeface="YaHei"/>
              </a:rPr>
              <a:t>IoT</a:t>
            </a:r>
            <a:r>
              <a:rPr lang="en-US" altLang="zh-CN" sz="1400">
                <a:solidFill>
                  <a:srgbClr val="505050"/>
                </a:solidFill>
                <a:latin typeface="YaHei"/>
              </a:rPr>
              <a:t> </a:t>
            </a:r>
            <a:r>
              <a:rPr lang="zh-CN" altLang="en-US" sz="1400">
                <a:solidFill>
                  <a:srgbClr val="505050"/>
                </a:solidFill>
                <a:latin typeface="YaHei"/>
              </a:rPr>
              <a:t>设备向 </a:t>
            </a:r>
            <a:r>
              <a:rPr lang="en-US" altLang="zh-CN" sz="1400">
                <a:solidFill>
                  <a:srgbClr val="505050"/>
                </a:solidFill>
                <a:latin typeface="YaHei"/>
              </a:rPr>
              <a:t>Azure </a:t>
            </a:r>
            <a:r>
              <a:rPr lang="zh-CN" altLang="en-US" sz="1400">
                <a:solidFill>
                  <a:srgbClr val="505050"/>
                </a:solidFill>
                <a:latin typeface="YaHei"/>
              </a:rPr>
              <a:t>流分析发送消息，然后，后者调用 </a:t>
            </a:r>
            <a:r>
              <a:rPr lang="en-US" altLang="zh-CN" sz="1400">
                <a:solidFill>
                  <a:srgbClr val="505050"/>
                </a:solidFill>
                <a:latin typeface="YaHei"/>
              </a:rPr>
              <a:t>Azure </a:t>
            </a:r>
            <a:r>
              <a:rPr lang="zh-CN" altLang="en-US" sz="1400">
                <a:solidFill>
                  <a:srgbClr val="505050"/>
                </a:solidFill>
                <a:latin typeface="YaHei"/>
              </a:rPr>
              <a:t>函数来转换该消息。此函数处理数据，并在 </a:t>
            </a:r>
            <a:r>
              <a:rPr lang="en-US" altLang="zh-CN" sz="1400">
                <a:solidFill>
                  <a:srgbClr val="505050"/>
                </a:solidFill>
                <a:latin typeface="YaHei"/>
              </a:rPr>
              <a:t>Azure SQL </a:t>
            </a:r>
            <a:r>
              <a:rPr lang="zh-CN" altLang="en-US" sz="1400">
                <a:solidFill>
                  <a:srgbClr val="505050"/>
                </a:solidFill>
                <a:latin typeface="YaHei"/>
              </a:rPr>
              <a:t>数据库中创建新记录。</a:t>
            </a:r>
          </a:p>
        </p:txBody>
      </p:sp>
    </p:spTree>
    <p:extLst>
      <p:ext uri="{BB962C8B-B14F-4D97-AF65-F5344CB8AC3E}">
        <p14:creationId xmlns:p14="http://schemas.microsoft.com/office/powerpoint/2010/main" val="4862961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dirty="0">
                <a:gradFill>
                  <a:gsLst>
                    <a:gs pos="5417">
                      <a:srgbClr val="FFFFFF"/>
                    </a:gs>
                    <a:gs pos="28000">
                      <a:srgbClr val="FFFFFF"/>
                    </a:gs>
                  </a:gsLst>
                  <a:lin ang="5400000" scaled="0"/>
                </a:gradFill>
                <a:latin typeface="+mj-ea"/>
                <a:ea typeface="+mj-ea"/>
                <a:cs typeface="Segoe UI" pitchFamily="34" charset="0"/>
              </a:rPr>
              <a:t>云计算的优势</a:t>
            </a:r>
            <a:endParaRPr lang="en-US" sz="3600" dirty="0">
              <a:gradFill>
                <a:gsLst>
                  <a:gs pos="5417">
                    <a:srgbClr val="FFFFFF"/>
                  </a:gs>
                  <a:gs pos="28000">
                    <a:srgbClr val="FFFFFF"/>
                  </a:gs>
                </a:gsLst>
                <a:lin ang="5400000" scaled="0"/>
              </a:gradFill>
              <a:latin typeface="+mj-ea"/>
              <a:ea typeface="+mj-ea"/>
              <a:cs typeface="Segoe UI" pitchFamily="34" charset="0"/>
            </a:endParaRPr>
          </a:p>
        </p:txBody>
      </p:sp>
      <p:pic>
        <p:nvPicPr>
          <p:cNvPr id="4" name="Picture 3"/>
          <p:cNvPicPr>
            <a:picLocks noChangeAspect="1"/>
          </p:cNvPicPr>
          <p:nvPr/>
        </p:nvPicPr>
        <p:blipFill>
          <a:blip r:embed="rId2"/>
          <a:stretch>
            <a:fillRect/>
          </a:stretch>
        </p:blipFill>
        <p:spPr>
          <a:xfrm>
            <a:off x="3151187" y="2049462"/>
            <a:ext cx="476250" cy="476250"/>
          </a:xfrm>
          <a:prstGeom prst="rect">
            <a:avLst/>
          </a:prstGeom>
        </p:spPr>
      </p:pic>
      <p:pic>
        <p:nvPicPr>
          <p:cNvPr id="6" name="Picture 5"/>
          <p:cNvPicPr>
            <a:picLocks noChangeAspect="1"/>
          </p:cNvPicPr>
          <p:nvPr/>
        </p:nvPicPr>
        <p:blipFill>
          <a:blip r:embed="rId3"/>
          <a:stretch>
            <a:fillRect/>
          </a:stretch>
        </p:blipFill>
        <p:spPr>
          <a:xfrm>
            <a:off x="4720907" y="2049462"/>
            <a:ext cx="476250" cy="476250"/>
          </a:xfrm>
          <a:prstGeom prst="rect">
            <a:avLst/>
          </a:prstGeom>
        </p:spPr>
      </p:pic>
      <p:pic>
        <p:nvPicPr>
          <p:cNvPr id="8" name="Picture 7"/>
          <p:cNvPicPr>
            <a:picLocks noChangeAspect="1"/>
          </p:cNvPicPr>
          <p:nvPr/>
        </p:nvPicPr>
        <p:blipFill>
          <a:blip r:embed="rId4"/>
          <a:stretch>
            <a:fillRect/>
          </a:stretch>
        </p:blipFill>
        <p:spPr>
          <a:xfrm>
            <a:off x="6290627" y="2049462"/>
            <a:ext cx="476250" cy="476250"/>
          </a:xfrm>
          <a:prstGeom prst="rect">
            <a:avLst/>
          </a:prstGeom>
        </p:spPr>
      </p:pic>
      <p:pic>
        <p:nvPicPr>
          <p:cNvPr id="10" name="Picture 9"/>
          <p:cNvPicPr>
            <a:picLocks noChangeAspect="1"/>
          </p:cNvPicPr>
          <p:nvPr/>
        </p:nvPicPr>
        <p:blipFill>
          <a:blip r:embed="rId5"/>
          <a:stretch>
            <a:fillRect/>
          </a:stretch>
        </p:blipFill>
        <p:spPr>
          <a:xfrm>
            <a:off x="7860347" y="2049462"/>
            <a:ext cx="476250" cy="476250"/>
          </a:xfrm>
          <a:prstGeom prst="rect">
            <a:avLst/>
          </a:prstGeom>
        </p:spPr>
      </p:pic>
      <p:pic>
        <p:nvPicPr>
          <p:cNvPr id="12" name="Picture 11"/>
          <p:cNvPicPr>
            <a:picLocks noChangeAspect="1"/>
          </p:cNvPicPr>
          <p:nvPr/>
        </p:nvPicPr>
        <p:blipFill>
          <a:blip r:embed="rId6"/>
          <a:stretch>
            <a:fillRect/>
          </a:stretch>
        </p:blipFill>
        <p:spPr>
          <a:xfrm>
            <a:off x="9430067" y="2049462"/>
            <a:ext cx="476250" cy="476250"/>
          </a:xfrm>
          <a:prstGeom prst="rect">
            <a:avLst/>
          </a:prstGeom>
        </p:spPr>
      </p:pic>
      <p:pic>
        <p:nvPicPr>
          <p:cNvPr id="14" name="Picture 13"/>
          <p:cNvPicPr>
            <a:picLocks noChangeAspect="1"/>
          </p:cNvPicPr>
          <p:nvPr/>
        </p:nvPicPr>
        <p:blipFill>
          <a:blip r:embed="rId7"/>
          <a:stretch>
            <a:fillRect/>
          </a:stretch>
        </p:blipFill>
        <p:spPr>
          <a:xfrm>
            <a:off x="10999787" y="2049462"/>
            <a:ext cx="476250" cy="476250"/>
          </a:xfrm>
          <a:prstGeom prst="rect">
            <a:avLst/>
          </a:prstGeom>
        </p:spPr>
      </p:pic>
      <p:pic>
        <p:nvPicPr>
          <p:cNvPr id="16" name="Picture 15"/>
          <p:cNvPicPr>
            <a:picLocks noChangeAspect="1"/>
          </p:cNvPicPr>
          <p:nvPr/>
        </p:nvPicPr>
        <p:blipFill>
          <a:blip r:embed="rId8"/>
          <a:stretch>
            <a:fillRect/>
          </a:stretch>
        </p:blipFill>
        <p:spPr>
          <a:xfrm>
            <a:off x="503237" y="2802330"/>
            <a:ext cx="1371600" cy="1371600"/>
          </a:xfrm>
          <a:prstGeom prst="rect">
            <a:avLst/>
          </a:prstGeom>
        </p:spPr>
      </p:pic>
      <p:sp>
        <p:nvSpPr>
          <p:cNvPr id="17" name="TextBox 16"/>
          <p:cNvSpPr txBox="1"/>
          <p:nvPr/>
        </p:nvSpPr>
        <p:spPr>
          <a:xfrm>
            <a:off x="46037" y="3859998"/>
            <a:ext cx="2461187" cy="627864"/>
          </a:xfrm>
          <a:prstGeom prst="rect">
            <a:avLst/>
          </a:prstGeom>
          <a:noFill/>
        </p:spPr>
        <p:txBody>
          <a:bodyPr wrap="none" lIns="182880" tIns="146304" rIns="182880" bIns="146304" rtlCol="0">
            <a:spAutoFit/>
          </a:bodyPr>
          <a:lstStyle/>
          <a:p>
            <a:pPr>
              <a:lnSpc>
                <a:spcPct val="90000"/>
              </a:lnSpc>
              <a:spcAft>
                <a:spcPts val="600"/>
              </a:spcAft>
            </a:pPr>
            <a:r>
              <a:rPr lang="en-US" altLang="zh-CN" sz="2400">
                <a:gradFill>
                  <a:gsLst>
                    <a:gs pos="2917">
                      <a:schemeClr val="tx1"/>
                    </a:gs>
                    <a:gs pos="30000">
                      <a:schemeClr val="tx1"/>
                    </a:gs>
                  </a:gsLst>
                  <a:lin ang="5400000" scaled="0"/>
                </a:gradFill>
              </a:rPr>
              <a:t>Microsoft Azure</a:t>
            </a:r>
            <a:endParaRPr lang="zh-CN" altLang="en-US" sz="2400" err="1">
              <a:gradFill>
                <a:gsLst>
                  <a:gs pos="2917">
                    <a:schemeClr val="tx1"/>
                  </a:gs>
                  <a:gs pos="30000">
                    <a:schemeClr val="tx1"/>
                  </a:gs>
                </a:gsLst>
                <a:lin ang="5400000" scaled="0"/>
              </a:gradFill>
            </a:endParaRPr>
          </a:p>
        </p:txBody>
      </p:sp>
      <p:pic>
        <p:nvPicPr>
          <p:cNvPr id="19" name="Picture 18"/>
          <p:cNvPicPr>
            <a:picLocks noChangeAspect="1"/>
          </p:cNvPicPr>
          <p:nvPr/>
        </p:nvPicPr>
        <p:blipFill>
          <a:blip r:embed="rId9"/>
          <a:stretch>
            <a:fillRect/>
          </a:stretch>
        </p:blipFill>
        <p:spPr>
          <a:xfrm>
            <a:off x="641349" y="4926852"/>
            <a:ext cx="1233488" cy="911708"/>
          </a:xfrm>
          <a:prstGeom prst="rect">
            <a:avLst/>
          </a:prstGeom>
        </p:spPr>
      </p:pic>
      <p:sp>
        <p:nvSpPr>
          <p:cNvPr id="20" name="TextBox 19"/>
          <p:cNvSpPr txBox="1"/>
          <p:nvPr/>
        </p:nvSpPr>
        <p:spPr>
          <a:xfrm>
            <a:off x="611762" y="5783262"/>
            <a:ext cx="1292662"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a:gradFill>
                  <a:gsLst>
                    <a:gs pos="2917">
                      <a:schemeClr val="tx1"/>
                    </a:gs>
                    <a:gs pos="30000">
                      <a:schemeClr val="tx1"/>
                    </a:gs>
                  </a:gsLst>
                  <a:lin ang="5400000" scaled="0"/>
                </a:gradFill>
              </a:rPr>
              <a:t>私有云</a:t>
            </a:r>
          </a:p>
        </p:txBody>
      </p:sp>
      <p:sp>
        <p:nvSpPr>
          <p:cNvPr id="21" name="Rectangle 20"/>
          <p:cNvSpPr/>
          <p:nvPr/>
        </p:nvSpPr>
        <p:spPr>
          <a:xfrm>
            <a:off x="3002026" y="1404147"/>
            <a:ext cx="800219" cy="461665"/>
          </a:xfrm>
          <a:prstGeom prst="rect">
            <a:avLst/>
          </a:prstGeom>
        </p:spPr>
        <p:txBody>
          <a:bodyPr wrap="none">
            <a:spAutoFit/>
          </a:bodyPr>
          <a:lstStyle/>
          <a:p>
            <a:r>
              <a:rPr lang="zh-CN" altLang="en-US" sz="2400">
                <a:gradFill>
                  <a:gsLst>
                    <a:gs pos="2917">
                      <a:schemeClr val="tx1"/>
                    </a:gs>
                    <a:gs pos="30000">
                      <a:schemeClr val="tx1"/>
                    </a:gs>
                  </a:gsLst>
                  <a:lin ang="5400000" scaled="0"/>
                </a:gradFill>
              </a:rPr>
              <a:t>成本</a:t>
            </a:r>
          </a:p>
        </p:txBody>
      </p:sp>
      <p:sp>
        <p:nvSpPr>
          <p:cNvPr id="22" name="Rectangle 21"/>
          <p:cNvSpPr/>
          <p:nvPr/>
        </p:nvSpPr>
        <p:spPr>
          <a:xfrm>
            <a:off x="4541837" y="1404147"/>
            <a:ext cx="800219" cy="461665"/>
          </a:xfrm>
          <a:prstGeom prst="rect">
            <a:avLst/>
          </a:prstGeom>
        </p:spPr>
        <p:txBody>
          <a:bodyPr wrap="none">
            <a:spAutoFit/>
          </a:bodyPr>
          <a:lstStyle/>
          <a:p>
            <a:r>
              <a:rPr lang="zh-CN" altLang="en-US" sz="2400">
                <a:gradFill>
                  <a:gsLst>
                    <a:gs pos="2917">
                      <a:schemeClr val="tx1"/>
                    </a:gs>
                    <a:gs pos="30000">
                      <a:schemeClr val="tx1"/>
                    </a:gs>
                  </a:gsLst>
                  <a:lin ang="5400000" scaled="0"/>
                </a:gradFill>
              </a:rPr>
              <a:t>速度</a:t>
            </a:r>
          </a:p>
        </p:txBody>
      </p:sp>
      <p:sp>
        <p:nvSpPr>
          <p:cNvPr id="23" name="Rectangle 22"/>
          <p:cNvSpPr/>
          <p:nvPr/>
        </p:nvSpPr>
        <p:spPr>
          <a:xfrm>
            <a:off x="5837237" y="1404147"/>
            <a:ext cx="1415772" cy="461665"/>
          </a:xfrm>
          <a:prstGeom prst="rect">
            <a:avLst/>
          </a:prstGeom>
        </p:spPr>
        <p:txBody>
          <a:bodyPr wrap="none">
            <a:spAutoFit/>
          </a:bodyPr>
          <a:lstStyle/>
          <a:p>
            <a:r>
              <a:rPr lang="zh-CN" altLang="en-US" sz="2400">
                <a:gradFill>
                  <a:gsLst>
                    <a:gs pos="2917">
                      <a:schemeClr val="tx1"/>
                    </a:gs>
                    <a:gs pos="30000">
                      <a:schemeClr val="tx1"/>
                    </a:gs>
                  </a:gsLst>
                  <a:lin ang="5400000" scaled="0"/>
                </a:gradFill>
              </a:rPr>
              <a:t>全球部署</a:t>
            </a:r>
          </a:p>
        </p:txBody>
      </p:sp>
      <p:sp>
        <p:nvSpPr>
          <p:cNvPr id="24" name="Rectangle 23"/>
          <p:cNvSpPr/>
          <p:nvPr/>
        </p:nvSpPr>
        <p:spPr>
          <a:xfrm>
            <a:off x="7513637" y="1404147"/>
            <a:ext cx="1107996" cy="461665"/>
          </a:xfrm>
          <a:prstGeom prst="rect">
            <a:avLst/>
          </a:prstGeom>
        </p:spPr>
        <p:txBody>
          <a:bodyPr wrap="none">
            <a:spAutoFit/>
          </a:bodyPr>
          <a:lstStyle/>
          <a:p>
            <a:r>
              <a:rPr lang="zh-CN" altLang="en-US" sz="2400">
                <a:gradFill>
                  <a:gsLst>
                    <a:gs pos="2917">
                      <a:schemeClr val="tx1"/>
                    </a:gs>
                    <a:gs pos="30000">
                      <a:schemeClr val="tx1"/>
                    </a:gs>
                  </a:gsLst>
                  <a:lin ang="5400000" scaled="0"/>
                </a:gradFill>
              </a:rPr>
              <a:t>生产力</a:t>
            </a:r>
          </a:p>
        </p:txBody>
      </p:sp>
      <p:sp>
        <p:nvSpPr>
          <p:cNvPr id="25" name="Rectangle 24"/>
          <p:cNvSpPr/>
          <p:nvPr/>
        </p:nvSpPr>
        <p:spPr>
          <a:xfrm>
            <a:off x="9304218" y="1404147"/>
            <a:ext cx="800219" cy="461665"/>
          </a:xfrm>
          <a:prstGeom prst="rect">
            <a:avLst/>
          </a:prstGeom>
        </p:spPr>
        <p:txBody>
          <a:bodyPr wrap="none">
            <a:spAutoFit/>
          </a:bodyPr>
          <a:lstStyle/>
          <a:p>
            <a:r>
              <a:rPr lang="zh-CN" altLang="en-US" sz="2400">
                <a:gradFill>
                  <a:gsLst>
                    <a:gs pos="2917">
                      <a:schemeClr val="tx1"/>
                    </a:gs>
                    <a:gs pos="30000">
                      <a:schemeClr val="tx1"/>
                    </a:gs>
                  </a:gsLst>
                  <a:lin ang="5400000" scaled="0"/>
                </a:gradFill>
              </a:rPr>
              <a:t>性能</a:t>
            </a:r>
          </a:p>
        </p:txBody>
      </p:sp>
      <p:sp>
        <p:nvSpPr>
          <p:cNvPr id="26" name="Rectangle 25"/>
          <p:cNvSpPr/>
          <p:nvPr/>
        </p:nvSpPr>
        <p:spPr>
          <a:xfrm>
            <a:off x="10672841" y="1404147"/>
            <a:ext cx="1107996" cy="461665"/>
          </a:xfrm>
          <a:prstGeom prst="rect">
            <a:avLst/>
          </a:prstGeom>
        </p:spPr>
        <p:txBody>
          <a:bodyPr wrap="none">
            <a:spAutoFit/>
          </a:bodyPr>
          <a:lstStyle/>
          <a:p>
            <a:r>
              <a:rPr lang="zh-CN" altLang="en-US" sz="2400">
                <a:gradFill>
                  <a:gsLst>
                    <a:gs pos="2917">
                      <a:schemeClr val="tx1"/>
                    </a:gs>
                    <a:gs pos="30000">
                      <a:schemeClr val="tx1"/>
                    </a:gs>
                  </a:gsLst>
                  <a:lin ang="5400000" scaled="0"/>
                </a:gradFill>
              </a:rPr>
              <a:t>可靠性</a:t>
            </a:r>
          </a:p>
        </p:txBody>
      </p:sp>
      <p:sp>
        <p:nvSpPr>
          <p:cNvPr id="28" name="Rectangle 27"/>
          <p:cNvSpPr/>
          <p:nvPr/>
        </p:nvSpPr>
        <p:spPr>
          <a:xfrm>
            <a:off x="2985062" y="3123465"/>
            <a:ext cx="800219" cy="830997"/>
          </a:xfrm>
          <a:prstGeom prst="rect">
            <a:avLst/>
          </a:prstGeom>
        </p:spPr>
        <p:txBody>
          <a:bodyPr wrap="none">
            <a:spAutoFit/>
          </a:bodyPr>
          <a:lstStyle/>
          <a:p>
            <a:r>
              <a:rPr lang="en-US" altLang="zh-CN" sz="4800">
                <a:solidFill>
                  <a:srgbClr val="86CD4D"/>
                </a:solidFill>
                <a:ea typeface="ＭＳ Ｐゴシック" charset="0"/>
                <a:cs typeface="ＭＳ Ｐゴシック" charset="0"/>
              </a:rPr>
              <a:t>✔</a:t>
            </a:r>
          </a:p>
        </p:txBody>
      </p:sp>
      <p:sp>
        <p:nvSpPr>
          <p:cNvPr id="29" name="Rectangle 28"/>
          <p:cNvSpPr/>
          <p:nvPr/>
        </p:nvSpPr>
        <p:spPr>
          <a:xfrm>
            <a:off x="4555610" y="3123465"/>
            <a:ext cx="800219" cy="830997"/>
          </a:xfrm>
          <a:prstGeom prst="rect">
            <a:avLst/>
          </a:prstGeom>
        </p:spPr>
        <p:txBody>
          <a:bodyPr wrap="none">
            <a:spAutoFit/>
          </a:bodyPr>
          <a:lstStyle/>
          <a:p>
            <a:r>
              <a:rPr lang="en-US" altLang="zh-CN" sz="4800">
                <a:solidFill>
                  <a:srgbClr val="86CD4D"/>
                </a:solidFill>
                <a:ea typeface="ＭＳ Ｐゴシック" charset="0"/>
                <a:cs typeface="ＭＳ Ｐゴシック" charset="0"/>
              </a:rPr>
              <a:t>✔</a:t>
            </a:r>
          </a:p>
        </p:txBody>
      </p:sp>
      <p:sp>
        <p:nvSpPr>
          <p:cNvPr id="30" name="Rectangle 29"/>
          <p:cNvSpPr/>
          <p:nvPr/>
        </p:nvSpPr>
        <p:spPr>
          <a:xfrm>
            <a:off x="6126158" y="3123465"/>
            <a:ext cx="800219" cy="830997"/>
          </a:xfrm>
          <a:prstGeom prst="rect">
            <a:avLst/>
          </a:prstGeom>
        </p:spPr>
        <p:txBody>
          <a:bodyPr wrap="none">
            <a:spAutoFit/>
          </a:bodyPr>
          <a:lstStyle/>
          <a:p>
            <a:r>
              <a:rPr lang="en-US" altLang="zh-CN" sz="4800">
                <a:solidFill>
                  <a:srgbClr val="86CD4D"/>
                </a:solidFill>
                <a:ea typeface="ＭＳ Ｐゴシック" charset="0"/>
                <a:cs typeface="ＭＳ Ｐゴシック" charset="0"/>
              </a:rPr>
              <a:t>✔</a:t>
            </a:r>
          </a:p>
        </p:txBody>
      </p:sp>
      <p:sp>
        <p:nvSpPr>
          <p:cNvPr id="31" name="Rectangle 30"/>
          <p:cNvSpPr/>
          <p:nvPr/>
        </p:nvSpPr>
        <p:spPr>
          <a:xfrm>
            <a:off x="7696706" y="3123465"/>
            <a:ext cx="800219" cy="830997"/>
          </a:xfrm>
          <a:prstGeom prst="rect">
            <a:avLst/>
          </a:prstGeom>
        </p:spPr>
        <p:txBody>
          <a:bodyPr wrap="none">
            <a:spAutoFit/>
          </a:bodyPr>
          <a:lstStyle/>
          <a:p>
            <a:r>
              <a:rPr lang="en-US" altLang="zh-CN" sz="4800">
                <a:solidFill>
                  <a:srgbClr val="86CD4D"/>
                </a:solidFill>
                <a:ea typeface="ＭＳ Ｐゴシック" charset="0"/>
                <a:cs typeface="ＭＳ Ｐゴシック" charset="0"/>
              </a:rPr>
              <a:t>✔</a:t>
            </a:r>
          </a:p>
        </p:txBody>
      </p:sp>
      <p:sp>
        <p:nvSpPr>
          <p:cNvPr id="32" name="Rectangle 31"/>
          <p:cNvSpPr/>
          <p:nvPr/>
        </p:nvSpPr>
        <p:spPr>
          <a:xfrm>
            <a:off x="9267254" y="3123465"/>
            <a:ext cx="800219" cy="830997"/>
          </a:xfrm>
          <a:prstGeom prst="rect">
            <a:avLst/>
          </a:prstGeom>
        </p:spPr>
        <p:txBody>
          <a:bodyPr wrap="none">
            <a:spAutoFit/>
          </a:bodyPr>
          <a:lstStyle/>
          <a:p>
            <a:r>
              <a:rPr lang="en-US" altLang="zh-CN" sz="4800">
                <a:solidFill>
                  <a:srgbClr val="86CD4D"/>
                </a:solidFill>
                <a:ea typeface="ＭＳ Ｐゴシック" charset="0"/>
                <a:cs typeface="ＭＳ Ｐゴシック" charset="0"/>
              </a:rPr>
              <a:t>✔</a:t>
            </a:r>
          </a:p>
        </p:txBody>
      </p:sp>
      <p:sp>
        <p:nvSpPr>
          <p:cNvPr id="33" name="Rectangle 32"/>
          <p:cNvSpPr/>
          <p:nvPr/>
        </p:nvSpPr>
        <p:spPr>
          <a:xfrm>
            <a:off x="10837802" y="3123465"/>
            <a:ext cx="800219" cy="830997"/>
          </a:xfrm>
          <a:prstGeom prst="rect">
            <a:avLst/>
          </a:prstGeom>
        </p:spPr>
        <p:txBody>
          <a:bodyPr wrap="none">
            <a:spAutoFit/>
          </a:bodyPr>
          <a:lstStyle/>
          <a:p>
            <a:r>
              <a:rPr lang="en-US" altLang="zh-CN" sz="4800">
                <a:solidFill>
                  <a:srgbClr val="86CD4D"/>
                </a:solidFill>
                <a:ea typeface="ＭＳ Ｐゴシック" charset="0"/>
                <a:cs typeface="ＭＳ Ｐゴシック" charset="0"/>
              </a:rPr>
              <a:t>✔</a:t>
            </a:r>
          </a:p>
        </p:txBody>
      </p:sp>
      <p:sp>
        <p:nvSpPr>
          <p:cNvPr id="35" name="Rectangle 34"/>
          <p:cNvSpPr/>
          <p:nvPr/>
        </p:nvSpPr>
        <p:spPr>
          <a:xfrm>
            <a:off x="3143009" y="4945062"/>
            <a:ext cx="484428" cy="923330"/>
          </a:xfrm>
          <a:prstGeom prst="rect">
            <a:avLst/>
          </a:prstGeom>
        </p:spPr>
        <p:txBody>
          <a:bodyPr wrap="none">
            <a:spAutoFit/>
          </a:bodyPr>
          <a:lstStyle/>
          <a:p>
            <a:r>
              <a:rPr lang="en-US" altLang="zh-CN" sz="5400">
                <a:solidFill>
                  <a:srgbClr val="FF2712"/>
                </a:solidFill>
                <a:latin typeface="Sketchetik Bold" charset="0"/>
                <a:ea typeface="ＭＳ Ｐゴシック" charset="0"/>
                <a:cs typeface="ＭＳ Ｐゴシック" charset="0"/>
                <a:sym typeface="Sketchetik Bold" charset="0"/>
              </a:rPr>
              <a:t>x</a:t>
            </a:r>
          </a:p>
        </p:txBody>
      </p:sp>
      <p:sp>
        <p:nvSpPr>
          <p:cNvPr id="36" name="Rectangle 35"/>
          <p:cNvSpPr/>
          <p:nvPr/>
        </p:nvSpPr>
        <p:spPr>
          <a:xfrm>
            <a:off x="4712729" y="4945062"/>
            <a:ext cx="484428" cy="923330"/>
          </a:xfrm>
          <a:prstGeom prst="rect">
            <a:avLst/>
          </a:prstGeom>
        </p:spPr>
        <p:txBody>
          <a:bodyPr wrap="none">
            <a:spAutoFit/>
          </a:bodyPr>
          <a:lstStyle/>
          <a:p>
            <a:r>
              <a:rPr lang="en-US" altLang="zh-CN" sz="5400">
                <a:solidFill>
                  <a:srgbClr val="FF2712"/>
                </a:solidFill>
                <a:latin typeface="Sketchetik Bold" charset="0"/>
                <a:ea typeface="ＭＳ Ｐゴシック" charset="0"/>
                <a:cs typeface="ＭＳ Ｐゴシック" charset="0"/>
                <a:sym typeface="Sketchetik Bold" charset="0"/>
              </a:rPr>
              <a:t>x</a:t>
            </a:r>
          </a:p>
        </p:txBody>
      </p:sp>
      <p:sp>
        <p:nvSpPr>
          <p:cNvPr id="37" name="Rectangle 36"/>
          <p:cNvSpPr/>
          <p:nvPr/>
        </p:nvSpPr>
        <p:spPr>
          <a:xfrm>
            <a:off x="6282449" y="4945062"/>
            <a:ext cx="484428" cy="923330"/>
          </a:xfrm>
          <a:prstGeom prst="rect">
            <a:avLst/>
          </a:prstGeom>
        </p:spPr>
        <p:txBody>
          <a:bodyPr wrap="none">
            <a:spAutoFit/>
          </a:bodyPr>
          <a:lstStyle/>
          <a:p>
            <a:r>
              <a:rPr lang="en-US" altLang="zh-CN" sz="5400">
                <a:solidFill>
                  <a:srgbClr val="FF2712"/>
                </a:solidFill>
                <a:latin typeface="Sketchetik Bold" charset="0"/>
                <a:ea typeface="ＭＳ Ｐゴシック" charset="0"/>
                <a:cs typeface="ＭＳ Ｐゴシック" charset="0"/>
                <a:sym typeface="Sketchetik Bold" charset="0"/>
              </a:rPr>
              <a:t>x</a:t>
            </a:r>
          </a:p>
        </p:txBody>
      </p:sp>
      <p:sp>
        <p:nvSpPr>
          <p:cNvPr id="38" name="Rectangle 37"/>
          <p:cNvSpPr/>
          <p:nvPr/>
        </p:nvSpPr>
        <p:spPr>
          <a:xfrm>
            <a:off x="7852169" y="4945062"/>
            <a:ext cx="484428" cy="923330"/>
          </a:xfrm>
          <a:prstGeom prst="rect">
            <a:avLst/>
          </a:prstGeom>
        </p:spPr>
        <p:txBody>
          <a:bodyPr wrap="none">
            <a:spAutoFit/>
          </a:bodyPr>
          <a:lstStyle/>
          <a:p>
            <a:r>
              <a:rPr lang="en-US" altLang="zh-CN" sz="5400">
                <a:solidFill>
                  <a:srgbClr val="FF2712"/>
                </a:solidFill>
                <a:latin typeface="Sketchetik Bold" charset="0"/>
                <a:ea typeface="ＭＳ Ｐゴシック" charset="0"/>
                <a:cs typeface="ＭＳ Ｐゴシック" charset="0"/>
                <a:sym typeface="Sketchetik Bold" charset="0"/>
              </a:rPr>
              <a:t>x</a:t>
            </a:r>
          </a:p>
        </p:txBody>
      </p:sp>
      <p:sp>
        <p:nvSpPr>
          <p:cNvPr id="39" name="Rectangle 38"/>
          <p:cNvSpPr/>
          <p:nvPr/>
        </p:nvSpPr>
        <p:spPr>
          <a:xfrm>
            <a:off x="9421889" y="4945062"/>
            <a:ext cx="484428" cy="923330"/>
          </a:xfrm>
          <a:prstGeom prst="rect">
            <a:avLst/>
          </a:prstGeom>
        </p:spPr>
        <p:txBody>
          <a:bodyPr wrap="none">
            <a:spAutoFit/>
          </a:bodyPr>
          <a:lstStyle/>
          <a:p>
            <a:r>
              <a:rPr lang="en-US" altLang="zh-CN" sz="5400">
                <a:solidFill>
                  <a:srgbClr val="FF2712"/>
                </a:solidFill>
                <a:latin typeface="Sketchetik Bold" charset="0"/>
                <a:ea typeface="ＭＳ Ｐゴシック" charset="0"/>
                <a:cs typeface="ＭＳ Ｐゴシック" charset="0"/>
                <a:sym typeface="Sketchetik Bold" charset="0"/>
              </a:rPr>
              <a:t>x</a:t>
            </a:r>
          </a:p>
        </p:txBody>
      </p:sp>
      <p:sp>
        <p:nvSpPr>
          <p:cNvPr id="40" name="Rectangle 39"/>
          <p:cNvSpPr/>
          <p:nvPr/>
        </p:nvSpPr>
        <p:spPr>
          <a:xfrm>
            <a:off x="10991609" y="4945062"/>
            <a:ext cx="484428" cy="923330"/>
          </a:xfrm>
          <a:prstGeom prst="rect">
            <a:avLst/>
          </a:prstGeom>
        </p:spPr>
        <p:txBody>
          <a:bodyPr wrap="none">
            <a:spAutoFit/>
          </a:bodyPr>
          <a:lstStyle/>
          <a:p>
            <a:r>
              <a:rPr lang="en-US" altLang="zh-CN" sz="5400">
                <a:solidFill>
                  <a:srgbClr val="FF2712"/>
                </a:solidFill>
                <a:latin typeface="Sketchetik Bold" charset="0"/>
                <a:ea typeface="ＭＳ Ｐゴシック" charset="0"/>
                <a:cs typeface="ＭＳ Ｐゴシック" charset="0"/>
                <a:sym typeface="Sketchetik Bold" charset="0"/>
              </a:rPr>
              <a:t>x</a:t>
            </a:r>
          </a:p>
        </p:txBody>
      </p:sp>
    </p:spTree>
    <p:extLst>
      <p:ext uri="{BB962C8B-B14F-4D97-AF65-F5344CB8AC3E}">
        <p14:creationId xmlns:p14="http://schemas.microsoft.com/office/powerpoint/2010/main" val="30859622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计算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批处理和</a:t>
            </a:r>
            <a:r>
              <a:rPr lang="en-US" altLang="zh-CN" sz="3600">
                <a:gradFill>
                  <a:gsLst>
                    <a:gs pos="5417">
                      <a:srgbClr val="FFFFFF"/>
                    </a:gs>
                    <a:gs pos="28000">
                      <a:srgbClr val="FFFFFF"/>
                    </a:gs>
                  </a:gsLst>
                  <a:lin ang="5400000" scaled="0"/>
                </a:gradFill>
                <a:latin typeface="+mj-ea"/>
                <a:ea typeface="+mj-ea"/>
                <a:cs typeface="Segoe UI" pitchFamily="34" charset="0"/>
              </a:rPr>
              <a:t>Service Fabric</a:t>
            </a:r>
            <a:endParaRPr lang="zh-CN" altLang="en-US" sz="3600">
              <a:gradFill>
                <a:gsLst>
                  <a:gs pos="5417">
                    <a:srgbClr val="FFFFFF"/>
                  </a:gs>
                  <a:gs pos="28000">
                    <a:srgbClr val="FFFFFF"/>
                  </a:gs>
                </a:gsLst>
                <a:lin ang="5400000" scaled="0"/>
              </a:gradFill>
              <a:latin typeface="+mj-ea"/>
              <a:ea typeface="+mj-ea"/>
              <a:cs typeface="Segoe UI" pitchFamily="34" charset="0"/>
            </a:endParaRPr>
          </a:p>
          <a:p>
            <a:pPr defTabSz="932472" fontAlgn="base">
              <a:spcBef>
                <a:spcPct val="0"/>
              </a:spcBef>
              <a:spcAft>
                <a:spcPct val="0"/>
              </a:spcAft>
            </a:pPr>
            <a:endParaRPr lang="en-US" sz="3600">
              <a:gradFill>
                <a:gsLst>
                  <a:gs pos="5417">
                    <a:srgbClr val="FFFFFF"/>
                  </a:gs>
                  <a:gs pos="28000">
                    <a:srgbClr val="FFFFFF"/>
                  </a:gs>
                </a:gsLst>
                <a:lin ang="5400000" scaled="0"/>
              </a:gradFill>
              <a:latin typeface="+mj-ea"/>
              <a:ea typeface="+mj-ea"/>
              <a:cs typeface="Segoe UI" pitchFamily="34" charset="0"/>
            </a:endParaRPr>
          </a:p>
        </p:txBody>
      </p:sp>
      <p:pic>
        <p:nvPicPr>
          <p:cNvPr id="1026" name="Picture 2" descr="并行任务"/>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1119987"/>
            <a:ext cx="2381250" cy="242887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bwMode="auto">
          <a:xfrm>
            <a:off x="4846637" y="1058863"/>
            <a:ext cx="5029200" cy="2667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zh-CN" altLang="en-US"/>
              <a:t>批处理</a:t>
            </a:r>
          </a:p>
          <a:p>
            <a:r>
              <a:rPr lang="zh-CN" altLang="en-US"/>
              <a:t>云规模的作业计划和计算管理</a:t>
            </a:r>
            <a:endParaRPr lang="en-US" altLang="zh-CN"/>
          </a:p>
          <a:p>
            <a:endParaRPr lang="en-US" altLang="zh-CN" sz="1600"/>
          </a:p>
          <a:p>
            <a:pPr marL="285750" indent="-285750">
              <a:lnSpc>
                <a:spcPct val="90000"/>
              </a:lnSpc>
              <a:spcAft>
                <a:spcPts val="600"/>
              </a:spcAft>
              <a:buFont typeface="Wingdings" panose="05000000000000000000" pitchFamily="2" charset="2"/>
              <a:buChar char="ü"/>
            </a:pPr>
            <a:r>
              <a:rPr lang="zh-CN" altLang="en-US" sz="1400"/>
              <a:t>扩展到数十、数百或数千台虚拟机</a:t>
            </a:r>
            <a:endParaRPr lang="en-US" altLang="zh-CN" sz="1400"/>
          </a:p>
          <a:p>
            <a:pPr marL="285750" indent="-285750">
              <a:lnSpc>
                <a:spcPct val="90000"/>
              </a:lnSpc>
              <a:spcAft>
                <a:spcPts val="600"/>
              </a:spcAft>
              <a:buFont typeface="Wingdings" panose="05000000000000000000" pitchFamily="2" charset="2"/>
              <a:buChar char="ü"/>
            </a:pPr>
            <a:r>
              <a:rPr lang="zh-CN" altLang="en-US" sz="1400"/>
              <a:t>在云中实现批处理和 </a:t>
            </a:r>
            <a:r>
              <a:rPr lang="en-US" altLang="zh-CN" sz="1400"/>
              <a:t>HPC </a:t>
            </a:r>
            <a:r>
              <a:rPr lang="zh-CN" altLang="en-US" sz="1400"/>
              <a:t>应用程序</a:t>
            </a:r>
            <a:endParaRPr lang="en-US" altLang="zh-CN" sz="1400"/>
          </a:p>
          <a:p>
            <a:pPr marL="285750" indent="-285750">
              <a:lnSpc>
                <a:spcPct val="90000"/>
              </a:lnSpc>
              <a:spcAft>
                <a:spcPts val="600"/>
              </a:spcAft>
              <a:buFont typeface="Wingdings" panose="05000000000000000000" pitchFamily="2" charset="2"/>
              <a:buChar char="ü"/>
            </a:pPr>
            <a:r>
              <a:rPr lang="zh-CN" altLang="en-US" sz="1400"/>
              <a:t>暂存数据和执行计算管道</a:t>
            </a:r>
            <a:endParaRPr lang="en-US" altLang="zh-CN" sz="1400"/>
          </a:p>
          <a:p>
            <a:pPr marL="285750" indent="-285750">
              <a:lnSpc>
                <a:spcPct val="90000"/>
              </a:lnSpc>
              <a:spcAft>
                <a:spcPts val="600"/>
              </a:spcAft>
              <a:buFont typeface="Wingdings" panose="05000000000000000000" pitchFamily="2" charset="2"/>
              <a:buChar char="ü"/>
            </a:pPr>
            <a:r>
              <a:rPr lang="zh-CN" altLang="en-US" sz="1400"/>
              <a:t>选择 </a:t>
            </a:r>
            <a:r>
              <a:rPr lang="en-US" altLang="zh-CN" sz="1400"/>
              <a:t>Linux </a:t>
            </a:r>
            <a:r>
              <a:rPr lang="zh-CN" altLang="en-US" sz="1400"/>
              <a:t>或 </a:t>
            </a:r>
            <a:r>
              <a:rPr lang="en-US" altLang="zh-CN" sz="1400"/>
              <a:t>Windows </a:t>
            </a:r>
            <a:r>
              <a:rPr lang="zh-CN" altLang="en-US" sz="1400"/>
              <a:t>来运行作业</a:t>
            </a:r>
            <a:endParaRPr lang="en-US" altLang="zh-CN" sz="1400"/>
          </a:p>
          <a:p>
            <a:pPr marL="285750" indent="-285750">
              <a:lnSpc>
                <a:spcPct val="90000"/>
              </a:lnSpc>
              <a:spcAft>
                <a:spcPts val="600"/>
              </a:spcAft>
              <a:buFont typeface="Wingdings" panose="05000000000000000000" pitchFamily="2" charset="2"/>
              <a:buChar char="ü"/>
            </a:pPr>
            <a:r>
              <a:rPr lang="zh-CN" altLang="en-US" sz="1400"/>
              <a:t>针对队列中的工作自动缩放</a:t>
            </a:r>
            <a:endParaRPr lang="en-US" altLang="zh-CN" sz="1400"/>
          </a:p>
          <a:p>
            <a:pPr marL="285750" indent="-285750">
              <a:lnSpc>
                <a:spcPct val="90000"/>
              </a:lnSpc>
              <a:spcAft>
                <a:spcPts val="600"/>
              </a:spcAft>
              <a:buFont typeface="Wingdings" panose="05000000000000000000" pitchFamily="2" charset="2"/>
              <a:buChar char="ü"/>
            </a:pPr>
            <a:r>
              <a:rPr lang="zh-CN" altLang="en-US" sz="1400"/>
              <a:t>为你使用的内容付费，无需资本投资</a:t>
            </a:r>
          </a:p>
        </p:txBody>
      </p:sp>
      <p:sp>
        <p:nvSpPr>
          <p:cNvPr id="3" name="Rectangle 2"/>
          <p:cNvSpPr/>
          <p:nvPr/>
        </p:nvSpPr>
        <p:spPr>
          <a:xfrm>
            <a:off x="1336247" y="3798938"/>
            <a:ext cx="10520789" cy="584775"/>
          </a:xfrm>
          <a:prstGeom prst="rect">
            <a:avLst/>
          </a:prstGeom>
        </p:spPr>
        <p:txBody>
          <a:bodyPr wrap="square">
            <a:spAutoFit/>
          </a:bodyPr>
          <a:lstStyle/>
          <a:p>
            <a:r>
              <a:rPr lang="en-US" altLang="zh-CN" sz="1600">
                <a:solidFill>
                  <a:srgbClr val="222222"/>
                </a:solidFill>
                <a:latin typeface="segoe-ui_normal"/>
              </a:rPr>
              <a:t>Batch </a:t>
            </a:r>
            <a:r>
              <a:rPr lang="zh-CN" altLang="en-US" sz="1600">
                <a:solidFill>
                  <a:srgbClr val="222222"/>
                </a:solidFill>
                <a:latin typeface="segoe-ui_normal"/>
              </a:rPr>
              <a:t>很适合处理本质并行（也称为“超简单并行”）的应用程序和工作负荷。 本质并行的工作负荷是指容易拆分成多个任务，在多台计算机上同时执行的工作负荷。</a:t>
            </a:r>
            <a:endParaRPr lang="zh-CN" altLang="en-US" sz="1600"/>
          </a:p>
        </p:txBody>
      </p:sp>
      <p:grpSp>
        <p:nvGrpSpPr>
          <p:cNvPr id="18" name="Group 17"/>
          <p:cNvGrpSpPr/>
          <p:nvPr/>
        </p:nvGrpSpPr>
        <p:grpSpPr>
          <a:xfrm>
            <a:off x="655637" y="3783078"/>
            <a:ext cx="527371" cy="627851"/>
            <a:chOff x="3462023" y="1218074"/>
            <a:chExt cx="1835785" cy="2370514"/>
          </a:xfrm>
        </p:grpSpPr>
        <p:sp>
          <p:nvSpPr>
            <p:cNvPr id="19" name="Rectangle 7"/>
            <p:cNvSpPr>
              <a:spLocks noChangeArrowheads="1"/>
            </p:cNvSpPr>
            <p:nvPr/>
          </p:nvSpPr>
          <p:spPr bwMode="auto">
            <a:xfrm>
              <a:off x="3462023" y="1218074"/>
              <a:ext cx="1835785" cy="237051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
            <p:cNvSpPr>
              <a:spLocks noChangeArrowheads="1"/>
            </p:cNvSpPr>
            <p:nvPr/>
          </p:nvSpPr>
          <p:spPr bwMode="auto">
            <a:xfrm>
              <a:off x="3462023" y="1218074"/>
              <a:ext cx="1835785"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noEditPoints="1"/>
            </p:cNvSpPr>
            <p:nvPr/>
          </p:nvSpPr>
          <p:spPr bwMode="auto">
            <a:xfrm>
              <a:off x="3908197" y="1502468"/>
              <a:ext cx="822528" cy="819122"/>
            </a:xfrm>
            <a:custGeom>
              <a:avLst/>
              <a:gdLst>
                <a:gd name="T0" fmla="*/ 129 w 258"/>
                <a:gd name="T1" fmla="*/ 220 h 258"/>
                <a:gd name="T2" fmla="*/ 37 w 258"/>
                <a:gd name="T3" fmla="*/ 129 h 258"/>
                <a:gd name="T4" fmla="*/ 129 w 258"/>
                <a:gd name="T5" fmla="*/ 37 h 258"/>
                <a:gd name="T6" fmla="*/ 220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8" y="220"/>
                    <a:pt x="37" y="179"/>
                    <a:pt x="37" y="129"/>
                  </a:cubicBezTo>
                  <a:cubicBezTo>
                    <a:pt x="37" y="78"/>
                    <a:pt x="78" y="37"/>
                    <a:pt x="129" y="37"/>
                  </a:cubicBezTo>
                  <a:cubicBezTo>
                    <a:pt x="179" y="37"/>
                    <a:pt x="220" y="78"/>
                    <a:pt x="220" y="129"/>
                  </a:cubicBezTo>
                  <a:cubicBezTo>
                    <a:pt x="220" y="179"/>
                    <a:pt x="179" y="220"/>
                    <a:pt x="129" y="220"/>
                  </a:cubicBezTo>
                  <a:moveTo>
                    <a:pt x="129" y="0"/>
                  </a:moveTo>
                  <a:cubicBezTo>
                    <a:pt x="57" y="0"/>
                    <a:pt x="0" y="58"/>
                    <a:pt x="0" y="129"/>
                  </a:cubicBezTo>
                  <a:cubicBezTo>
                    <a:pt x="0" y="200"/>
                    <a:pt x="57" y="258"/>
                    <a:pt x="129" y="258"/>
                  </a:cubicBezTo>
                  <a:cubicBezTo>
                    <a:pt x="200" y="258"/>
                    <a:pt x="258" y="200"/>
                    <a:pt x="258" y="129"/>
                  </a:cubicBezTo>
                  <a:cubicBezTo>
                    <a:pt x="258" y="58"/>
                    <a:pt x="200" y="0"/>
                    <a:pt x="129" y="0"/>
                  </a:cubicBezTo>
                </a:path>
              </a:pathLst>
            </a:custGeom>
            <a:solidFill>
              <a:srgbClr val="548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23"/>
            <p:cNvSpPr>
              <a:spLocks noChangeArrowheads="1"/>
            </p:cNvSpPr>
            <p:nvPr/>
          </p:nvSpPr>
          <p:spPr bwMode="auto">
            <a:xfrm>
              <a:off x="4025700" y="1619971"/>
              <a:ext cx="584114" cy="580708"/>
            </a:xfrm>
            <a:prstGeom prst="ellipse">
              <a:avLst/>
            </a:prstGeom>
            <a:solidFill>
              <a:srgbClr val="C5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p:cNvSpPr>
            <p:nvPr/>
          </p:nvSpPr>
          <p:spPr bwMode="auto">
            <a:xfrm>
              <a:off x="4134689" y="1725555"/>
              <a:ext cx="366136" cy="463204"/>
            </a:xfrm>
            <a:custGeom>
              <a:avLst/>
              <a:gdLst>
                <a:gd name="T0" fmla="*/ 115 w 115"/>
                <a:gd name="T1" fmla="*/ 58 h 146"/>
                <a:gd name="T2" fmla="*/ 58 w 115"/>
                <a:gd name="T3" fmla="*/ 0 h 146"/>
                <a:gd name="T4" fmla="*/ 0 w 115"/>
                <a:gd name="T5" fmla="*/ 58 h 146"/>
                <a:gd name="T6" fmla="*/ 17 w 115"/>
                <a:gd name="T7" fmla="*/ 99 h 146"/>
                <a:gd name="T8" fmla="*/ 35 w 115"/>
                <a:gd name="T9" fmla="*/ 136 h 146"/>
                <a:gd name="T10" fmla="*/ 56 w 115"/>
                <a:gd name="T11" fmla="*/ 145 h 146"/>
                <a:gd name="T12" fmla="*/ 57 w 115"/>
                <a:gd name="T13" fmla="*/ 146 h 146"/>
                <a:gd name="T14" fmla="*/ 58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90" y="0"/>
                    <a:pt x="58" y="0"/>
                  </a:cubicBezTo>
                  <a:cubicBezTo>
                    <a:pt x="26" y="0"/>
                    <a:pt x="0" y="26"/>
                    <a:pt x="0" y="58"/>
                  </a:cubicBezTo>
                  <a:cubicBezTo>
                    <a:pt x="0" y="74"/>
                    <a:pt x="6" y="88"/>
                    <a:pt x="17" y="99"/>
                  </a:cubicBezTo>
                  <a:cubicBezTo>
                    <a:pt x="35" y="117"/>
                    <a:pt x="35" y="136"/>
                    <a:pt x="35" y="136"/>
                  </a:cubicBezTo>
                  <a:cubicBezTo>
                    <a:pt x="56" y="145"/>
                    <a:pt x="56" y="145"/>
                    <a:pt x="56" y="145"/>
                  </a:cubicBezTo>
                  <a:cubicBezTo>
                    <a:pt x="57" y="146"/>
                    <a:pt x="57" y="146"/>
                    <a:pt x="57" y="146"/>
                  </a:cubicBezTo>
                  <a:cubicBezTo>
                    <a:pt x="58" y="146"/>
                    <a:pt x="58" y="146"/>
                    <a:pt x="58" y="146"/>
                  </a:cubicBezTo>
                  <a:cubicBezTo>
                    <a:pt x="58" y="146"/>
                    <a:pt x="58" y="146"/>
                    <a:pt x="58" y="146"/>
                  </a:cubicBezTo>
                  <a:cubicBezTo>
                    <a:pt x="59" y="145"/>
                    <a:pt x="59" y="145"/>
                    <a:pt x="59" y="145"/>
                  </a:cubicBezTo>
                  <a:cubicBezTo>
                    <a:pt x="80" y="136"/>
                    <a:pt x="80" y="136"/>
                    <a:pt x="80" y="136"/>
                  </a:cubicBezTo>
                  <a:cubicBezTo>
                    <a:pt x="80" y="136"/>
                    <a:pt x="81"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5"/>
            <p:cNvSpPr>
              <a:spLocks noChangeArrowheads="1"/>
            </p:cNvSpPr>
            <p:nvPr/>
          </p:nvSpPr>
          <p:spPr bwMode="auto">
            <a:xfrm>
              <a:off x="4315202" y="2178541"/>
              <a:ext cx="3406" cy="1314682"/>
            </a:xfrm>
            <a:prstGeom prst="rect">
              <a:avLst/>
            </a:prstGeom>
            <a:solidFill>
              <a:srgbClr val="9C28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p:cNvSpPr>
            <p:nvPr/>
          </p:nvSpPr>
          <p:spPr bwMode="auto">
            <a:xfrm>
              <a:off x="4281143" y="1810702"/>
              <a:ext cx="183919" cy="187325"/>
            </a:xfrm>
            <a:custGeom>
              <a:avLst/>
              <a:gdLst>
                <a:gd name="T0" fmla="*/ 7 w 58"/>
                <a:gd name="T1" fmla="*/ 0 h 59"/>
                <a:gd name="T2" fmla="*/ 51 w 58"/>
                <a:gd name="T3" fmla="*/ 0 h 59"/>
                <a:gd name="T4" fmla="*/ 58 w 58"/>
                <a:gd name="T5" fmla="*/ 8 h 59"/>
                <a:gd name="T6" fmla="*/ 58 w 58"/>
                <a:gd name="T7" fmla="*/ 38 h 59"/>
                <a:gd name="T8" fmla="*/ 51 w 58"/>
                <a:gd name="T9" fmla="*/ 45 h 59"/>
                <a:gd name="T10" fmla="*/ 42 w 58"/>
                <a:gd name="T11" fmla="*/ 45 h 59"/>
                <a:gd name="T12" fmla="*/ 42 w 58"/>
                <a:gd name="T13" fmla="*/ 59 h 59"/>
                <a:gd name="T14" fmla="*/ 30 w 58"/>
                <a:gd name="T15" fmla="*/ 45 h 59"/>
                <a:gd name="T16" fmla="*/ 7 w 58"/>
                <a:gd name="T17" fmla="*/ 45 h 59"/>
                <a:gd name="T18" fmla="*/ 0 w 58"/>
                <a:gd name="T19" fmla="*/ 38 h 59"/>
                <a:gd name="T20" fmla="*/ 0 w 58"/>
                <a:gd name="T21" fmla="*/ 8 h 59"/>
                <a:gd name="T22" fmla="*/ 7 w 58"/>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59">
                  <a:moveTo>
                    <a:pt x="7" y="0"/>
                  </a:moveTo>
                  <a:cubicBezTo>
                    <a:pt x="51" y="0"/>
                    <a:pt x="51" y="0"/>
                    <a:pt x="51" y="0"/>
                  </a:cubicBezTo>
                  <a:cubicBezTo>
                    <a:pt x="56" y="0"/>
                    <a:pt x="58" y="4"/>
                    <a:pt x="58" y="8"/>
                  </a:cubicBezTo>
                  <a:cubicBezTo>
                    <a:pt x="58" y="38"/>
                    <a:pt x="58" y="38"/>
                    <a:pt x="58" y="38"/>
                  </a:cubicBezTo>
                  <a:cubicBezTo>
                    <a:pt x="58" y="42"/>
                    <a:pt x="56" y="45"/>
                    <a:pt x="51" y="45"/>
                  </a:cubicBezTo>
                  <a:cubicBezTo>
                    <a:pt x="42" y="45"/>
                    <a:pt x="42" y="45"/>
                    <a:pt x="42" y="45"/>
                  </a:cubicBezTo>
                  <a:cubicBezTo>
                    <a:pt x="42" y="59"/>
                    <a:pt x="42" y="59"/>
                    <a:pt x="42" y="59"/>
                  </a:cubicBezTo>
                  <a:cubicBezTo>
                    <a:pt x="30" y="45"/>
                    <a:pt x="30" y="45"/>
                    <a:pt x="30" y="45"/>
                  </a:cubicBezTo>
                  <a:cubicBezTo>
                    <a:pt x="7" y="45"/>
                    <a:pt x="7" y="45"/>
                    <a:pt x="7" y="45"/>
                  </a:cubicBezTo>
                  <a:cubicBezTo>
                    <a:pt x="3" y="45"/>
                    <a:pt x="0" y="42"/>
                    <a:pt x="0" y="38"/>
                  </a:cubicBezTo>
                  <a:cubicBezTo>
                    <a:pt x="0" y="8"/>
                    <a:pt x="0" y="8"/>
                    <a:pt x="0" y="8"/>
                  </a:cubicBezTo>
                  <a:cubicBezTo>
                    <a:pt x="0" y="4"/>
                    <a:pt x="3" y="0"/>
                    <a:pt x="7" y="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
            <p:cNvSpPr>
              <a:spLocks/>
            </p:cNvSpPr>
            <p:nvPr/>
          </p:nvSpPr>
          <p:spPr bwMode="auto">
            <a:xfrm>
              <a:off x="4165342" y="1895850"/>
              <a:ext cx="134534" cy="127722"/>
            </a:xfrm>
            <a:custGeom>
              <a:avLst/>
              <a:gdLst>
                <a:gd name="T0" fmla="*/ 6 w 42"/>
                <a:gd name="T1" fmla="*/ 0 h 40"/>
                <a:gd name="T2" fmla="*/ 34 w 42"/>
                <a:gd name="T3" fmla="*/ 0 h 40"/>
                <a:gd name="T4" fmla="*/ 34 w 42"/>
                <a:gd name="T5" fmla="*/ 12 h 40"/>
                <a:gd name="T6" fmla="*/ 41 w 42"/>
                <a:gd name="T7" fmla="*/ 19 h 40"/>
                <a:gd name="T8" fmla="*/ 42 w 42"/>
                <a:gd name="T9" fmla="*/ 19 h 40"/>
                <a:gd name="T10" fmla="*/ 42 w 42"/>
                <a:gd name="T11" fmla="*/ 26 h 40"/>
                <a:gd name="T12" fmla="*/ 37 w 42"/>
                <a:gd name="T13" fmla="*/ 31 h 40"/>
                <a:gd name="T14" fmla="*/ 21 w 42"/>
                <a:gd name="T15" fmla="*/ 31 h 40"/>
                <a:gd name="T16" fmla="*/ 11 w 42"/>
                <a:gd name="T17" fmla="*/ 40 h 40"/>
                <a:gd name="T18" fmla="*/ 11 w 42"/>
                <a:gd name="T19" fmla="*/ 31 h 40"/>
                <a:gd name="T20" fmla="*/ 6 w 42"/>
                <a:gd name="T21" fmla="*/ 31 h 40"/>
                <a:gd name="T22" fmla="*/ 0 w 42"/>
                <a:gd name="T23" fmla="*/ 26 h 40"/>
                <a:gd name="T24" fmla="*/ 0 w 42"/>
                <a:gd name="T25" fmla="*/ 5 h 40"/>
                <a:gd name="T26" fmla="*/ 6 w 42"/>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0">
                  <a:moveTo>
                    <a:pt x="6" y="0"/>
                  </a:moveTo>
                  <a:cubicBezTo>
                    <a:pt x="34" y="0"/>
                    <a:pt x="34" y="0"/>
                    <a:pt x="34" y="0"/>
                  </a:cubicBezTo>
                  <a:cubicBezTo>
                    <a:pt x="34" y="12"/>
                    <a:pt x="34" y="12"/>
                    <a:pt x="34" y="12"/>
                  </a:cubicBezTo>
                  <a:cubicBezTo>
                    <a:pt x="34" y="15"/>
                    <a:pt x="37" y="19"/>
                    <a:pt x="41" y="19"/>
                  </a:cubicBezTo>
                  <a:cubicBezTo>
                    <a:pt x="42" y="19"/>
                    <a:pt x="42" y="19"/>
                    <a:pt x="42" y="19"/>
                  </a:cubicBezTo>
                  <a:cubicBezTo>
                    <a:pt x="42" y="26"/>
                    <a:pt x="42" y="26"/>
                    <a:pt x="42" y="26"/>
                  </a:cubicBezTo>
                  <a:cubicBezTo>
                    <a:pt x="42" y="29"/>
                    <a:pt x="40" y="31"/>
                    <a:pt x="37" y="31"/>
                  </a:cubicBezTo>
                  <a:cubicBezTo>
                    <a:pt x="21" y="31"/>
                    <a:pt x="21" y="31"/>
                    <a:pt x="21" y="31"/>
                  </a:cubicBezTo>
                  <a:cubicBezTo>
                    <a:pt x="11" y="40"/>
                    <a:pt x="11" y="40"/>
                    <a:pt x="11" y="40"/>
                  </a:cubicBezTo>
                  <a:cubicBezTo>
                    <a:pt x="11" y="31"/>
                    <a:pt x="11" y="31"/>
                    <a:pt x="11" y="31"/>
                  </a:cubicBezTo>
                  <a:cubicBezTo>
                    <a:pt x="6" y="31"/>
                    <a:pt x="6" y="31"/>
                    <a:pt x="6" y="31"/>
                  </a:cubicBezTo>
                  <a:cubicBezTo>
                    <a:pt x="3" y="31"/>
                    <a:pt x="0" y="29"/>
                    <a:pt x="0" y="26"/>
                  </a:cubicBezTo>
                  <a:cubicBezTo>
                    <a:pt x="0" y="5"/>
                    <a:pt x="0" y="5"/>
                    <a:pt x="0" y="5"/>
                  </a:cubicBezTo>
                  <a:cubicBezTo>
                    <a:pt x="0" y="2"/>
                    <a:pt x="3" y="0"/>
                    <a:pt x="6" y="0"/>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p:cNvSpPr>
            <p:nvPr/>
          </p:nvSpPr>
          <p:spPr bwMode="auto">
            <a:xfrm>
              <a:off x="4165342" y="2956792"/>
              <a:ext cx="408709" cy="478531"/>
            </a:xfrm>
            <a:custGeom>
              <a:avLst/>
              <a:gdLst>
                <a:gd name="T0" fmla="*/ 3 w 128"/>
                <a:gd name="T1" fmla="*/ 45 h 151"/>
                <a:gd name="T2" fmla="*/ 3 w 128"/>
                <a:gd name="T3" fmla="*/ 54 h 151"/>
                <a:gd name="T4" fmla="*/ 18 w 128"/>
                <a:gd name="T5" fmla="*/ 71 h 151"/>
                <a:gd name="T6" fmla="*/ 11 w 128"/>
                <a:gd name="T7" fmla="*/ 64 h 151"/>
                <a:gd name="T8" fmla="*/ 3 w 128"/>
                <a:gd name="T9" fmla="*/ 66 h 151"/>
                <a:gd name="T10" fmla="*/ 5 w 128"/>
                <a:gd name="T11" fmla="*/ 75 h 151"/>
                <a:gd name="T12" fmla="*/ 19 w 128"/>
                <a:gd name="T13" fmla="*/ 86 h 151"/>
                <a:gd name="T14" fmla="*/ 73 w 128"/>
                <a:gd name="T15" fmla="*/ 115 h 151"/>
                <a:gd name="T16" fmla="*/ 90 w 128"/>
                <a:gd name="T17" fmla="*/ 151 h 151"/>
                <a:gd name="T18" fmla="*/ 128 w 128"/>
                <a:gd name="T19" fmla="*/ 127 h 151"/>
                <a:gd name="T20" fmla="*/ 116 w 128"/>
                <a:gd name="T21" fmla="*/ 95 h 151"/>
                <a:gd name="T22" fmla="*/ 98 w 128"/>
                <a:gd name="T23" fmla="*/ 40 h 151"/>
                <a:gd name="T24" fmla="*/ 95 w 128"/>
                <a:gd name="T25" fmla="*/ 32 h 151"/>
                <a:gd name="T26" fmla="*/ 90 w 128"/>
                <a:gd name="T27" fmla="*/ 27 h 151"/>
                <a:gd name="T28" fmla="*/ 55 w 128"/>
                <a:gd name="T29" fmla="*/ 5 h 151"/>
                <a:gd name="T30" fmla="*/ 52 w 128"/>
                <a:gd name="T31" fmla="*/ 6 h 151"/>
                <a:gd name="T32" fmla="*/ 56 w 128"/>
                <a:gd name="T33" fmla="*/ 23 h 151"/>
                <a:gd name="T34" fmla="*/ 67 w 128"/>
                <a:gd name="T35" fmla="*/ 26 h 151"/>
                <a:gd name="T36" fmla="*/ 73 w 128"/>
                <a:gd name="T37" fmla="*/ 54 h 151"/>
                <a:gd name="T38" fmla="*/ 46 w 128"/>
                <a:gd name="T39" fmla="*/ 45 h 151"/>
                <a:gd name="T40" fmla="*/ 34 w 128"/>
                <a:gd name="T41" fmla="*/ 25 h 151"/>
                <a:gd name="T42" fmla="*/ 39 w 128"/>
                <a:gd name="T43" fmla="*/ 18 h 151"/>
                <a:gd name="T44" fmla="*/ 45 w 128"/>
                <a:gd name="T45" fmla="*/ 3 h 151"/>
                <a:gd name="T46" fmla="*/ 41 w 128"/>
                <a:gd name="T47" fmla="*/ 1 h 151"/>
                <a:gd name="T48" fmla="*/ 23 w 128"/>
                <a:gd name="T49" fmla="*/ 13 h 151"/>
                <a:gd name="T50" fmla="*/ 20 w 128"/>
                <a:gd name="T51" fmla="*/ 27 h 151"/>
                <a:gd name="T52" fmla="*/ 34 w 128"/>
                <a:gd name="T53" fmla="*/ 54 h 151"/>
                <a:gd name="T54" fmla="*/ 20 w 128"/>
                <a:gd name="T55" fmla="*/ 32 h 151"/>
                <a:gd name="T56" fmla="*/ 10 w 128"/>
                <a:gd name="T57" fmla="*/ 31 h 151"/>
                <a:gd name="T58" fmla="*/ 10 w 128"/>
                <a:gd name="T59" fmla="*/ 31 h 151"/>
                <a:gd name="T60" fmla="*/ 9 w 128"/>
                <a:gd name="T61" fmla="*/ 39 h 151"/>
                <a:gd name="T62" fmla="*/ 26 w 128"/>
                <a:gd name="T63" fmla="*/ 62 h 151"/>
                <a:gd name="T64" fmla="*/ 12 w 128"/>
                <a:gd name="T65" fmla="*/ 45 h 151"/>
                <a:gd name="T66" fmla="*/ 3 w 128"/>
                <a:gd name="T67" fmla="*/ 4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51">
                  <a:moveTo>
                    <a:pt x="3" y="45"/>
                  </a:moveTo>
                  <a:cubicBezTo>
                    <a:pt x="0" y="48"/>
                    <a:pt x="0" y="52"/>
                    <a:pt x="3" y="54"/>
                  </a:cubicBezTo>
                  <a:cubicBezTo>
                    <a:pt x="18" y="71"/>
                    <a:pt x="18" y="71"/>
                    <a:pt x="18" y="71"/>
                  </a:cubicBezTo>
                  <a:cubicBezTo>
                    <a:pt x="11" y="64"/>
                    <a:pt x="11" y="64"/>
                    <a:pt x="11" y="64"/>
                  </a:cubicBezTo>
                  <a:cubicBezTo>
                    <a:pt x="8" y="63"/>
                    <a:pt x="5" y="63"/>
                    <a:pt x="3" y="66"/>
                  </a:cubicBezTo>
                  <a:cubicBezTo>
                    <a:pt x="0" y="69"/>
                    <a:pt x="1" y="73"/>
                    <a:pt x="5" y="75"/>
                  </a:cubicBezTo>
                  <a:cubicBezTo>
                    <a:pt x="19" y="86"/>
                    <a:pt x="19" y="86"/>
                    <a:pt x="19" y="86"/>
                  </a:cubicBezTo>
                  <a:cubicBezTo>
                    <a:pt x="38" y="100"/>
                    <a:pt x="65" y="100"/>
                    <a:pt x="73" y="115"/>
                  </a:cubicBezTo>
                  <a:cubicBezTo>
                    <a:pt x="90" y="151"/>
                    <a:pt x="90" y="151"/>
                    <a:pt x="90" y="151"/>
                  </a:cubicBezTo>
                  <a:cubicBezTo>
                    <a:pt x="128" y="127"/>
                    <a:pt x="128" y="127"/>
                    <a:pt x="128" y="127"/>
                  </a:cubicBezTo>
                  <a:cubicBezTo>
                    <a:pt x="121" y="108"/>
                    <a:pt x="117" y="99"/>
                    <a:pt x="116" y="95"/>
                  </a:cubicBezTo>
                  <a:cubicBezTo>
                    <a:pt x="101" y="43"/>
                    <a:pt x="98" y="40"/>
                    <a:pt x="98" y="40"/>
                  </a:cubicBezTo>
                  <a:cubicBezTo>
                    <a:pt x="95" y="32"/>
                    <a:pt x="95" y="32"/>
                    <a:pt x="95" y="32"/>
                  </a:cubicBezTo>
                  <a:cubicBezTo>
                    <a:pt x="94" y="30"/>
                    <a:pt x="92" y="28"/>
                    <a:pt x="90" y="27"/>
                  </a:cubicBezTo>
                  <a:cubicBezTo>
                    <a:pt x="55" y="5"/>
                    <a:pt x="55" y="5"/>
                    <a:pt x="55" y="5"/>
                  </a:cubicBezTo>
                  <a:cubicBezTo>
                    <a:pt x="54" y="4"/>
                    <a:pt x="52" y="4"/>
                    <a:pt x="52" y="6"/>
                  </a:cubicBezTo>
                  <a:cubicBezTo>
                    <a:pt x="49" y="12"/>
                    <a:pt x="51" y="19"/>
                    <a:pt x="56" y="23"/>
                  </a:cubicBezTo>
                  <a:cubicBezTo>
                    <a:pt x="62" y="28"/>
                    <a:pt x="67" y="26"/>
                    <a:pt x="67" y="26"/>
                  </a:cubicBezTo>
                  <a:cubicBezTo>
                    <a:pt x="75" y="32"/>
                    <a:pt x="80" y="49"/>
                    <a:pt x="73" y="54"/>
                  </a:cubicBezTo>
                  <a:cubicBezTo>
                    <a:pt x="58" y="64"/>
                    <a:pt x="46" y="45"/>
                    <a:pt x="46" y="45"/>
                  </a:cubicBezTo>
                  <a:cubicBezTo>
                    <a:pt x="34" y="25"/>
                    <a:pt x="34" y="25"/>
                    <a:pt x="34" y="25"/>
                  </a:cubicBezTo>
                  <a:cubicBezTo>
                    <a:pt x="34" y="22"/>
                    <a:pt x="39" y="18"/>
                    <a:pt x="39" y="18"/>
                  </a:cubicBezTo>
                  <a:cubicBezTo>
                    <a:pt x="44" y="15"/>
                    <a:pt x="46" y="8"/>
                    <a:pt x="45" y="3"/>
                  </a:cubicBezTo>
                  <a:cubicBezTo>
                    <a:pt x="45" y="1"/>
                    <a:pt x="43" y="0"/>
                    <a:pt x="41" y="1"/>
                  </a:cubicBezTo>
                  <a:cubicBezTo>
                    <a:pt x="23" y="13"/>
                    <a:pt x="23" y="13"/>
                    <a:pt x="23" y="13"/>
                  </a:cubicBezTo>
                  <a:cubicBezTo>
                    <a:pt x="19" y="16"/>
                    <a:pt x="17" y="22"/>
                    <a:pt x="20" y="27"/>
                  </a:cubicBezTo>
                  <a:cubicBezTo>
                    <a:pt x="34" y="54"/>
                    <a:pt x="34" y="54"/>
                    <a:pt x="34" y="54"/>
                  </a:cubicBezTo>
                  <a:cubicBezTo>
                    <a:pt x="20" y="32"/>
                    <a:pt x="20" y="32"/>
                    <a:pt x="20" y="32"/>
                  </a:cubicBezTo>
                  <a:cubicBezTo>
                    <a:pt x="18" y="29"/>
                    <a:pt x="13" y="28"/>
                    <a:pt x="10" y="31"/>
                  </a:cubicBezTo>
                  <a:cubicBezTo>
                    <a:pt x="10" y="31"/>
                    <a:pt x="10" y="31"/>
                    <a:pt x="10" y="31"/>
                  </a:cubicBezTo>
                  <a:cubicBezTo>
                    <a:pt x="8" y="33"/>
                    <a:pt x="7" y="37"/>
                    <a:pt x="9" y="39"/>
                  </a:cubicBezTo>
                  <a:cubicBezTo>
                    <a:pt x="26" y="62"/>
                    <a:pt x="26" y="62"/>
                    <a:pt x="26" y="62"/>
                  </a:cubicBezTo>
                  <a:cubicBezTo>
                    <a:pt x="12" y="45"/>
                    <a:pt x="12" y="45"/>
                    <a:pt x="12" y="45"/>
                  </a:cubicBezTo>
                  <a:cubicBezTo>
                    <a:pt x="10" y="43"/>
                    <a:pt x="5" y="43"/>
                    <a:pt x="3" y="45"/>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p:cNvSpPr>
            <p:nvPr/>
          </p:nvSpPr>
          <p:spPr bwMode="auto">
            <a:xfrm>
              <a:off x="4442925" y="3350174"/>
              <a:ext cx="255443" cy="228196"/>
            </a:xfrm>
            <a:custGeom>
              <a:avLst/>
              <a:gdLst>
                <a:gd name="T0" fmla="*/ 21 w 150"/>
                <a:gd name="T1" fmla="*/ 134 h 134"/>
                <a:gd name="T2" fmla="*/ 150 w 150"/>
                <a:gd name="T3" fmla="*/ 134 h 134"/>
                <a:gd name="T4" fmla="*/ 88 w 150"/>
                <a:gd name="T5" fmla="*/ 0 h 134"/>
                <a:gd name="T6" fmla="*/ 0 w 150"/>
                <a:gd name="T7" fmla="*/ 54 h 134"/>
                <a:gd name="T8" fmla="*/ 21 w 150"/>
                <a:gd name="T9" fmla="*/ 134 h 134"/>
              </a:gdLst>
              <a:ahLst/>
              <a:cxnLst>
                <a:cxn ang="0">
                  <a:pos x="T0" y="T1"/>
                </a:cxn>
                <a:cxn ang="0">
                  <a:pos x="T2" y="T3"/>
                </a:cxn>
                <a:cxn ang="0">
                  <a:pos x="T4" y="T5"/>
                </a:cxn>
                <a:cxn ang="0">
                  <a:pos x="T6" y="T7"/>
                </a:cxn>
                <a:cxn ang="0">
                  <a:pos x="T8" y="T9"/>
                </a:cxn>
              </a:cxnLst>
              <a:rect l="0" t="0" r="r" b="b"/>
              <a:pathLst>
                <a:path w="150" h="134">
                  <a:moveTo>
                    <a:pt x="21" y="134"/>
                  </a:moveTo>
                  <a:lnTo>
                    <a:pt x="150" y="134"/>
                  </a:lnTo>
                  <a:lnTo>
                    <a:pt x="88" y="0"/>
                  </a:lnTo>
                  <a:lnTo>
                    <a:pt x="0" y="54"/>
                  </a:lnTo>
                  <a:lnTo>
                    <a:pt x="21" y="134"/>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p:nvSpPr>
          <p:spPr bwMode="auto">
            <a:xfrm>
              <a:off x="4260708" y="2953386"/>
              <a:ext cx="45980" cy="34059"/>
            </a:xfrm>
            <a:custGeom>
              <a:avLst/>
              <a:gdLst>
                <a:gd name="T0" fmla="*/ 13 w 14"/>
                <a:gd name="T1" fmla="*/ 3 h 11"/>
                <a:gd name="T2" fmla="*/ 5 w 14"/>
                <a:gd name="T3" fmla="*/ 10 h 11"/>
                <a:gd name="T4" fmla="*/ 0 w 14"/>
                <a:gd name="T5" fmla="*/ 9 h 11"/>
                <a:gd name="T6" fmla="*/ 13 w 14"/>
                <a:gd name="T7" fmla="*/ 0 h 11"/>
                <a:gd name="T8" fmla="*/ 13 w 14"/>
                <a:gd name="T9" fmla="*/ 3 h 11"/>
              </a:gdLst>
              <a:ahLst/>
              <a:cxnLst>
                <a:cxn ang="0">
                  <a:pos x="T0" y="T1"/>
                </a:cxn>
                <a:cxn ang="0">
                  <a:pos x="T2" y="T3"/>
                </a:cxn>
                <a:cxn ang="0">
                  <a:pos x="T4" y="T5"/>
                </a:cxn>
                <a:cxn ang="0">
                  <a:pos x="T6" y="T7"/>
                </a:cxn>
                <a:cxn ang="0">
                  <a:pos x="T8" y="T9"/>
                </a:cxn>
              </a:cxnLst>
              <a:rect l="0" t="0" r="r" b="b"/>
              <a:pathLst>
                <a:path w="14" h="11">
                  <a:moveTo>
                    <a:pt x="13" y="3"/>
                  </a:moveTo>
                  <a:cubicBezTo>
                    <a:pt x="5" y="10"/>
                    <a:pt x="5" y="10"/>
                    <a:pt x="5" y="10"/>
                  </a:cubicBezTo>
                  <a:cubicBezTo>
                    <a:pt x="3" y="11"/>
                    <a:pt x="1" y="10"/>
                    <a:pt x="0" y="9"/>
                  </a:cubicBezTo>
                  <a:cubicBezTo>
                    <a:pt x="13" y="0"/>
                    <a:pt x="13" y="0"/>
                    <a:pt x="13" y="0"/>
                  </a:cubicBezTo>
                  <a:cubicBezTo>
                    <a:pt x="13" y="1"/>
                    <a:pt x="14" y="2"/>
                    <a:pt x="13" y="3"/>
                  </a:cubicBez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p:cNvSpPr>
            <p:nvPr/>
          </p:nvSpPr>
          <p:spPr bwMode="auto">
            <a:xfrm>
              <a:off x="4332232" y="2965306"/>
              <a:ext cx="47683" cy="39169"/>
            </a:xfrm>
            <a:custGeom>
              <a:avLst/>
              <a:gdLst>
                <a:gd name="T0" fmla="*/ 1 w 15"/>
                <a:gd name="T1" fmla="*/ 3 h 12"/>
                <a:gd name="T2" fmla="*/ 9 w 15"/>
                <a:gd name="T3" fmla="*/ 10 h 12"/>
                <a:gd name="T4" fmla="*/ 15 w 15"/>
                <a:gd name="T5" fmla="*/ 9 h 12"/>
                <a:gd name="T6" fmla="*/ 1 w 15"/>
                <a:gd name="T7" fmla="*/ 0 h 12"/>
                <a:gd name="T8" fmla="*/ 1 w 15"/>
                <a:gd name="T9" fmla="*/ 3 h 12"/>
              </a:gdLst>
              <a:ahLst/>
              <a:cxnLst>
                <a:cxn ang="0">
                  <a:pos x="T0" y="T1"/>
                </a:cxn>
                <a:cxn ang="0">
                  <a:pos x="T2" y="T3"/>
                </a:cxn>
                <a:cxn ang="0">
                  <a:pos x="T4" y="T5"/>
                </a:cxn>
                <a:cxn ang="0">
                  <a:pos x="T6" y="T7"/>
                </a:cxn>
                <a:cxn ang="0">
                  <a:pos x="T8" y="T9"/>
                </a:cxn>
              </a:cxnLst>
              <a:rect l="0" t="0" r="r" b="b"/>
              <a:pathLst>
                <a:path w="15" h="12">
                  <a:moveTo>
                    <a:pt x="1" y="3"/>
                  </a:moveTo>
                  <a:cubicBezTo>
                    <a:pt x="9" y="10"/>
                    <a:pt x="9" y="10"/>
                    <a:pt x="9" y="10"/>
                  </a:cubicBezTo>
                  <a:cubicBezTo>
                    <a:pt x="11" y="12"/>
                    <a:pt x="14" y="10"/>
                    <a:pt x="15" y="9"/>
                  </a:cubicBezTo>
                  <a:cubicBezTo>
                    <a:pt x="1" y="0"/>
                    <a:pt x="1" y="0"/>
                    <a:pt x="1" y="0"/>
                  </a:cubicBezTo>
                  <a:cubicBezTo>
                    <a:pt x="0" y="1"/>
                    <a:pt x="0" y="2"/>
                    <a:pt x="1" y="3"/>
                  </a:cubicBez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p:nvSpPr>
          <p:spPr bwMode="auto">
            <a:xfrm>
              <a:off x="4410568" y="3276948"/>
              <a:ext cx="149860" cy="110693"/>
            </a:xfrm>
            <a:custGeom>
              <a:avLst/>
              <a:gdLst>
                <a:gd name="T0" fmla="*/ 88 w 88"/>
                <a:gd name="T1" fmla="*/ 24 h 65"/>
                <a:gd name="T2" fmla="*/ 10 w 88"/>
                <a:gd name="T3" fmla="*/ 65 h 65"/>
                <a:gd name="T4" fmla="*/ 0 w 88"/>
                <a:gd name="T5" fmla="*/ 43 h 65"/>
                <a:gd name="T6" fmla="*/ 79 w 88"/>
                <a:gd name="T7" fmla="*/ 0 h 65"/>
                <a:gd name="T8" fmla="*/ 88 w 88"/>
                <a:gd name="T9" fmla="*/ 24 h 65"/>
              </a:gdLst>
              <a:ahLst/>
              <a:cxnLst>
                <a:cxn ang="0">
                  <a:pos x="T0" y="T1"/>
                </a:cxn>
                <a:cxn ang="0">
                  <a:pos x="T2" y="T3"/>
                </a:cxn>
                <a:cxn ang="0">
                  <a:pos x="T4" y="T5"/>
                </a:cxn>
                <a:cxn ang="0">
                  <a:pos x="T6" y="T7"/>
                </a:cxn>
                <a:cxn ang="0">
                  <a:pos x="T8" y="T9"/>
                </a:cxn>
              </a:cxnLst>
              <a:rect l="0" t="0" r="r" b="b"/>
              <a:pathLst>
                <a:path w="88" h="65">
                  <a:moveTo>
                    <a:pt x="88" y="24"/>
                  </a:moveTo>
                  <a:lnTo>
                    <a:pt x="10" y="65"/>
                  </a:lnTo>
                  <a:lnTo>
                    <a:pt x="0" y="43"/>
                  </a:lnTo>
                  <a:lnTo>
                    <a:pt x="79" y="0"/>
                  </a:lnTo>
                  <a:lnTo>
                    <a:pt x="8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p:cNvSpPr>
            <p:nvPr/>
          </p:nvSpPr>
          <p:spPr bwMode="auto">
            <a:xfrm>
              <a:off x="4427597" y="3305898"/>
              <a:ext cx="165187" cy="136236"/>
            </a:xfrm>
            <a:custGeom>
              <a:avLst/>
              <a:gdLst>
                <a:gd name="T0" fmla="*/ 0 w 97"/>
                <a:gd name="T1" fmla="*/ 52 h 80"/>
                <a:gd name="T2" fmla="*/ 9 w 97"/>
                <a:gd name="T3" fmla="*/ 80 h 80"/>
                <a:gd name="T4" fmla="*/ 97 w 97"/>
                <a:gd name="T5" fmla="*/ 26 h 80"/>
                <a:gd name="T6" fmla="*/ 84 w 97"/>
                <a:gd name="T7" fmla="*/ 0 h 80"/>
                <a:gd name="T8" fmla="*/ 0 w 97"/>
                <a:gd name="T9" fmla="*/ 52 h 80"/>
              </a:gdLst>
              <a:ahLst/>
              <a:cxnLst>
                <a:cxn ang="0">
                  <a:pos x="T0" y="T1"/>
                </a:cxn>
                <a:cxn ang="0">
                  <a:pos x="T2" y="T3"/>
                </a:cxn>
                <a:cxn ang="0">
                  <a:pos x="T4" y="T5"/>
                </a:cxn>
                <a:cxn ang="0">
                  <a:pos x="T6" y="T7"/>
                </a:cxn>
                <a:cxn ang="0">
                  <a:pos x="T8" y="T9"/>
                </a:cxn>
              </a:cxnLst>
              <a:rect l="0" t="0" r="r" b="b"/>
              <a:pathLst>
                <a:path w="97" h="80">
                  <a:moveTo>
                    <a:pt x="0" y="52"/>
                  </a:moveTo>
                  <a:lnTo>
                    <a:pt x="9" y="80"/>
                  </a:lnTo>
                  <a:lnTo>
                    <a:pt x="97" y="26"/>
                  </a:lnTo>
                  <a:lnTo>
                    <a:pt x="84" y="0"/>
                  </a:lnTo>
                  <a:lnTo>
                    <a:pt x="0" y="52"/>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p:cNvSpPr>
            <p:nvPr/>
          </p:nvSpPr>
          <p:spPr bwMode="auto">
            <a:xfrm>
              <a:off x="4427597" y="3309303"/>
              <a:ext cx="69822" cy="74930"/>
            </a:xfrm>
            <a:custGeom>
              <a:avLst/>
              <a:gdLst>
                <a:gd name="T0" fmla="*/ 19 w 22"/>
                <a:gd name="T1" fmla="*/ 7 h 24"/>
                <a:gd name="T2" fmla="*/ 16 w 22"/>
                <a:gd name="T3" fmla="*/ 21 h 24"/>
                <a:gd name="T4" fmla="*/ 3 w 22"/>
                <a:gd name="T5" fmla="*/ 16 h 24"/>
                <a:gd name="T6" fmla="*/ 5 w 22"/>
                <a:gd name="T7" fmla="*/ 2 h 24"/>
                <a:gd name="T8" fmla="*/ 19 w 22"/>
                <a:gd name="T9" fmla="*/ 7 h 24"/>
              </a:gdLst>
              <a:ahLst/>
              <a:cxnLst>
                <a:cxn ang="0">
                  <a:pos x="T0" y="T1"/>
                </a:cxn>
                <a:cxn ang="0">
                  <a:pos x="T2" y="T3"/>
                </a:cxn>
                <a:cxn ang="0">
                  <a:pos x="T4" y="T5"/>
                </a:cxn>
                <a:cxn ang="0">
                  <a:pos x="T6" y="T7"/>
                </a:cxn>
                <a:cxn ang="0">
                  <a:pos x="T8" y="T9"/>
                </a:cxn>
              </a:cxnLst>
              <a:rect l="0" t="0" r="r" b="b"/>
              <a:pathLst>
                <a:path w="22" h="24">
                  <a:moveTo>
                    <a:pt x="19" y="7"/>
                  </a:moveTo>
                  <a:cubicBezTo>
                    <a:pt x="22" y="13"/>
                    <a:pt x="20" y="19"/>
                    <a:pt x="16" y="21"/>
                  </a:cubicBezTo>
                  <a:cubicBezTo>
                    <a:pt x="12" y="24"/>
                    <a:pt x="6" y="22"/>
                    <a:pt x="3" y="16"/>
                  </a:cubicBezTo>
                  <a:cubicBezTo>
                    <a:pt x="0" y="11"/>
                    <a:pt x="1" y="5"/>
                    <a:pt x="5" y="2"/>
                  </a:cubicBezTo>
                  <a:cubicBezTo>
                    <a:pt x="10" y="0"/>
                    <a:pt x="16" y="2"/>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p:nvSpPr>
          <p:spPr bwMode="auto">
            <a:xfrm>
              <a:off x="4431003" y="3312709"/>
              <a:ext cx="63010" cy="69822"/>
            </a:xfrm>
            <a:custGeom>
              <a:avLst/>
              <a:gdLst>
                <a:gd name="T0" fmla="*/ 18 w 20"/>
                <a:gd name="T1" fmla="*/ 6 h 22"/>
                <a:gd name="T2" fmla="*/ 17 w 20"/>
                <a:gd name="T3" fmla="*/ 7 h 22"/>
                <a:gd name="T4" fmla="*/ 19 w 20"/>
                <a:gd name="T5" fmla="*/ 13 h 22"/>
                <a:gd name="T6" fmla="*/ 15 w 20"/>
                <a:gd name="T7" fmla="*/ 20 h 22"/>
                <a:gd name="T8" fmla="*/ 11 w 20"/>
                <a:gd name="T9" fmla="*/ 21 h 22"/>
                <a:gd name="T10" fmla="*/ 2 w 20"/>
                <a:gd name="T11" fmla="*/ 15 h 22"/>
                <a:gd name="T12" fmla="*/ 1 w 20"/>
                <a:gd name="T13" fmla="*/ 9 h 22"/>
                <a:gd name="T14" fmla="*/ 5 w 20"/>
                <a:gd name="T15" fmla="*/ 2 h 22"/>
                <a:gd name="T16" fmla="*/ 8 w 20"/>
                <a:gd name="T17" fmla="*/ 1 h 22"/>
                <a:gd name="T18" fmla="*/ 17 w 20"/>
                <a:gd name="T19" fmla="*/ 7 h 22"/>
                <a:gd name="T20" fmla="*/ 18 w 20"/>
                <a:gd name="T21" fmla="*/ 6 h 22"/>
                <a:gd name="T22" fmla="*/ 18 w 20"/>
                <a:gd name="T23" fmla="*/ 6 h 22"/>
                <a:gd name="T24" fmla="*/ 8 w 20"/>
                <a:gd name="T25" fmla="*/ 0 h 22"/>
                <a:gd name="T26" fmla="*/ 4 w 20"/>
                <a:gd name="T27" fmla="*/ 1 h 22"/>
                <a:gd name="T28" fmla="*/ 0 w 20"/>
                <a:gd name="T29" fmla="*/ 9 h 22"/>
                <a:gd name="T30" fmla="*/ 2 w 20"/>
                <a:gd name="T31" fmla="*/ 16 h 22"/>
                <a:gd name="T32" fmla="*/ 11 w 20"/>
                <a:gd name="T33" fmla="*/ 22 h 22"/>
                <a:gd name="T34" fmla="*/ 15 w 20"/>
                <a:gd name="T35" fmla="*/ 21 h 22"/>
                <a:gd name="T36" fmla="*/ 20 w 20"/>
                <a:gd name="T37" fmla="*/ 13 h 22"/>
                <a:gd name="T38" fmla="*/ 18 w 20"/>
                <a:gd name="T3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2">
                  <a:moveTo>
                    <a:pt x="18" y="6"/>
                  </a:moveTo>
                  <a:cubicBezTo>
                    <a:pt x="17" y="7"/>
                    <a:pt x="17" y="7"/>
                    <a:pt x="17" y="7"/>
                  </a:cubicBezTo>
                  <a:cubicBezTo>
                    <a:pt x="18" y="9"/>
                    <a:pt x="19" y="11"/>
                    <a:pt x="19" y="13"/>
                  </a:cubicBezTo>
                  <a:cubicBezTo>
                    <a:pt x="19" y="16"/>
                    <a:pt x="17" y="19"/>
                    <a:pt x="15" y="20"/>
                  </a:cubicBezTo>
                  <a:cubicBezTo>
                    <a:pt x="14" y="21"/>
                    <a:pt x="13" y="21"/>
                    <a:pt x="11" y="21"/>
                  </a:cubicBezTo>
                  <a:cubicBezTo>
                    <a:pt x="8" y="21"/>
                    <a:pt x="4" y="19"/>
                    <a:pt x="2" y="15"/>
                  </a:cubicBezTo>
                  <a:cubicBezTo>
                    <a:pt x="1" y="13"/>
                    <a:pt x="1" y="11"/>
                    <a:pt x="1" y="9"/>
                  </a:cubicBezTo>
                  <a:cubicBezTo>
                    <a:pt x="1" y="6"/>
                    <a:pt x="2" y="3"/>
                    <a:pt x="5" y="2"/>
                  </a:cubicBezTo>
                  <a:cubicBezTo>
                    <a:pt x="6" y="1"/>
                    <a:pt x="7" y="1"/>
                    <a:pt x="8" y="1"/>
                  </a:cubicBezTo>
                  <a:cubicBezTo>
                    <a:pt x="11" y="1"/>
                    <a:pt x="15" y="3"/>
                    <a:pt x="17" y="7"/>
                  </a:cubicBezTo>
                  <a:cubicBezTo>
                    <a:pt x="18" y="6"/>
                    <a:pt x="18" y="6"/>
                    <a:pt x="18" y="6"/>
                  </a:cubicBezTo>
                  <a:cubicBezTo>
                    <a:pt x="18" y="6"/>
                    <a:pt x="18" y="6"/>
                    <a:pt x="18" y="6"/>
                  </a:cubicBezTo>
                  <a:cubicBezTo>
                    <a:pt x="16" y="2"/>
                    <a:pt x="12" y="0"/>
                    <a:pt x="8" y="0"/>
                  </a:cubicBezTo>
                  <a:cubicBezTo>
                    <a:pt x="7" y="0"/>
                    <a:pt x="5" y="0"/>
                    <a:pt x="4" y="1"/>
                  </a:cubicBezTo>
                  <a:cubicBezTo>
                    <a:pt x="1" y="3"/>
                    <a:pt x="0" y="6"/>
                    <a:pt x="0" y="9"/>
                  </a:cubicBezTo>
                  <a:cubicBezTo>
                    <a:pt x="0" y="11"/>
                    <a:pt x="0" y="13"/>
                    <a:pt x="2" y="16"/>
                  </a:cubicBezTo>
                  <a:cubicBezTo>
                    <a:pt x="4" y="20"/>
                    <a:pt x="8" y="22"/>
                    <a:pt x="11" y="22"/>
                  </a:cubicBezTo>
                  <a:cubicBezTo>
                    <a:pt x="13" y="22"/>
                    <a:pt x="14" y="22"/>
                    <a:pt x="15" y="21"/>
                  </a:cubicBezTo>
                  <a:cubicBezTo>
                    <a:pt x="18" y="19"/>
                    <a:pt x="20" y="16"/>
                    <a:pt x="20" y="13"/>
                  </a:cubicBezTo>
                  <a:cubicBezTo>
                    <a:pt x="20" y="10"/>
                    <a:pt x="19" y="8"/>
                    <a:pt x="18"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p:cNvSpPr>
            <p:nvPr/>
          </p:nvSpPr>
          <p:spPr bwMode="auto">
            <a:xfrm>
              <a:off x="4461657" y="3346768"/>
              <a:ext cx="10218" cy="25545"/>
            </a:xfrm>
            <a:custGeom>
              <a:avLst/>
              <a:gdLst>
                <a:gd name="T0" fmla="*/ 6 w 6"/>
                <a:gd name="T1" fmla="*/ 15 h 15"/>
                <a:gd name="T2" fmla="*/ 0 w 6"/>
                <a:gd name="T3" fmla="*/ 0 h 15"/>
                <a:gd name="T4" fmla="*/ 0 w 6"/>
                <a:gd name="T5" fmla="*/ 0 h 15"/>
                <a:gd name="T6" fmla="*/ 6 w 6"/>
                <a:gd name="T7" fmla="*/ 15 h 15"/>
              </a:gdLst>
              <a:ahLst/>
              <a:cxnLst>
                <a:cxn ang="0">
                  <a:pos x="T0" y="T1"/>
                </a:cxn>
                <a:cxn ang="0">
                  <a:pos x="T2" y="T3"/>
                </a:cxn>
                <a:cxn ang="0">
                  <a:pos x="T4" y="T5"/>
                </a:cxn>
                <a:cxn ang="0">
                  <a:pos x="T6" y="T7"/>
                </a:cxn>
              </a:cxnLst>
              <a:rect l="0" t="0" r="r" b="b"/>
              <a:pathLst>
                <a:path w="6" h="15">
                  <a:moveTo>
                    <a:pt x="6" y="15"/>
                  </a:moveTo>
                  <a:lnTo>
                    <a:pt x="0" y="0"/>
                  </a:lnTo>
                  <a:lnTo>
                    <a:pt x="0" y="0"/>
                  </a:lnTo>
                  <a:lnTo>
                    <a:pt x="6" y="15"/>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p:cNvSpPr>
            <p:nvPr/>
          </p:nvSpPr>
          <p:spPr bwMode="auto">
            <a:xfrm>
              <a:off x="4461657" y="3339957"/>
              <a:ext cx="17030" cy="6812"/>
            </a:xfrm>
            <a:custGeom>
              <a:avLst/>
              <a:gdLst>
                <a:gd name="T0" fmla="*/ 10 w 10"/>
                <a:gd name="T1" fmla="*/ 0 h 4"/>
                <a:gd name="T2" fmla="*/ 0 w 10"/>
                <a:gd name="T3" fmla="*/ 4 h 4"/>
                <a:gd name="T4" fmla="*/ 0 w 10"/>
                <a:gd name="T5" fmla="*/ 4 h 4"/>
                <a:gd name="T6" fmla="*/ 10 w 10"/>
                <a:gd name="T7" fmla="*/ 0 h 4"/>
              </a:gdLst>
              <a:ahLst/>
              <a:cxnLst>
                <a:cxn ang="0">
                  <a:pos x="T0" y="T1"/>
                </a:cxn>
                <a:cxn ang="0">
                  <a:pos x="T2" y="T3"/>
                </a:cxn>
                <a:cxn ang="0">
                  <a:pos x="T4" y="T5"/>
                </a:cxn>
                <a:cxn ang="0">
                  <a:pos x="T6" y="T7"/>
                </a:cxn>
              </a:cxnLst>
              <a:rect l="0" t="0" r="r" b="b"/>
              <a:pathLst>
                <a:path w="10" h="4">
                  <a:moveTo>
                    <a:pt x="10" y="0"/>
                  </a:moveTo>
                  <a:lnTo>
                    <a:pt x="0" y="4"/>
                  </a:lnTo>
                  <a:lnTo>
                    <a:pt x="0" y="4"/>
                  </a:lnTo>
                  <a:lnTo>
                    <a:pt x="1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p:cNvSpPr>
            <p:nvPr/>
          </p:nvSpPr>
          <p:spPr bwMode="auto">
            <a:xfrm>
              <a:off x="4456548" y="3317819"/>
              <a:ext cx="5109" cy="28951"/>
            </a:xfrm>
            <a:custGeom>
              <a:avLst/>
              <a:gdLst>
                <a:gd name="T0" fmla="*/ 0 w 3"/>
                <a:gd name="T1" fmla="*/ 0 h 17"/>
                <a:gd name="T2" fmla="*/ 3 w 3"/>
                <a:gd name="T3" fmla="*/ 17 h 17"/>
                <a:gd name="T4" fmla="*/ 2 w 3"/>
                <a:gd name="T5" fmla="*/ 17 h 17"/>
                <a:gd name="T6" fmla="*/ 0 w 3"/>
                <a:gd name="T7" fmla="*/ 0 h 17"/>
              </a:gdLst>
              <a:ahLst/>
              <a:cxnLst>
                <a:cxn ang="0">
                  <a:pos x="T0" y="T1"/>
                </a:cxn>
                <a:cxn ang="0">
                  <a:pos x="T2" y="T3"/>
                </a:cxn>
                <a:cxn ang="0">
                  <a:pos x="T4" y="T5"/>
                </a:cxn>
                <a:cxn ang="0">
                  <a:pos x="T6" y="T7"/>
                </a:cxn>
              </a:cxnLst>
              <a:rect l="0" t="0" r="r" b="b"/>
              <a:pathLst>
                <a:path w="3" h="17">
                  <a:moveTo>
                    <a:pt x="0" y="0"/>
                  </a:moveTo>
                  <a:lnTo>
                    <a:pt x="3" y="17"/>
                  </a:lnTo>
                  <a:lnTo>
                    <a:pt x="2" y="17"/>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p:nvSpPr>
          <p:spPr bwMode="auto">
            <a:xfrm>
              <a:off x="4446330" y="3317819"/>
              <a:ext cx="3406" cy="10218"/>
            </a:xfrm>
            <a:custGeom>
              <a:avLst/>
              <a:gdLst>
                <a:gd name="T0" fmla="*/ 2 w 2"/>
                <a:gd name="T1" fmla="*/ 6 h 6"/>
                <a:gd name="T2" fmla="*/ 0 w 2"/>
                <a:gd name="T3" fmla="*/ 4 h 6"/>
                <a:gd name="T4" fmla="*/ 0 w 2"/>
                <a:gd name="T5" fmla="*/ 0 h 6"/>
                <a:gd name="T6" fmla="*/ 2 w 2"/>
                <a:gd name="T7" fmla="*/ 2 h 6"/>
                <a:gd name="T8" fmla="*/ 2 w 2"/>
                <a:gd name="T9" fmla="*/ 6 h 6"/>
              </a:gdLst>
              <a:ahLst/>
              <a:cxnLst>
                <a:cxn ang="0">
                  <a:pos x="T0" y="T1"/>
                </a:cxn>
                <a:cxn ang="0">
                  <a:pos x="T2" y="T3"/>
                </a:cxn>
                <a:cxn ang="0">
                  <a:pos x="T4" y="T5"/>
                </a:cxn>
                <a:cxn ang="0">
                  <a:pos x="T6" y="T7"/>
                </a:cxn>
                <a:cxn ang="0">
                  <a:pos x="T8" y="T9"/>
                </a:cxn>
              </a:cxnLst>
              <a:rect l="0" t="0" r="r" b="b"/>
              <a:pathLst>
                <a:path w="2" h="6">
                  <a:moveTo>
                    <a:pt x="2" y="6"/>
                  </a:moveTo>
                  <a:lnTo>
                    <a:pt x="0" y="4"/>
                  </a:lnTo>
                  <a:lnTo>
                    <a:pt x="0" y="0"/>
                  </a:lnTo>
                  <a:lnTo>
                    <a:pt x="2" y="2"/>
                  </a:lnTo>
                  <a:lnTo>
                    <a:pt x="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p:nvSpPr>
          <p:spPr bwMode="auto">
            <a:xfrm>
              <a:off x="4436113" y="3331442"/>
              <a:ext cx="6812" cy="3406"/>
            </a:xfrm>
            <a:custGeom>
              <a:avLst/>
              <a:gdLst>
                <a:gd name="T0" fmla="*/ 4 w 4"/>
                <a:gd name="T1" fmla="*/ 2 h 2"/>
                <a:gd name="T2" fmla="*/ 2 w 4"/>
                <a:gd name="T3" fmla="*/ 2 h 2"/>
                <a:gd name="T4" fmla="*/ 0 w 4"/>
                <a:gd name="T5" fmla="*/ 0 h 2"/>
                <a:gd name="T6" fmla="*/ 4 w 4"/>
                <a:gd name="T7" fmla="*/ 0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lnTo>
                    <a:pt x="2" y="2"/>
                  </a:lnTo>
                  <a:lnTo>
                    <a:pt x="0" y="0"/>
                  </a:lnTo>
                  <a:lnTo>
                    <a:pt x="4" y="0"/>
                  </a:lnTo>
                  <a:lnTo>
                    <a:pt x="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p:cNvSpPr>
            <p:nvPr/>
          </p:nvSpPr>
          <p:spPr bwMode="auto">
            <a:xfrm>
              <a:off x="4434409" y="3343363"/>
              <a:ext cx="8515" cy="3406"/>
            </a:xfrm>
            <a:custGeom>
              <a:avLst/>
              <a:gdLst>
                <a:gd name="T0" fmla="*/ 5 w 5"/>
                <a:gd name="T1" fmla="*/ 0 h 2"/>
                <a:gd name="T2" fmla="*/ 3 w 5"/>
                <a:gd name="T3" fmla="*/ 2 h 2"/>
                <a:gd name="T4" fmla="*/ 0 w 5"/>
                <a:gd name="T5" fmla="*/ 0 h 2"/>
                <a:gd name="T6" fmla="*/ 3 w 5"/>
                <a:gd name="T7" fmla="*/ 0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3" y="2"/>
                  </a:lnTo>
                  <a:lnTo>
                    <a:pt x="0" y="0"/>
                  </a:lnTo>
                  <a:lnTo>
                    <a:pt x="3"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p:nvSpPr>
          <p:spPr bwMode="auto">
            <a:xfrm>
              <a:off x="4439519" y="3356986"/>
              <a:ext cx="6812" cy="1703"/>
            </a:xfrm>
            <a:custGeom>
              <a:avLst/>
              <a:gdLst>
                <a:gd name="T0" fmla="*/ 4 w 4"/>
                <a:gd name="T1" fmla="*/ 0 h 1"/>
                <a:gd name="T2" fmla="*/ 2 w 4"/>
                <a:gd name="T3" fmla="*/ 1 h 1"/>
                <a:gd name="T4" fmla="*/ 0 w 4"/>
                <a:gd name="T5" fmla="*/ 1 h 1"/>
                <a:gd name="T6" fmla="*/ 2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2" y="1"/>
                  </a:lnTo>
                  <a:lnTo>
                    <a:pt x="0" y="1"/>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p:nvSpPr>
          <p:spPr bwMode="auto">
            <a:xfrm>
              <a:off x="4449736" y="3362096"/>
              <a:ext cx="3406" cy="1021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2" y="4"/>
                  </a:lnTo>
                  <a:lnTo>
                    <a:pt x="0" y="6"/>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p:nvSpPr>
          <p:spPr bwMode="auto">
            <a:xfrm>
              <a:off x="4461657" y="3368907"/>
              <a:ext cx="3406" cy="6812"/>
            </a:xfrm>
            <a:custGeom>
              <a:avLst/>
              <a:gdLst>
                <a:gd name="T0" fmla="*/ 0 w 2"/>
                <a:gd name="T1" fmla="*/ 0 h 4"/>
                <a:gd name="T2" fmla="*/ 2 w 2"/>
                <a:gd name="T3" fmla="*/ 2 h 4"/>
                <a:gd name="T4" fmla="*/ 2 w 2"/>
                <a:gd name="T5" fmla="*/ 4 h 4"/>
                <a:gd name="T6" fmla="*/ 0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2" y="2"/>
                  </a:lnTo>
                  <a:lnTo>
                    <a:pt x="2"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p:nvSpPr>
          <p:spPr bwMode="auto">
            <a:xfrm>
              <a:off x="4471874" y="3365502"/>
              <a:ext cx="6812" cy="6812"/>
            </a:xfrm>
            <a:custGeom>
              <a:avLst/>
              <a:gdLst>
                <a:gd name="T0" fmla="*/ 0 w 4"/>
                <a:gd name="T1" fmla="*/ 0 h 4"/>
                <a:gd name="T2" fmla="*/ 2 w 4"/>
                <a:gd name="T3" fmla="*/ 2 h 4"/>
                <a:gd name="T4" fmla="*/ 4 w 4"/>
                <a:gd name="T5" fmla="*/ 4 h 4"/>
                <a:gd name="T6" fmla="*/ 2 w 4"/>
                <a:gd name="T7" fmla="*/ 2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2" y="2"/>
                  </a:lnTo>
                  <a:lnTo>
                    <a:pt x="4" y="4"/>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p:nvSpPr>
          <p:spPr bwMode="auto">
            <a:xfrm>
              <a:off x="4478686" y="3358690"/>
              <a:ext cx="8515" cy="3406"/>
            </a:xfrm>
            <a:custGeom>
              <a:avLst/>
              <a:gdLst>
                <a:gd name="T0" fmla="*/ 0 w 5"/>
                <a:gd name="T1" fmla="*/ 0 h 2"/>
                <a:gd name="T2" fmla="*/ 4 w 5"/>
                <a:gd name="T3" fmla="*/ 0 h 2"/>
                <a:gd name="T4" fmla="*/ 5 w 5"/>
                <a:gd name="T5" fmla="*/ 2 h 2"/>
                <a:gd name="T6" fmla="*/ 2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lnTo>
                    <a:pt x="4" y="0"/>
                  </a:lnTo>
                  <a:lnTo>
                    <a:pt x="5"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7"/>
            <p:cNvSpPr>
              <a:spLocks/>
            </p:cNvSpPr>
            <p:nvPr/>
          </p:nvSpPr>
          <p:spPr bwMode="auto">
            <a:xfrm>
              <a:off x="4482092" y="3346768"/>
              <a:ext cx="5109" cy="3406"/>
            </a:xfrm>
            <a:custGeom>
              <a:avLst/>
              <a:gdLst>
                <a:gd name="T0" fmla="*/ 0 w 3"/>
                <a:gd name="T1" fmla="*/ 2 h 2"/>
                <a:gd name="T2" fmla="*/ 2 w 3"/>
                <a:gd name="T3" fmla="*/ 0 h 2"/>
                <a:gd name="T4" fmla="*/ 3 w 3"/>
                <a:gd name="T5" fmla="*/ 2 h 2"/>
                <a:gd name="T6" fmla="*/ 2 w 3"/>
                <a:gd name="T7" fmla="*/ 2 h 2"/>
                <a:gd name="T8" fmla="*/ 0 w 3"/>
                <a:gd name="T9" fmla="*/ 2 h 2"/>
              </a:gdLst>
              <a:ahLst/>
              <a:cxnLst>
                <a:cxn ang="0">
                  <a:pos x="T0" y="T1"/>
                </a:cxn>
                <a:cxn ang="0">
                  <a:pos x="T2" y="T3"/>
                </a:cxn>
                <a:cxn ang="0">
                  <a:pos x="T4" y="T5"/>
                </a:cxn>
                <a:cxn ang="0">
                  <a:pos x="T6" y="T7"/>
                </a:cxn>
                <a:cxn ang="0">
                  <a:pos x="T8" y="T9"/>
                </a:cxn>
              </a:cxnLst>
              <a:rect l="0" t="0" r="r" b="b"/>
              <a:pathLst>
                <a:path w="3" h="2">
                  <a:moveTo>
                    <a:pt x="0" y="2"/>
                  </a:moveTo>
                  <a:lnTo>
                    <a:pt x="2" y="0"/>
                  </a:lnTo>
                  <a:lnTo>
                    <a:pt x="3" y="2"/>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p:nvSpPr>
          <p:spPr bwMode="auto">
            <a:xfrm>
              <a:off x="4478686" y="3334848"/>
              <a:ext cx="6812" cy="1703"/>
            </a:xfrm>
            <a:custGeom>
              <a:avLst/>
              <a:gdLst>
                <a:gd name="T0" fmla="*/ 0 w 4"/>
                <a:gd name="T1" fmla="*/ 1 h 1"/>
                <a:gd name="T2" fmla="*/ 2 w 4"/>
                <a:gd name="T3" fmla="*/ 0 h 1"/>
                <a:gd name="T4" fmla="*/ 4 w 4"/>
                <a:gd name="T5" fmla="*/ 0 h 1"/>
                <a:gd name="T6" fmla="*/ 2 w 4"/>
                <a:gd name="T7" fmla="*/ 1 h 1"/>
                <a:gd name="T8" fmla="*/ 0 w 4"/>
                <a:gd name="T9" fmla="*/ 1 h 1"/>
              </a:gdLst>
              <a:ahLst/>
              <a:cxnLst>
                <a:cxn ang="0">
                  <a:pos x="T0" y="T1"/>
                </a:cxn>
                <a:cxn ang="0">
                  <a:pos x="T2" y="T3"/>
                </a:cxn>
                <a:cxn ang="0">
                  <a:pos x="T4" y="T5"/>
                </a:cxn>
                <a:cxn ang="0">
                  <a:pos x="T6" y="T7"/>
                </a:cxn>
                <a:cxn ang="0">
                  <a:pos x="T8" y="T9"/>
                </a:cxn>
              </a:cxnLst>
              <a:rect l="0" t="0" r="r" b="b"/>
              <a:pathLst>
                <a:path w="4" h="1">
                  <a:moveTo>
                    <a:pt x="0" y="1"/>
                  </a:moveTo>
                  <a:lnTo>
                    <a:pt x="2" y="0"/>
                  </a:lnTo>
                  <a:lnTo>
                    <a:pt x="4" y="0"/>
                  </a:lnTo>
                  <a:lnTo>
                    <a:pt x="2" y="1"/>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p:nvSpPr>
          <p:spPr bwMode="auto">
            <a:xfrm>
              <a:off x="4468468" y="3321225"/>
              <a:ext cx="3406" cy="6812"/>
            </a:xfrm>
            <a:custGeom>
              <a:avLst/>
              <a:gdLst>
                <a:gd name="T0" fmla="*/ 0 w 2"/>
                <a:gd name="T1" fmla="*/ 4 h 4"/>
                <a:gd name="T2" fmla="*/ 2 w 2"/>
                <a:gd name="T3" fmla="*/ 2 h 4"/>
                <a:gd name="T4" fmla="*/ 2 w 2"/>
                <a:gd name="T5" fmla="*/ 0 h 4"/>
                <a:gd name="T6" fmla="*/ 2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2"/>
                  </a:lnTo>
                  <a:lnTo>
                    <a:pt x="2" y="0"/>
                  </a:lnTo>
                  <a:lnTo>
                    <a:pt x="2"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0"/>
            <p:cNvSpPr>
              <a:spLocks/>
            </p:cNvSpPr>
            <p:nvPr/>
          </p:nvSpPr>
          <p:spPr bwMode="auto">
            <a:xfrm>
              <a:off x="4459954" y="3317819"/>
              <a:ext cx="1703" cy="6812"/>
            </a:xfrm>
            <a:custGeom>
              <a:avLst/>
              <a:gdLst>
                <a:gd name="T0" fmla="*/ 0 w 1"/>
                <a:gd name="T1" fmla="*/ 4 h 4"/>
                <a:gd name="T2" fmla="*/ 0 w 1"/>
                <a:gd name="T3" fmla="*/ 2 h 4"/>
                <a:gd name="T4" fmla="*/ 0 w 1"/>
                <a:gd name="T5" fmla="*/ 0 h 4"/>
                <a:gd name="T6" fmla="*/ 1 w 1"/>
                <a:gd name="T7" fmla="*/ 2 h 4"/>
                <a:gd name="T8" fmla="*/ 0 w 1"/>
                <a:gd name="T9" fmla="*/ 4 h 4"/>
              </a:gdLst>
              <a:ahLst/>
              <a:cxnLst>
                <a:cxn ang="0">
                  <a:pos x="T0" y="T1"/>
                </a:cxn>
                <a:cxn ang="0">
                  <a:pos x="T2" y="T3"/>
                </a:cxn>
                <a:cxn ang="0">
                  <a:pos x="T4" y="T5"/>
                </a:cxn>
                <a:cxn ang="0">
                  <a:pos x="T6" y="T7"/>
                </a:cxn>
                <a:cxn ang="0">
                  <a:pos x="T8" y="T9"/>
                </a:cxn>
              </a:cxnLst>
              <a:rect l="0" t="0" r="r" b="b"/>
              <a:pathLst>
                <a:path w="1" h="4">
                  <a:moveTo>
                    <a:pt x="0" y="4"/>
                  </a:moveTo>
                  <a:lnTo>
                    <a:pt x="0" y="2"/>
                  </a:lnTo>
                  <a:lnTo>
                    <a:pt x="0" y="0"/>
                  </a:lnTo>
                  <a:lnTo>
                    <a:pt x="1"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p:cNvSpPr>
            <p:nvPr/>
          </p:nvSpPr>
          <p:spPr bwMode="auto">
            <a:xfrm>
              <a:off x="4459954" y="3343363"/>
              <a:ext cx="5109" cy="6812"/>
            </a:xfrm>
            <a:custGeom>
              <a:avLst/>
              <a:gdLst>
                <a:gd name="T0" fmla="*/ 2 w 2"/>
                <a:gd name="T1" fmla="*/ 1 h 2"/>
                <a:gd name="T2" fmla="*/ 1 w 2"/>
                <a:gd name="T3" fmla="*/ 2 h 2"/>
                <a:gd name="T4" fmla="*/ 0 w 2"/>
                <a:gd name="T5" fmla="*/ 1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2"/>
                    <a:pt x="1" y="2"/>
                  </a:cubicBezTo>
                  <a:cubicBezTo>
                    <a:pt x="1" y="2"/>
                    <a:pt x="0" y="2"/>
                    <a:pt x="0" y="1"/>
                  </a:cubicBezTo>
                  <a:cubicBezTo>
                    <a:pt x="0" y="1"/>
                    <a:pt x="0" y="0"/>
                    <a:pt x="0" y="0"/>
                  </a:cubicBezTo>
                  <a:cubicBezTo>
                    <a:pt x="1" y="0"/>
                    <a:pt x="1" y="0"/>
                    <a:pt x="2" y="1"/>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p:nvSpPr>
          <p:spPr bwMode="auto">
            <a:xfrm>
              <a:off x="4485498" y="3324631"/>
              <a:ext cx="8515" cy="10218"/>
            </a:xfrm>
            <a:custGeom>
              <a:avLst/>
              <a:gdLst>
                <a:gd name="T0" fmla="*/ 2 w 3"/>
                <a:gd name="T1" fmla="*/ 1 h 3"/>
                <a:gd name="T2" fmla="*/ 3 w 3"/>
                <a:gd name="T3" fmla="*/ 3 h 3"/>
                <a:gd name="T4" fmla="*/ 3 w 3"/>
                <a:gd name="T5" fmla="*/ 3 h 3"/>
                <a:gd name="T6" fmla="*/ 2 w 3"/>
                <a:gd name="T7" fmla="*/ 3 h 3"/>
                <a:gd name="T8" fmla="*/ 1 w 3"/>
                <a:gd name="T9" fmla="*/ 2 h 3"/>
                <a:gd name="T10" fmla="*/ 1 w 3"/>
                <a:gd name="T11" fmla="*/ 0 h 3"/>
                <a:gd name="T12" fmla="*/ 1 w 3"/>
                <a:gd name="T13" fmla="*/ 0 h 3"/>
                <a:gd name="T14" fmla="*/ 1 w 3"/>
                <a:gd name="T15" fmla="*/ 0 h 3"/>
                <a:gd name="T16" fmla="*/ 2 w 3"/>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1"/>
                  </a:moveTo>
                  <a:cubicBezTo>
                    <a:pt x="3" y="2"/>
                    <a:pt x="3" y="3"/>
                    <a:pt x="3" y="3"/>
                  </a:cubicBezTo>
                  <a:cubicBezTo>
                    <a:pt x="3" y="3"/>
                    <a:pt x="3" y="3"/>
                    <a:pt x="3" y="3"/>
                  </a:cubicBezTo>
                  <a:cubicBezTo>
                    <a:pt x="2" y="3"/>
                    <a:pt x="2" y="3"/>
                    <a:pt x="2" y="3"/>
                  </a:cubicBezTo>
                  <a:cubicBezTo>
                    <a:pt x="2" y="3"/>
                    <a:pt x="1" y="3"/>
                    <a:pt x="1" y="2"/>
                  </a:cubicBezTo>
                  <a:cubicBezTo>
                    <a:pt x="1" y="1"/>
                    <a:pt x="0" y="1"/>
                    <a:pt x="1" y="0"/>
                  </a:cubicBezTo>
                  <a:cubicBezTo>
                    <a:pt x="1" y="0"/>
                    <a:pt x="1" y="0"/>
                    <a:pt x="1" y="0"/>
                  </a:cubicBezTo>
                  <a:cubicBezTo>
                    <a:pt x="1" y="0"/>
                    <a:pt x="1" y="0"/>
                    <a:pt x="1" y="0"/>
                  </a:cubicBezTo>
                  <a:cubicBezTo>
                    <a:pt x="2" y="0"/>
                    <a:pt x="2" y="1"/>
                    <a:pt x="2"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11"/>
            <p:cNvSpPr>
              <a:spLocks noChangeArrowheads="1"/>
            </p:cNvSpPr>
            <p:nvPr/>
          </p:nvSpPr>
          <p:spPr bwMode="auto">
            <a:xfrm>
              <a:off x="4245382" y="2152997"/>
              <a:ext cx="143048" cy="8685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28" name="Picture 4" descr="Service Fabric 平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427" y="4482125"/>
            <a:ext cx="5704410" cy="2520337"/>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655637" y="4648839"/>
            <a:ext cx="5324475"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ltLang="zh-CN"/>
              <a:t>Azure Service Fabric</a:t>
            </a:r>
          </a:p>
          <a:p>
            <a:r>
              <a:rPr lang="zh-CN" altLang="en-US"/>
              <a:t>构建和运行始终在线、可缩放、分布式应用程序</a:t>
            </a:r>
            <a:endParaRPr lang="en-US" altLang="zh-CN"/>
          </a:p>
          <a:p>
            <a:endParaRPr lang="en-US" altLang="zh-CN" sz="1600"/>
          </a:p>
          <a:p>
            <a:pPr marL="285750" indent="-285750">
              <a:lnSpc>
                <a:spcPct val="90000"/>
              </a:lnSpc>
              <a:spcAft>
                <a:spcPts val="600"/>
              </a:spcAft>
              <a:buFont typeface="Wingdings" panose="05000000000000000000" pitchFamily="2" charset="2"/>
              <a:buChar char="ü"/>
            </a:pPr>
            <a:r>
              <a:rPr lang="zh-CN" altLang="en-US" sz="1400"/>
              <a:t>简化基于微服务的应用程序部署和生命周期管理</a:t>
            </a:r>
            <a:endParaRPr lang="en-US" altLang="zh-CN" sz="1400"/>
          </a:p>
          <a:p>
            <a:pPr marL="285750" indent="-285750">
              <a:lnSpc>
                <a:spcPct val="90000"/>
              </a:lnSpc>
              <a:spcAft>
                <a:spcPts val="600"/>
              </a:spcAft>
              <a:buFont typeface="Wingdings" panose="05000000000000000000" pitchFamily="2" charset="2"/>
              <a:buChar char="ü"/>
            </a:pPr>
            <a:r>
              <a:rPr lang="zh-CN" altLang="en-US" sz="1400"/>
              <a:t>大规模提供低延迟的性能和效率</a:t>
            </a:r>
            <a:endParaRPr lang="en-US" altLang="zh-CN" sz="1400"/>
          </a:p>
          <a:p>
            <a:pPr marL="285750" indent="-285750">
              <a:lnSpc>
                <a:spcPct val="90000"/>
              </a:lnSpc>
              <a:spcAft>
                <a:spcPts val="600"/>
              </a:spcAft>
              <a:buFont typeface="Wingdings" panose="05000000000000000000" pitchFamily="2" charset="2"/>
              <a:buChar char="ü"/>
            </a:pPr>
            <a:r>
              <a:rPr lang="en-US" altLang="zh-CN" sz="1400"/>
              <a:t>Azure </a:t>
            </a:r>
            <a:r>
              <a:rPr lang="zh-CN" altLang="en-US" sz="1400"/>
              <a:t>和其他 </a:t>
            </a:r>
            <a:r>
              <a:rPr lang="en-US" altLang="zh-CN" sz="1400"/>
              <a:t>Microsoft </a:t>
            </a:r>
            <a:r>
              <a:rPr lang="zh-CN" altLang="en-US" sz="1400"/>
              <a:t>服务使用的经验证的平台</a:t>
            </a:r>
            <a:endParaRPr lang="en-US" altLang="zh-CN" sz="1400"/>
          </a:p>
          <a:p>
            <a:pPr marL="285750" indent="-285750">
              <a:lnSpc>
                <a:spcPct val="90000"/>
              </a:lnSpc>
              <a:spcAft>
                <a:spcPts val="600"/>
              </a:spcAft>
              <a:buFont typeface="Wingdings" panose="05000000000000000000" pitchFamily="2" charset="2"/>
              <a:buChar char="ü"/>
            </a:pPr>
            <a:r>
              <a:rPr lang="zh-CN" altLang="en-US" sz="1400"/>
              <a:t>在 </a:t>
            </a:r>
            <a:r>
              <a:rPr lang="en-US" altLang="zh-CN" sz="1400"/>
              <a:t>Azure</a:t>
            </a:r>
            <a:r>
              <a:rPr lang="zh-CN" altLang="en-US" sz="1400"/>
              <a:t>、本地或其他云中运行</a:t>
            </a:r>
          </a:p>
        </p:txBody>
      </p:sp>
    </p:spTree>
    <p:extLst>
      <p:ext uri="{BB962C8B-B14F-4D97-AF65-F5344CB8AC3E}">
        <p14:creationId xmlns:p14="http://schemas.microsoft.com/office/powerpoint/2010/main" val="6497699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101649" cy="6994518"/>
          </a:xfrm>
          <a:prstGeom prst="rect">
            <a:avLst/>
          </a:prstGeom>
          <a:blipFill>
            <a:blip r:embed="rId2">
              <a:extLst>
                <a:ext uri="{BEBA8EAE-BF5A-486C-A8C5-ECC9F3942E4B}">
                  <a14:imgProps xmlns:a14="http://schemas.microsoft.com/office/drawing/2010/main">
                    <a14:imgLayer r:embed="rId3">
                      <a14:imgEffect>
                        <a14:saturation sat="90000"/>
                      </a14:imgEffect>
                    </a14:imgLayer>
                  </a14:imgProps>
                </a:ext>
                <a:ext uri="{28A0092B-C50C-407E-A947-70E740481C1C}">
                  <a14:useLocalDpi xmlns:a14="http://schemas.microsoft.com/office/drawing/2010/main" val="0"/>
                </a:ext>
              </a:extLst>
            </a:blip>
            <a:srcRect/>
            <a:stretch>
              <a:fillRect l="-41272" r="-64139"/>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itle 1"/>
          <p:cNvSpPr txBox="1">
            <a:spLocks/>
          </p:cNvSpPr>
          <p:nvPr/>
        </p:nvSpPr>
        <p:spPr>
          <a:xfrm>
            <a:off x="7361237" y="1287462"/>
            <a:ext cx="2667000" cy="8494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a:t>存储</a:t>
            </a:r>
            <a:endParaRPr lang="zh-CN" altLang="en-US" sz="3600"/>
          </a:p>
        </p:txBody>
      </p:sp>
      <p:sp>
        <p:nvSpPr>
          <p:cNvPr id="6" name="TextBox 5"/>
          <p:cNvSpPr txBox="1"/>
          <p:nvPr/>
        </p:nvSpPr>
        <p:spPr>
          <a:xfrm>
            <a:off x="7589837" y="2735262"/>
            <a:ext cx="2870016" cy="34932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对象存储</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磁盘存储</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文件存储</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队列存储</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表存储</a:t>
            </a:r>
            <a:endParaRPr lang="en-US" altLang="zh-CN"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err="1">
                <a:gradFill>
                  <a:gsLst>
                    <a:gs pos="2917">
                      <a:schemeClr val="tx1"/>
                    </a:gs>
                    <a:gs pos="30000">
                      <a:schemeClr val="tx1"/>
                    </a:gs>
                  </a:gsLst>
                  <a:lin ang="5400000" scaled="0"/>
                </a:gradFill>
              </a:rPr>
              <a:t>StorSimple</a:t>
            </a:r>
            <a:r>
              <a:rPr lang="en-US" altLang="zh-CN" sz="2400">
                <a:gradFill>
                  <a:gsLst>
                    <a:gs pos="2917">
                      <a:schemeClr val="tx1"/>
                    </a:gs>
                    <a:gs pos="30000">
                      <a:schemeClr val="tx1"/>
                    </a:gs>
                  </a:gsLst>
                  <a:lin ang="5400000" scaled="0"/>
                </a:gradFill>
              </a:rPr>
              <a:t>*</a:t>
            </a:r>
          </a:p>
          <a:p>
            <a:pPr marL="342900" indent="-342900">
              <a:lnSpc>
                <a:spcPct val="90000"/>
              </a:lnSpc>
              <a:spcAft>
                <a:spcPts val="600"/>
              </a:spcAft>
              <a:buFont typeface="Arial" panose="020B0604020202020204" pitchFamily="34" charset="0"/>
              <a:buChar char="•"/>
            </a:pPr>
            <a:r>
              <a:rPr lang="en-US" altLang="zh-CN" sz="2400">
                <a:gradFill>
                  <a:gsLst>
                    <a:gs pos="2917">
                      <a:schemeClr val="tx1"/>
                    </a:gs>
                    <a:gs pos="30000">
                      <a:schemeClr val="tx1"/>
                    </a:gs>
                  </a:gsLst>
                  <a:lin ang="5400000" scaled="0"/>
                </a:gradFill>
              </a:rPr>
              <a:t>Data Lake*</a:t>
            </a:r>
          </a:p>
          <a:p>
            <a:pPr marL="342900" indent="-342900">
              <a:lnSpc>
                <a:spcPct val="90000"/>
              </a:lnSpc>
              <a:spcAft>
                <a:spcPts val="600"/>
              </a:spcAft>
              <a:buFont typeface="Arial" panose="020B0604020202020204" pitchFamily="34" charset="0"/>
              <a:buChar char="•"/>
            </a:pPr>
            <a:r>
              <a:rPr lang="zh-CN" altLang="en-US" sz="2400">
                <a:gradFill>
                  <a:gsLst>
                    <a:gs pos="2917">
                      <a:schemeClr val="tx1"/>
                    </a:gs>
                    <a:gs pos="30000">
                      <a:schemeClr val="tx1"/>
                    </a:gs>
                  </a:gsLst>
                  <a:lin ang="5400000" scaled="0"/>
                </a:gradFill>
              </a:rPr>
              <a:t>备份和站点恢复</a:t>
            </a:r>
          </a:p>
        </p:txBody>
      </p:sp>
    </p:spTree>
    <p:extLst>
      <p:ext uri="{BB962C8B-B14F-4D97-AF65-F5344CB8AC3E}">
        <p14:creationId xmlns:p14="http://schemas.microsoft.com/office/powerpoint/2010/main" val="28184896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913437" y="4400566"/>
            <a:ext cx="6172200" cy="2144696"/>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存储类型</a:t>
            </a:r>
          </a:p>
          <a:p>
            <a:pPr defTabSz="932472" fontAlgn="base">
              <a:spcBef>
                <a:spcPct val="0"/>
              </a:spcBef>
              <a:spcAft>
                <a:spcPct val="0"/>
              </a:spcAft>
            </a:pPr>
            <a:endParaRPr lang="en-US" sz="3600">
              <a:gradFill>
                <a:gsLst>
                  <a:gs pos="5417">
                    <a:srgbClr val="FFFFFF"/>
                  </a:gs>
                  <a:gs pos="28000">
                    <a:srgbClr val="FFFFFF"/>
                  </a:gs>
                </a:gsLst>
                <a:lin ang="5400000" scaled="0"/>
              </a:gradFill>
              <a:latin typeface="+mj-ea"/>
              <a:ea typeface="+mj-ea"/>
              <a:cs typeface="Segoe UI" pitchFamily="34" charset="0"/>
            </a:endParaRPr>
          </a:p>
        </p:txBody>
      </p:sp>
      <p:graphicFrame>
        <p:nvGraphicFramePr>
          <p:cNvPr id="9" name="Diagram 8"/>
          <p:cNvGraphicFramePr/>
          <p:nvPr>
            <p:extLst>
              <p:ext uri="{D42A27DB-BD31-4B8C-83A1-F6EECF244321}">
                <p14:modId xmlns:p14="http://schemas.microsoft.com/office/powerpoint/2010/main" val="1965773008"/>
              </p:ext>
            </p:extLst>
          </p:nvPr>
        </p:nvGraphicFramePr>
        <p:xfrm>
          <a:off x="7970837" y="1135063"/>
          <a:ext cx="3993091" cy="2414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3779837" y="1141191"/>
            <a:ext cx="1292662" cy="544765"/>
          </a:xfrm>
          <a:prstGeom prst="rect">
            <a:avLst/>
          </a:prstGeom>
          <a:solidFill>
            <a:schemeClr val="accent1"/>
          </a:solidFill>
        </p:spPr>
        <p:txBody>
          <a:bodyPr wrap="none" lIns="182880" tIns="146304" rIns="182880" bIns="146304" rtlCol="0">
            <a:spAutoFit/>
          </a:bodyPr>
          <a:lstStyle/>
          <a:p>
            <a:pPr>
              <a:lnSpc>
                <a:spcPct val="90000"/>
              </a:lnSpc>
              <a:spcAft>
                <a:spcPts val="600"/>
              </a:spcAft>
            </a:pPr>
            <a:r>
              <a:rPr lang="zh-CN" altLang="en-US">
                <a:solidFill>
                  <a:schemeClr val="bg1"/>
                </a:solidFill>
              </a:rPr>
              <a:t>存储账户</a:t>
            </a:r>
          </a:p>
        </p:txBody>
      </p:sp>
      <p:sp>
        <p:nvSpPr>
          <p:cNvPr id="61" name="TextBox 60"/>
          <p:cNvSpPr txBox="1"/>
          <p:nvPr/>
        </p:nvSpPr>
        <p:spPr>
          <a:xfrm>
            <a:off x="1570037" y="2079781"/>
            <a:ext cx="1754326" cy="544765"/>
          </a:xfrm>
          <a:prstGeom prst="rect">
            <a:avLst/>
          </a:prstGeom>
          <a:solidFill>
            <a:schemeClr val="accent1"/>
          </a:solidFill>
        </p:spPr>
        <p:txBody>
          <a:bodyPr wrap="none" lIns="182880" tIns="146304" rIns="182880" bIns="146304" rtlCol="0">
            <a:spAutoFit/>
          </a:bodyPr>
          <a:lstStyle/>
          <a:p>
            <a:pPr>
              <a:lnSpc>
                <a:spcPct val="90000"/>
              </a:lnSpc>
              <a:spcAft>
                <a:spcPts val="600"/>
              </a:spcAft>
            </a:pPr>
            <a:r>
              <a:rPr lang="zh-CN" altLang="en-US">
                <a:solidFill>
                  <a:schemeClr val="bg1"/>
                </a:solidFill>
              </a:rPr>
              <a:t>通用存储账户</a:t>
            </a:r>
          </a:p>
        </p:txBody>
      </p:sp>
      <p:sp>
        <p:nvSpPr>
          <p:cNvPr id="62" name="TextBox 61"/>
          <p:cNvSpPr txBox="1"/>
          <p:nvPr/>
        </p:nvSpPr>
        <p:spPr>
          <a:xfrm>
            <a:off x="5511795" y="2049462"/>
            <a:ext cx="1773242" cy="544765"/>
          </a:xfrm>
          <a:prstGeom prst="rect">
            <a:avLst/>
          </a:prstGeom>
          <a:solidFill>
            <a:schemeClr val="accent1"/>
          </a:solidFill>
        </p:spPr>
        <p:txBody>
          <a:bodyPr wrap="none" lIns="182880" tIns="146304" rIns="182880" bIns="146304" rtlCol="0">
            <a:spAutoFit/>
          </a:bodyPr>
          <a:lstStyle/>
          <a:p>
            <a:pPr>
              <a:lnSpc>
                <a:spcPct val="90000"/>
              </a:lnSpc>
              <a:spcAft>
                <a:spcPts val="600"/>
              </a:spcAft>
            </a:pPr>
            <a:r>
              <a:rPr lang="en-US" altLang="zh-CN">
                <a:solidFill>
                  <a:schemeClr val="bg1"/>
                </a:solidFill>
              </a:rPr>
              <a:t>Blob</a:t>
            </a:r>
            <a:r>
              <a:rPr lang="zh-CN" altLang="en-US">
                <a:solidFill>
                  <a:schemeClr val="bg1"/>
                </a:solidFill>
              </a:rPr>
              <a:t>存储账户</a:t>
            </a:r>
          </a:p>
        </p:txBody>
      </p:sp>
      <p:sp>
        <p:nvSpPr>
          <p:cNvPr id="63" name="TextBox 62"/>
          <p:cNvSpPr txBox="1"/>
          <p:nvPr/>
        </p:nvSpPr>
        <p:spPr>
          <a:xfrm>
            <a:off x="198437" y="3010282"/>
            <a:ext cx="1770356" cy="544765"/>
          </a:xfrm>
          <a:prstGeom prst="rect">
            <a:avLst/>
          </a:prstGeom>
          <a:solidFill>
            <a:schemeClr val="accent1"/>
          </a:solidFill>
        </p:spPr>
        <p:txBody>
          <a:bodyPr wrap="none" lIns="182880" tIns="146304" rIns="182880" bIns="146304" rtlCol="0">
            <a:spAutoFit/>
          </a:bodyPr>
          <a:lstStyle/>
          <a:p>
            <a:pPr>
              <a:lnSpc>
                <a:spcPct val="90000"/>
              </a:lnSpc>
              <a:spcAft>
                <a:spcPts val="600"/>
              </a:spcAft>
            </a:pPr>
            <a:r>
              <a:rPr lang="zh-CN" altLang="en-US">
                <a:solidFill>
                  <a:schemeClr val="bg1"/>
                </a:solidFill>
              </a:rPr>
              <a:t>标准存储</a:t>
            </a:r>
            <a:r>
              <a:rPr lang="en-US" altLang="zh-CN">
                <a:solidFill>
                  <a:schemeClr val="bg1"/>
                </a:solidFill>
              </a:rPr>
              <a:t>HDD</a:t>
            </a:r>
            <a:endParaRPr lang="zh-CN" altLang="en-US">
              <a:solidFill>
                <a:schemeClr val="bg1"/>
              </a:solidFill>
            </a:endParaRPr>
          </a:p>
        </p:txBody>
      </p:sp>
      <p:sp>
        <p:nvSpPr>
          <p:cNvPr id="64" name="TextBox 63"/>
          <p:cNvSpPr txBox="1"/>
          <p:nvPr/>
        </p:nvSpPr>
        <p:spPr>
          <a:xfrm>
            <a:off x="3101490" y="3018371"/>
            <a:ext cx="1688604" cy="544765"/>
          </a:xfrm>
          <a:prstGeom prst="rect">
            <a:avLst/>
          </a:prstGeom>
          <a:solidFill>
            <a:schemeClr val="accent1"/>
          </a:solidFill>
        </p:spPr>
        <p:txBody>
          <a:bodyPr wrap="none" lIns="182880" tIns="146304" rIns="182880" bIns="146304" rtlCol="0">
            <a:spAutoFit/>
          </a:bodyPr>
          <a:lstStyle/>
          <a:p>
            <a:pPr>
              <a:lnSpc>
                <a:spcPct val="90000"/>
              </a:lnSpc>
              <a:spcAft>
                <a:spcPts val="600"/>
              </a:spcAft>
            </a:pPr>
            <a:r>
              <a:rPr lang="zh-CN" altLang="en-US">
                <a:solidFill>
                  <a:schemeClr val="bg1"/>
                </a:solidFill>
              </a:rPr>
              <a:t>高级存储</a:t>
            </a:r>
            <a:r>
              <a:rPr lang="en-US" altLang="zh-CN">
                <a:solidFill>
                  <a:schemeClr val="bg1"/>
                </a:solidFill>
              </a:rPr>
              <a:t>SSD</a:t>
            </a:r>
            <a:endParaRPr lang="zh-CN" altLang="en-US">
              <a:solidFill>
                <a:schemeClr val="bg1"/>
              </a:solidFill>
            </a:endParaRPr>
          </a:p>
        </p:txBody>
      </p:sp>
      <p:sp>
        <p:nvSpPr>
          <p:cNvPr id="65" name="TextBox 64"/>
          <p:cNvSpPr txBox="1"/>
          <p:nvPr/>
        </p:nvSpPr>
        <p:spPr>
          <a:xfrm>
            <a:off x="655637" y="3855801"/>
            <a:ext cx="830997" cy="544765"/>
          </a:xfrm>
          <a:prstGeom prst="rect">
            <a:avLst/>
          </a:prstGeom>
          <a:solidFill>
            <a:srgbClr val="5C2D91"/>
          </a:solidFill>
        </p:spPr>
        <p:txBody>
          <a:bodyPr wrap="none" lIns="182880" tIns="146304" rIns="182880" bIns="146304" rtlCol="0">
            <a:spAutoFit/>
          </a:bodyPr>
          <a:lstStyle/>
          <a:p>
            <a:pPr>
              <a:lnSpc>
                <a:spcPct val="90000"/>
              </a:lnSpc>
              <a:spcAft>
                <a:spcPts val="600"/>
              </a:spcAft>
            </a:pPr>
            <a:r>
              <a:rPr lang="zh-CN" altLang="en-US">
                <a:solidFill>
                  <a:schemeClr val="bg1"/>
                </a:solidFill>
              </a:rPr>
              <a:t>文件</a:t>
            </a:r>
          </a:p>
        </p:txBody>
      </p:sp>
      <p:sp>
        <p:nvSpPr>
          <p:cNvPr id="66" name="TextBox 65"/>
          <p:cNvSpPr txBox="1"/>
          <p:nvPr/>
        </p:nvSpPr>
        <p:spPr>
          <a:xfrm>
            <a:off x="655636" y="4564062"/>
            <a:ext cx="814967" cy="544765"/>
          </a:xfrm>
          <a:prstGeom prst="rect">
            <a:avLst/>
          </a:prstGeom>
          <a:solidFill>
            <a:schemeClr val="accent1"/>
          </a:solidFill>
        </p:spPr>
        <p:txBody>
          <a:bodyPr wrap="none" lIns="182880" tIns="146304" rIns="182880" bIns="146304" rtlCol="0">
            <a:spAutoFit/>
          </a:bodyPr>
          <a:lstStyle/>
          <a:p>
            <a:pPr>
              <a:lnSpc>
                <a:spcPct val="90000"/>
              </a:lnSpc>
              <a:spcAft>
                <a:spcPts val="600"/>
              </a:spcAft>
            </a:pPr>
            <a:r>
              <a:rPr lang="en-US" altLang="zh-CN">
                <a:solidFill>
                  <a:schemeClr val="bg1"/>
                </a:solidFill>
              </a:rPr>
              <a:t>Blob</a:t>
            </a:r>
            <a:endParaRPr lang="zh-CN" altLang="en-US">
              <a:solidFill>
                <a:schemeClr val="bg1"/>
              </a:solidFill>
            </a:endParaRPr>
          </a:p>
        </p:txBody>
      </p:sp>
      <p:sp>
        <p:nvSpPr>
          <p:cNvPr id="67" name="TextBox 66"/>
          <p:cNvSpPr txBox="1"/>
          <p:nvPr/>
        </p:nvSpPr>
        <p:spPr>
          <a:xfrm>
            <a:off x="634844" y="5272323"/>
            <a:ext cx="830997" cy="544765"/>
          </a:xfrm>
          <a:prstGeom prst="rect">
            <a:avLst/>
          </a:prstGeom>
          <a:solidFill>
            <a:srgbClr val="002050"/>
          </a:solidFill>
        </p:spPr>
        <p:txBody>
          <a:bodyPr wrap="none" lIns="182880" tIns="146304" rIns="182880" bIns="146304" rtlCol="0">
            <a:spAutoFit/>
          </a:bodyPr>
          <a:lstStyle/>
          <a:p>
            <a:pPr>
              <a:lnSpc>
                <a:spcPct val="90000"/>
              </a:lnSpc>
              <a:spcAft>
                <a:spcPts val="600"/>
              </a:spcAft>
            </a:pPr>
            <a:r>
              <a:rPr lang="zh-CN" altLang="en-US">
                <a:solidFill>
                  <a:schemeClr val="bg1"/>
                </a:solidFill>
              </a:rPr>
              <a:t>队列</a:t>
            </a:r>
          </a:p>
        </p:txBody>
      </p:sp>
      <p:sp>
        <p:nvSpPr>
          <p:cNvPr id="68" name="TextBox 67"/>
          <p:cNvSpPr txBox="1"/>
          <p:nvPr/>
        </p:nvSpPr>
        <p:spPr>
          <a:xfrm>
            <a:off x="634844" y="5951778"/>
            <a:ext cx="600164" cy="544765"/>
          </a:xfrm>
          <a:prstGeom prst="rect">
            <a:avLst/>
          </a:prstGeom>
          <a:solidFill>
            <a:srgbClr val="BAD80A"/>
          </a:solidFill>
        </p:spPr>
        <p:txBody>
          <a:bodyPr wrap="none" lIns="182880" tIns="146304" rIns="182880" bIns="146304" rtlCol="0">
            <a:spAutoFit/>
          </a:bodyPr>
          <a:lstStyle/>
          <a:p>
            <a:pPr>
              <a:lnSpc>
                <a:spcPct val="90000"/>
              </a:lnSpc>
              <a:spcAft>
                <a:spcPts val="600"/>
              </a:spcAft>
            </a:pPr>
            <a:r>
              <a:rPr lang="zh-CN" altLang="en-US">
                <a:solidFill>
                  <a:schemeClr val="bg1"/>
                </a:solidFill>
              </a:rPr>
              <a:t>表</a:t>
            </a:r>
          </a:p>
        </p:txBody>
      </p:sp>
      <p:sp>
        <p:nvSpPr>
          <p:cNvPr id="70" name="TextBox 69"/>
          <p:cNvSpPr txBox="1"/>
          <p:nvPr/>
        </p:nvSpPr>
        <p:spPr>
          <a:xfrm>
            <a:off x="1882027" y="4566615"/>
            <a:ext cx="895117" cy="544765"/>
          </a:xfrm>
          <a:prstGeom prst="rect">
            <a:avLst/>
          </a:prstGeom>
          <a:solidFill>
            <a:srgbClr val="FFB900"/>
          </a:solidFill>
        </p:spPr>
        <p:txBody>
          <a:bodyPr wrap="none" lIns="182880" tIns="146304" rIns="182880" bIns="146304" rtlCol="0">
            <a:spAutoFit/>
          </a:bodyPr>
          <a:lstStyle/>
          <a:p>
            <a:pPr>
              <a:lnSpc>
                <a:spcPct val="90000"/>
              </a:lnSpc>
              <a:spcAft>
                <a:spcPts val="600"/>
              </a:spcAft>
            </a:pPr>
            <a:r>
              <a:rPr lang="en-US" altLang="zh-CN">
                <a:solidFill>
                  <a:schemeClr val="bg1"/>
                </a:solidFill>
              </a:rPr>
              <a:t>Block</a:t>
            </a:r>
            <a:endParaRPr lang="zh-CN" altLang="en-US">
              <a:solidFill>
                <a:schemeClr val="bg1"/>
              </a:solidFill>
            </a:endParaRPr>
          </a:p>
        </p:txBody>
      </p:sp>
      <p:sp>
        <p:nvSpPr>
          <p:cNvPr id="71" name="TextBox 70"/>
          <p:cNvSpPr txBox="1"/>
          <p:nvPr/>
        </p:nvSpPr>
        <p:spPr>
          <a:xfrm>
            <a:off x="1882027" y="5271971"/>
            <a:ext cx="1161215" cy="544765"/>
          </a:xfrm>
          <a:prstGeom prst="rect">
            <a:avLst/>
          </a:prstGeom>
          <a:solidFill>
            <a:srgbClr val="FFB900"/>
          </a:solidFill>
        </p:spPr>
        <p:txBody>
          <a:bodyPr wrap="none" lIns="182880" tIns="146304" rIns="182880" bIns="146304" rtlCol="0">
            <a:spAutoFit/>
          </a:bodyPr>
          <a:lstStyle>
            <a:defPPr>
              <a:defRPr lang="en-US"/>
            </a:defPPr>
            <a:lvl1pPr>
              <a:lnSpc>
                <a:spcPct val="90000"/>
              </a:lnSpc>
              <a:spcAft>
                <a:spcPts val="600"/>
              </a:spcAft>
              <a:defRPr>
                <a:solidFill>
                  <a:schemeClr val="bg1"/>
                </a:solidFill>
              </a:defRPr>
            </a:lvl1pPr>
          </a:lstStyle>
          <a:p>
            <a:r>
              <a:rPr lang="en-US" altLang="zh-CN"/>
              <a:t>Append</a:t>
            </a:r>
            <a:endParaRPr lang="zh-CN" altLang="en-US"/>
          </a:p>
        </p:txBody>
      </p:sp>
      <p:sp>
        <p:nvSpPr>
          <p:cNvPr id="72" name="TextBox 71"/>
          <p:cNvSpPr txBox="1"/>
          <p:nvPr/>
        </p:nvSpPr>
        <p:spPr>
          <a:xfrm>
            <a:off x="1884162" y="3856352"/>
            <a:ext cx="855619" cy="544765"/>
          </a:xfrm>
          <a:prstGeom prst="rect">
            <a:avLst/>
          </a:prstGeom>
          <a:solidFill>
            <a:srgbClr val="D83B01"/>
          </a:solidFill>
        </p:spPr>
        <p:txBody>
          <a:bodyPr wrap="none" lIns="182880" tIns="146304" rIns="182880" bIns="146304" rtlCol="0">
            <a:spAutoFit/>
          </a:bodyPr>
          <a:lstStyle>
            <a:defPPr>
              <a:defRPr lang="en-US"/>
            </a:defPPr>
            <a:lvl1pPr>
              <a:lnSpc>
                <a:spcPct val="90000"/>
              </a:lnSpc>
              <a:spcAft>
                <a:spcPts val="600"/>
              </a:spcAft>
              <a:defRPr>
                <a:solidFill>
                  <a:schemeClr val="bg1"/>
                </a:solidFill>
              </a:defRPr>
            </a:lvl1pPr>
          </a:lstStyle>
          <a:p>
            <a:r>
              <a:rPr lang="en-US" altLang="zh-CN"/>
              <a:t>Page</a:t>
            </a:r>
            <a:endParaRPr lang="zh-CN" altLang="en-US"/>
          </a:p>
        </p:txBody>
      </p:sp>
      <p:sp>
        <p:nvSpPr>
          <p:cNvPr id="73" name="TextBox 72"/>
          <p:cNvSpPr txBox="1"/>
          <p:nvPr/>
        </p:nvSpPr>
        <p:spPr>
          <a:xfrm>
            <a:off x="5156408" y="3006825"/>
            <a:ext cx="1061829" cy="544765"/>
          </a:xfrm>
          <a:prstGeom prst="rect">
            <a:avLst/>
          </a:prstGeom>
          <a:solidFill>
            <a:srgbClr val="FFB900"/>
          </a:solidFill>
        </p:spPr>
        <p:txBody>
          <a:bodyPr wrap="none" lIns="182880" tIns="146304" rIns="182880" bIns="146304" rtlCol="0">
            <a:spAutoFit/>
          </a:bodyPr>
          <a:lstStyle>
            <a:defPPr>
              <a:defRPr lang="en-US"/>
            </a:defPPr>
            <a:lvl1pPr>
              <a:lnSpc>
                <a:spcPct val="90000"/>
              </a:lnSpc>
              <a:spcAft>
                <a:spcPts val="600"/>
              </a:spcAft>
              <a:defRPr>
                <a:solidFill>
                  <a:schemeClr val="bg1"/>
                </a:solidFill>
              </a:defRPr>
            </a:lvl1pPr>
          </a:lstStyle>
          <a:p>
            <a:r>
              <a:rPr lang="zh-CN" altLang="en-US"/>
              <a:t>热存储</a:t>
            </a:r>
          </a:p>
        </p:txBody>
      </p:sp>
      <p:sp>
        <p:nvSpPr>
          <p:cNvPr id="74" name="TextBox 73"/>
          <p:cNvSpPr txBox="1"/>
          <p:nvPr/>
        </p:nvSpPr>
        <p:spPr>
          <a:xfrm>
            <a:off x="3533818" y="3841876"/>
            <a:ext cx="855619" cy="544765"/>
          </a:xfrm>
          <a:prstGeom prst="rect">
            <a:avLst/>
          </a:prstGeom>
          <a:solidFill>
            <a:srgbClr val="D83B01"/>
          </a:solidFill>
        </p:spPr>
        <p:txBody>
          <a:bodyPr wrap="none" lIns="182880" tIns="146304" rIns="182880" bIns="146304" rtlCol="0">
            <a:spAutoFit/>
          </a:bodyPr>
          <a:lstStyle>
            <a:defPPr>
              <a:defRPr lang="en-US"/>
            </a:defPPr>
            <a:lvl1pPr>
              <a:lnSpc>
                <a:spcPct val="90000"/>
              </a:lnSpc>
              <a:spcAft>
                <a:spcPts val="600"/>
              </a:spcAft>
              <a:defRPr>
                <a:solidFill>
                  <a:schemeClr val="bg1"/>
                </a:solidFill>
              </a:defRPr>
            </a:lvl1pPr>
          </a:lstStyle>
          <a:p>
            <a:r>
              <a:rPr lang="en-US" altLang="zh-CN"/>
              <a:t>Page</a:t>
            </a:r>
            <a:endParaRPr lang="zh-CN" altLang="en-US"/>
          </a:p>
        </p:txBody>
      </p:sp>
      <p:sp>
        <p:nvSpPr>
          <p:cNvPr id="75" name="TextBox 74"/>
          <p:cNvSpPr txBox="1"/>
          <p:nvPr/>
        </p:nvSpPr>
        <p:spPr>
          <a:xfrm>
            <a:off x="6523037" y="3004863"/>
            <a:ext cx="1061829" cy="544765"/>
          </a:xfrm>
          <a:prstGeom prst="rect">
            <a:avLst/>
          </a:prstGeom>
          <a:solidFill>
            <a:srgbClr val="FFB900"/>
          </a:solidFill>
        </p:spPr>
        <p:txBody>
          <a:bodyPr wrap="none" lIns="182880" tIns="146304" rIns="182880" bIns="146304" rtlCol="0">
            <a:spAutoFit/>
          </a:bodyPr>
          <a:lstStyle>
            <a:defPPr>
              <a:defRPr lang="en-US"/>
            </a:defPPr>
            <a:lvl1pPr>
              <a:lnSpc>
                <a:spcPct val="90000"/>
              </a:lnSpc>
              <a:spcAft>
                <a:spcPts val="600"/>
              </a:spcAft>
              <a:defRPr>
                <a:solidFill>
                  <a:schemeClr val="bg1"/>
                </a:solidFill>
              </a:defRPr>
            </a:lvl1pPr>
          </a:lstStyle>
          <a:p>
            <a:r>
              <a:rPr lang="zh-CN" altLang="en-US"/>
              <a:t>冷存储</a:t>
            </a:r>
          </a:p>
        </p:txBody>
      </p:sp>
      <p:cxnSp>
        <p:nvCxnSpPr>
          <p:cNvPr id="17" name="Straight Connector 16"/>
          <p:cNvCxnSpPr>
            <a:cxnSpLocks/>
          </p:cNvCxnSpPr>
          <p:nvPr/>
        </p:nvCxnSpPr>
        <p:spPr>
          <a:xfrm>
            <a:off x="7742237" y="1058862"/>
            <a:ext cx="0" cy="2783014"/>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1" idx="0"/>
            <a:endCxn id="12" idx="2"/>
          </p:cNvCxnSpPr>
          <p:nvPr/>
        </p:nvCxnSpPr>
        <p:spPr>
          <a:xfrm flipV="1">
            <a:off x="2447200" y="1685956"/>
            <a:ext cx="1978968" cy="3938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12" idx="2"/>
            <a:endCxn id="62" idx="0"/>
          </p:cNvCxnSpPr>
          <p:nvPr/>
        </p:nvCxnSpPr>
        <p:spPr>
          <a:xfrm>
            <a:off x="4426168" y="1685956"/>
            <a:ext cx="1972248" cy="3635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63" idx="0"/>
            <a:endCxn id="61" idx="2"/>
          </p:cNvCxnSpPr>
          <p:nvPr/>
        </p:nvCxnSpPr>
        <p:spPr>
          <a:xfrm flipV="1">
            <a:off x="1083615" y="2624546"/>
            <a:ext cx="1363585" cy="3857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455444" y="2624546"/>
            <a:ext cx="1524506" cy="3857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5" idx="1"/>
          </p:cNvCxnSpPr>
          <p:nvPr/>
        </p:nvCxnSpPr>
        <p:spPr>
          <a:xfrm flipH="1" flipV="1">
            <a:off x="350837" y="4128182"/>
            <a:ext cx="304800" cy="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350837" y="4836443"/>
            <a:ext cx="304800" cy="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350837" y="5571132"/>
            <a:ext cx="304800" cy="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350837" y="6244107"/>
            <a:ext cx="304800" cy="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50837" y="3549628"/>
            <a:ext cx="1" cy="27033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722436" y="4114259"/>
            <a:ext cx="152401" cy="1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66" idx="3"/>
            <a:endCxn id="70" idx="1"/>
          </p:cNvCxnSpPr>
          <p:nvPr/>
        </p:nvCxnSpPr>
        <p:spPr>
          <a:xfrm>
            <a:off x="1470603" y="4836445"/>
            <a:ext cx="411424" cy="255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1737993" y="5569711"/>
            <a:ext cx="152401" cy="1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p:nvPr/>
        </p:nvCxnSpPr>
        <p:spPr>
          <a:xfrm>
            <a:off x="1722436" y="4128182"/>
            <a:ext cx="0" cy="14415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2" name="Straight Connector 1041"/>
          <p:cNvCxnSpPr>
            <a:stCxn id="74" idx="0"/>
            <a:endCxn id="64" idx="2"/>
          </p:cNvCxnSpPr>
          <p:nvPr/>
        </p:nvCxnSpPr>
        <p:spPr>
          <a:xfrm flipH="1" flipV="1">
            <a:off x="3945792" y="3563136"/>
            <a:ext cx="15836" cy="2787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6" name="Connector: Elbow 1045"/>
          <p:cNvCxnSpPr>
            <a:stCxn id="62" idx="2"/>
            <a:endCxn id="75" idx="0"/>
          </p:cNvCxnSpPr>
          <p:nvPr/>
        </p:nvCxnSpPr>
        <p:spPr>
          <a:xfrm rot="16200000" flipH="1">
            <a:off x="6520866" y="2471777"/>
            <a:ext cx="410636" cy="655536"/>
          </a:xfrm>
          <a:prstGeom prst="bentConnector3">
            <a:avLst>
              <a:gd name="adj1" fmla="val 4854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9" name="Connector: Elbow 1048"/>
          <p:cNvCxnSpPr>
            <a:endCxn id="73" idx="0"/>
          </p:cNvCxnSpPr>
          <p:nvPr/>
        </p:nvCxnSpPr>
        <p:spPr>
          <a:xfrm rot="10800000" flipV="1">
            <a:off x="5687323" y="2792185"/>
            <a:ext cx="716064" cy="21463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6205430" y="5047230"/>
            <a:ext cx="385971" cy="20868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6726184" y="4912897"/>
            <a:ext cx="3221010" cy="489365"/>
          </a:xfrm>
          <a:prstGeom prst="rect">
            <a:avLst/>
          </a:prstGeom>
          <a:noFill/>
        </p:spPr>
        <p:txBody>
          <a:bodyPr wrap="none" lIns="182880" tIns="146304" rIns="182880" bIns="146304" rtlCol="0">
            <a:spAutoFit/>
          </a:bodyPr>
          <a:lstStyle/>
          <a:p>
            <a:pPr>
              <a:lnSpc>
                <a:spcPct val="90000"/>
              </a:lnSpc>
              <a:spcAft>
                <a:spcPts val="600"/>
              </a:spcAft>
            </a:pPr>
            <a:r>
              <a:rPr lang="zh-CN" altLang="en-US" sz="1400">
                <a:gradFill>
                  <a:gsLst>
                    <a:gs pos="2917">
                      <a:schemeClr val="tx1"/>
                    </a:gs>
                    <a:gs pos="30000">
                      <a:schemeClr val="tx1"/>
                    </a:gs>
                  </a:gsLst>
                  <a:lin ang="5400000" scaled="0"/>
                </a:gradFill>
              </a:rPr>
              <a:t>虚拟机磁盘，类似于</a:t>
            </a:r>
            <a:r>
              <a:rPr lang="en-US" altLang="zh-CN" sz="1400">
                <a:gradFill>
                  <a:gsLst>
                    <a:gs pos="2917">
                      <a:schemeClr val="tx1"/>
                    </a:gs>
                    <a:gs pos="30000">
                      <a:schemeClr val="tx1"/>
                    </a:gs>
                  </a:gsLst>
                  <a:lin ang="5400000" scaled="0"/>
                </a:gradFill>
              </a:rPr>
              <a:t>AWS</a:t>
            </a:r>
            <a:r>
              <a:rPr lang="zh-CN" altLang="en-US" sz="1400">
                <a:gradFill>
                  <a:gsLst>
                    <a:gs pos="2917">
                      <a:schemeClr val="tx1"/>
                    </a:gs>
                    <a:gs pos="30000">
                      <a:schemeClr val="tx1"/>
                    </a:gs>
                  </a:gsLst>
                  <a:lin ang="5400000" scaled="0"/>
                </a:gradFill>
              </a:rPr>
              <a:t>块存储</a:t>
            </a:r>
            <a:r>
              <a:rPr lang="en-US" altLang="zh-CN" sz="1400">
                <a:gradFill>
                  <a:gsLst>
                    <a:gs pos="2917">
                      <a:schemeClr val="tx1"/>
                    </a:gs>
                    <a:gs pos="30000">
                      <a:schemeClr val="tx1"/>
                    </a:gs>
                  </a:gsLst>
                  <a:lin ang="5400000" scaled="0"/>
                </a:gradFill>
              </a:rPr>
              <a:t> EBS</a:t>
            </a:r>
            <a:endParaRPr lang="zh-CN" altLang="en-US" sz="1400" err="1">
              <a:gradFill>
                <a:gsLst>
                  <a:gs pos="2917">
                    <a:schemeClr val="tx1"/>
                  </a:gs>
                  <a:gs pos="30000">
                    <a:schemeClr val="tx1"/>
                  </a:gs>
                </a:gsLst>
                <a:lin ang="5400000" scaled="0"/>
              </a:gradFill>
            </a:endParaRPr>
          </a:p>
        </p:txBody>
      </p:sp>
      <p:sp>
        <p:nvSpPr>
          <p:cNvPr id="43" name="Rectangle 42"/>
          <p:cNvSpPr/>
          <p:nvPr/>
        </p:nvSpPr>
        <p:spPr bwMode="auto">
          <a:xfrm>
            <a:off x="6213266" y="4690001"/>
            <a:ext cx="385971" cy="20868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6718348" y="4564062"/>
            <a:ext cx="3164905" cy="489365"/>
          </a:xfrm>
          <a:prstGeom prst="rect">
            <a:avLst/>
          </a:prstGeom>
          <a:noFill/>
        </p:spPr>
        <p:txBody>
          <a:bodyPr wrap="none" lIns="182880" tIns="146304" rIns="182880" bIns="146304" rtlCol="0">
            <a:spAutoFit/>
          </a:bodyPr>
          <a:lstStyle/>
          <a:p>
            <a:pPr>
              <a:lnSpc>
                <a:spcPct val="90000"/>
              </a:lnSpc>
              <a:spcAft>
                <a:spcPts val="600"/>
              </a:spcAft>
            </a:pPr>
            <a:r>
              <a:rPr lang="zh-CN" altLang="en-US" sz="1400">
                <a:gradFill>
                  <a:gsLst>
                    <a:gs pos="2917">
                      <a:schemeClr val="tx1"/>
                    </a:gs>
                    <a:gs pos="30000">
                      <a:schemeClr val="tx1"/>
                    </a:gs>
                  </a:gsLst>
                  <a:lin ang="5400000" scaled="0"/>
                </a:gradFill>
              </a:rPr>
              <a:t>对象存储，类似于</a:t>
            </a:r>
            <a:r>
              <a:rPr lang="en-US" altLang="zh-CN" sz="1400">
                <a:gradFill>
                  <a:gsLst>
                    <a:gs pos="2917">
                      <a:schemeClr val="tx1"/>
                    </a:gs>
                    <a:gs pos="30000">
                      <a:schemeClr val="tx1"/>
                    </a:gs>
                  </a:gsLst>
                  <a:lin ang="5400000" scaled="0"/>
                </a:gradFill>
              </a:rPr>
              <a:t>AWS</a:t>
            </a:r>
            <a:r>
              <a:rPr lang="zh-CN" altLang="en-US" sz="1400">
                <a:gradFill>
                  <a:gsLst>
                    <a:gs pos="2917">
                      <a:schemeClr val="tx1"/>
                    </a:gs>
                    <a:gs pos="30000">
                      <a:schemeClr val="tx1"/>
                    </a:gs>
                  </a:gsLst>
                  <a:lin ang="5400000" scaled="0"/>
                </a:gradFill>
              </a:rPr>
              <a:t>对象存储</a:t>
            </a:r>
            <a:r>
              <a:rPr lang="en-US" altLang="zh-CN" sz="1400">
                <a:gradFill>
                  <a:gsLst>
                    <a:gs pos="2917">
                      <a:schemeClr val="tx1"/>
                    </a:gs>
                    <a:gs pos="30000">
                      <a:schemeClr val="tx1"/>
                    </a:gs>
                  </a:gsLst>
                  <a:lin ang="5400000" scaled="0"/>
                </a:gradFill>
              </a:rPr>
              <a:t> S3</a:t>
            </a:r>
            <a:endParaRPr lang="zh-CN" altLang="en-US" sz="1400" err="1">
              <a:gradFill>
                <a:gsLst>
                  <a:gs pos="2917">
                    <a:schemeClr val="tx1"/>
                  </a:gs>
                  <a:gs pos="30000">
                    <a:schemeClr val="tx1"/>
                  </a:gs>
                </a:gsLst>
                <a:lin ang="5400000" scaled="0"/>
              </a:gradFill>
            </a:endParaRPr>
          </a:p>
        </p:txBody>
      </p:sp>
      <p:sp>
        <p:nvSpPr>
          <p:cNvPr id="45" name="Rectangle 44"/>
          <p:cNvSpPr/>
          <p:nvPr/>
        </p:nvSpPr>
        <p:spPr bwMode="auto">
          <a:xfrm>
            <a:off x="6213266" y="5407069"/>
            <a:ext cx="385971" cy="20868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6726184" y="5266728"/>
            <a:ext cx="5448158" cy="489365"/>
          </a:xfrm>
          <a:prstGeom prst="rect">
            <a:avLst/>
          </a:prstGeom>
          <a:noFill/>
        </p:spPr>
        <p:txBody>
          <a:bodyPr wrap="none" lIns="182880" tIns="146304" rIns="182880" bIns="146304" rtlCol="0">
            <a:spAutoFit/>
          </a:bodyPr>
          <a:lstStyle/>
          <a:p>
            <a:pPr>
              <a:lnSpc>
                <a:spcPct val="90000"/>
              </a:lnSpc>
              <a:spcAft>
                <a:spcPts val="600"/>
              </a:spcAft>
            </a:pPr>
            <a:r>
              <a:rPr lang="zh-CN" altLang="en-US" sz="1400">
                <a:gradFill>
                  <a:gsLst>
                    <a:gs pos="2917">
                      <a:schemeClr val="tx1"/>
                    </a:gs>
                    <a:gs pos="30000">
                      <a:schemeClr val="tx1"/>
                    </a:gs>
                  </a:gsLst>
                  <a:lin ang="5400000" scaled="0"/>
                </a:gradFill>
              </a:rPr>
              <a:t>文件存储，支持</a:t>
            </a:r>
            <a:r>
              <a:rPr lang="en-US" altLang="zh-CN" sz="1400">
                <a:gradFill>
                  <a:gsLst>
                    <a:gs pos="2917">
                      <a:schemeClr val="tx1"/>
                    </a:gs>
                    <a:gs pos="30000">
                      <a:schemeClr val="tx1"/>
                    </a:gs>
                  </a:gsLst>
                  <a:lin ang="5400000" scaled="0"/>
                </a:gradFill>
              </a:rPr>
              <a:t>SMB2.1</a:t>
            </a:r>
            <a:r>
              <a:rPr lang="zh-CN" altLang="en-US" sz="1400">
                <a:gradFill>
                  <a:gsLst>
                    <a:gs pos="2917">
                      <a:schemeClr val="tx1"/>
                    </a:gs>
                    <a:gs pos="30000">
                      <a:schemeClr val="tx1"/>
                    </a:gs>
                  </a:gsLst>
                  <a:lin ang="5400000" scaled="0"/>
                </a:gradFill>
              </a:rPr>
              <a:t>和</a:t>
            </a:r>
            <a:r>
              <a:rPr lang="en-US" altLang="zh-CN" sz="1400">
                <a:gradFill>
                  <a:gsLst>
                    <a:gs pos="2917">
                      <a:schemeClr val="tx1"/>
                    </a:gs>
                    <a:gs pos="30000">
                      <a:schemeClr val="tx1"/>
                    </a:gs>
                  </a:gsLst>
                  <a:lin ang="5400000" scaled="0"/>
                </a:gradFill>
              </a:rPr>
              <a:t>3.0</a:t>
            </a:r>
            <a:r>
              <a:rPr lang="zh-CN" altLang="en-US" sz="1400">
                <a:gradFill>
                  <a:gsLst>
                    <a:gs pos="2917">
                      <a:schemeClr val="tx1"/>
                    </a:gs>
                    <a:gs pos="30000">
                      <a:schemeClr val="tx1"/>
                    </a:gs>
                  </a:gsLst>
                  <a:lin ang="5400000" scaled="0"/>
                </a:gradFill>
              </a:rPr>
              <a:t>协议，类似于</a:t>
            </a:r>
            <a:r>
              <a:rPr lang="en-US" altLang="zh-CN" sz="1400">
                <a:gradFill>
                  <a:gsLst>
                    <a:gs pos="2917">
                      <a:schemeClr val="tx1"/>
                    </a:gs>
                    <a:gs pos="30000">
                      <a:schemeClr val="tx1"/>
                    </a:gs>
                  </a:gsLst>
                  <a:lin ang="5400000" scaled="0"/>
                </a:gradFill>
              </a:rPr>
              <a:t>AWS EFS (</a:t>
            </a:r>
            <a:r>
              <a:rPr lang="zh-CN" altLang="en-US" sz="1400">
                <a:gradFill>
                  <a:gsLst>
                    <a:gs pos="2917">
                      <a:schemeClr val="tx1"/>
                    </a:gs>
                    <a:gs pos="30000">
                      <a:schemeClr val="tx1"/>
                    </a:gs>
                  </a:gsLst>
                  <a:lin ang="5400000" scaled="0"/>
                </a:gradFill>
              </a:rPr>
              <a:t>支持</a:t>
            </a:r>
            <a:r>
              <a:rPr lang="en-US" altLang="zh-CN" sz="1400">
                <a:gradFill>
                  <a:gsLst>
                    <a:gs pos="2917">
                      <a:schemeClr val="tx1"/>
                    </a:gs>
                    <a:gs pos="30000">
                      <a:schemeClr val="tx1"/>
                    </a:gs>
                  </a:gsLst>
                  <a:lin ang="5400000" scaled="0"/>
                </a:gradFill>
              </a:rPr>
              <a:t>NFSv4.1)</a:t>
            </a:r>
            <a:endParaRPr lang="zh-CN" altLang="en-US" sz="1400" err="1">
              <a:gradFill>
                <a:gsLst>
                  <a:gs pos="2917">
                    <a:schemeClr val="tx1"/>
                  </a:gs>
                  <a:gs pos="30000">
                    <a:schemeClr val="tx1"/>
                  </a:gs>
                </a:gsLst>
                <a:lin ang="5400000" scaled="0"/>
              </a:gradFill>
            </a:endParaRPr>
          </a:p>
        </p:txBody>
      </p:sp>
      <p:sp>
        <p:nvSpPr>
          <p:cNvPr id="49" name="Rectangle 48"/>
          <p:cNvSpPr/>
          <p:nvPr/>
        </p:nvSpPr>
        <p:spPr bwMode="auto">
          <a:xfrm>
            <a:off x="6213266" y="5761107"/>
            <a:ext cx="385971" cy="20868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6726184" y="5620766"/>
            <a:ext cx="3568862" cy="489365"/>
          </a:xfrm>
          <a:prstGeom prst="rect">
            <a:avLst/>
          </a:prstGeom>
          <a:noFill/>
        </p:spPr>
        <p:txBody>
          <a:bodyPr wrap="none" lIns="182880" tIns="146304" rIns="182880" bIns="146304" rtlCol="0">
            <a:spAutoFit/>
          </a:bodyPr>
          <a:lstStyle/>
          <a:p>
            <a:pPr>
              <a:lnSpc>
                <a:spcPct val="90000"/>
              </a:lnSpc>
              <a:spcAft>
                <a:spcPts val="600"/>
              </a:spcAft>
            </a:pPr>
            <a:r>
              <a:rPr lang="zh-CN" altLang="en-US" sz="1400">
                <a:gradFill>
                  <a:gsLst>
                    <a:gs pos="2917">
                      <a:schemeClr val="tx1"/>
                    </a:gs>
                    <a:gs pos="30000">
                      <a:schemeClr val="tx1"/>
                    </a:gs>
                  </a:gsLst>
                  <a:lin ang="5400000" scaled="0"/>
                </a:gradFill>
              </a:rPr>
              <a:t>消息队列存储，类似于</a:t>
            </a:r>
            <a:r>
              <a:rPr lang="en-US" altLang="zh-CN" sz="1400">
                <a:gradFill>
                  <a:gsLst>
                    <a:gs pos="2917">
                      <a:schemeClr val="tx1"/>
                    </a:gs>
                    <a:gs pos="30000">
                      <a:schemeClr val="tx1"/>
                    </a:gs>
                  </a:gsLst>
                  <a:lin ang="5400000" scaled="0"/>
                </a:gradFill>
              </a:rPr>
              <a:t>AWS</a:t>
            </a:r>
            <a:r>
              <a:rPr lang="zh-CN" altLang="en-US" sz="1400">
                <a:gradFill>
                  <a:gsLst>
                    <a:gs pos="2917">
                      <a:schemeClr val="tx1"/>
                    </a:gs>
                    <a:gs pos="30000">
                      <a:schemeClr val="tx1"/>
                    </a:gs>
                  </a:gsLst>
                  <a:lin ang="5400000" scaled="0"/>
                </a:gradFill>
              </a:rPr>
              <a:t>消息队列</a:t>
            </a:r>
            <a:r>
              <a:rPr lang="en-US" altLang="zh-CN" sz="1400">
                <a:gradFill>
                  <a:gsLst>
                    <a:gs pos="2917">
                      <a:schemeClr val="tx1"/>
                    </a:gs>
                    <a:gs pos="30000">
                      <a:schemeClr val="tx1"/>
                    </a:gs>
                  </a:gsLst>
                  <a:lin ang="5400000" scaled="0"/>
                </a:gradFill>
              </a:rPr>
              <a:t>SQS</a:t>
            </a:r>
            <a:endParaRPr lang="zh-CN" altLang="en-US" sz="1400" err="1">
              <a:gradFill>
                <a:gsLst>
                  <a:gs pos="2917">
                    <a:schemeClr val="tx1"/>
                  </a:gs>
                  <a:gs pos="30000">
                    <a:schemeClr val="tx1"/>
                  </a:gs>
                </a:gsLst>
                <a:lin ang="5400000" scaled="0"/>
              </a:gradFill>
            </a:endParaRPr>
          </a:p>
        </p:txBody>
      </p:sp>
      <p:sp>
        <p:nvSpPr>
          <p:cNvPr id="53" name="Rectangle 52"/>
          <p:cNvSpPr/>
          <p:nvPr/>
        </p:nvSpPr>
        <p:spPr bwMode="auto">
          <a:xfrm>
            <a:off x="6213266" y="6120946"/>
            <a:ext cx="385971" cy="2086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6726184" y="5980605"/>
            <a:ext cx="3998467" cy="489365"/>
          </a:xfrm>
          <a:prstGeom prst="rect">
            <a:avLst/>
          </a:prstGeom>
          <a:noFill/>
        </p:spPr>
        <p:txBody>
          <a:bodyPr wrap="none" lIns="182880" tIns="146304" rIns="182880" bIns="146304" rtlCol="0">
            <a:spAutoFit/>
          </a:bodyPr>
          <a:lstStyle/>
          <a:p>
            <a:pPr>
              <a:lnSpc>
                <a:spcPct val="90000"/>
              </a:lnSpc>
              <a:spcAft>
                <a:spcPts val="600"/>
              </a:spcAft>
            </a:pPr>
            <a:r>
              <a:rPr lang="zh-CN" altLang="en-US" sz="1400">
                <a:gradFill>
                  <a:gsLst>
                    <a:gs pos="2917">
                      <a:schemeClr val="tx1"/>
                    </a:gs>
                    <a:gs pos="30000">
                      <a:schemeClr val="tx1"/>
                    </a:gs>
                  </a:gsLst>
                  <a:lin ang="5400000" scaled="0"/>
                </a:gradFill>
              </a:rPr>
              <a:t>表存储，类似于</a:t>
            </a:r>
            <a:r>
              <a:rPr lang="en-US" altLang="zh-CN" sz="1400">
                <a:gradFill>
                  <a:gsLst>
                    <a:gs pos="2917">
                      <a:schemeClr val="tx1"/>
                    </a:gs>
                    <a:gs pos="30000">
                      <a:schemeClr val="tx1"/>
                    </a:gs>
                  </a:gsLst>
                  <a:lin ang="5400000" scaled="0"/>
                </a:gradFill>
              </a:rPr>
              <a:t>AWS</a:t>
            </a:r>
            <a:r>
              <a:rPr lang="zh-CN" altLang="en-US" sz="1400">
                <a:gradFill>
                  <a:gsLst>
                    <a:gs pos="2917">
                      <a:schemeClr val="tx1"/>
                    </a:gs>
                    <a:gs pos="30000">
                      <a:schemeClr val="tx1"/>
                    </a:gs>
                  </a:gsLst>
                  <a:lin ang="5400000" scaled="0"/>
                </a:gradFill>
              </a:rPr>
              <a:t> </a:t>
            </a:r>
            <a:r>
              <a:rPr lang="en-US" altLang="zh-CN" sz="1400">
                <a:gradFill>
                  <a:gsLst>
                    <a:gs pos="2917">
                      <a:schemeClr val="tx1"/>
                    </a:gs>
                    <a:gs pos="30000">
                      <a:schemeClr val="tx1"/>
                    </a:gs>
                  </a:gsLst>
                  <a:lin ang="5400000" scaled="0"/>
                </a:gradFill>
              </a:rPr>
              <a:t>NoSQL</a:t>
            </a:r>
            <a:r>
              <a:rPr lang="zh-CN" altLang="en-US" sz="1400">
                <a:gradFill>
                  <a:gsLst>
                    <a:gs pos="2917">
                      <a:schemeClr val="tx1"/>
                    </a:gs>
                    <a:gs pos="30000">
                      <a:schemeClr val="tx1"/>
                    </a:gs>
                  </a:gsLst>
                  <a:lin ang="5400000" scaled="0"/>
                </a:gradFill>
              </a:rPr>
              <a:t>数据库</a:t>
            </a:r>
            <a:r>
              <a:rPr lang="en-US" altLang="zh-CN" sz="1400" err="1">
                <a:gradFill>
                  <a:gsLst>
                    <a:gs pos="2917">
                      <a:schemeClr val="tx1"/>
                    </a:gs>
                    <a:gs pos="30000">
                      <a:schemeClr val="tx1"/>
                    </a:gs>
                  </a:gsLst>
                  <a:lin ang="5400000" scaled="0"/>
                </a:gradFill>
              </a:rPr>
              <a:t>DynamoDB</a:t>
            </a:r>
            <a:endParaRPr lang="zh-CN" altLang="en-US" sz="1400" err="1">
              <a:gradFill>
                <a:gsLst>
                  <a:gs pos="2917">
                    <a:schemeClr val="tx1"/>
                  </a:gs>
                  <a:gs pos="30000">
                    <a:schemeClr val="tx1"/>
                  </a:gs>
                </a:gsLst>
                <a:lin ang="5400000" scaled="0"/>
              </a:gradFill>
            </a:endParaRPr>
          </a:p>
        </p:txBody>
      </p:sp>
      <p:cxnSp>
        <p:nvCxnSpPr>
          <p:cNvPr id="4" name="Straight Connector 3">
            <a:extLst>
              <a:ext uri="{FF2B5EF4-FFF2-40B4-BE49-F238E27FC236}">
                <a16:creationId xmlns:a16="http://schemas.microsoft.com/office/drawing/2014/main" id="{2DD6428C-DE79-49BC-8439-40E6CE433FD9}"/>
              </a:ext>
            </a:extLst>
          </p:cNvPr>
          <p:cNvCxnSpPr>
            <a:cxnSpLocks/>
          </p:cNvCxnSpPr>
          <p:nvPr/>
        </p:nvCxnSpPr>
        <p:spPr>
          <a:xfrm>
            <a:off x="6398416" y="2792184"/>
            <a:ext cx="0" cy="933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842D624-A97C-4164-ACDE-448BF7D38956}"/>
              </a:ext>
            </a:extLst>
          </p:cNvPr>
          <p:cNvSpPr txBox="1"/>
          <p:nvPr/>
        </p:nvSpPr>
        <p:spPr>
          <a:xfrm>
            <a:off x="5777665" y="3728136"/>
            <a:ext cx="1292662" cy="544765"/>
          </a:xfrm>
          <a:prstGeom prst="rect">
            <a:avLst/>
          </a:prstGeom>
          <a:solidFill>
            <a:srgbClr val="FFB900"/>
          </a:solidFill>
        </p:spPr>
        <p:txBody>
          <a:bodyPr wrap="none" lIns="182880" tIns="146304" rIns="182880" bIns="146304" rtlCol="0">
            <a:spAutoFit/>
          </a:bodyPr>
          <a:lstStyle>
            <a:defPPr>
              <a:defRPr lang="en-US"/>
            </a:defPPr>
            <a:lvl1pPr>
              <a:lnSpc>
                <a:spcPct val="90000"/>
              </a:lnSpc>
              <a:spcAft>
                <a:spcPts val="600"/>
              </a:spcAft>
              <a:defRPr>
                <a:solidFill>
                  <a:schemeClr val="bg1"/>
                </a:solidFill>
              </a:defRPr>
            </a:lvl1pPr>
          </a:lstStyle>
          <a:p>
            <a:r>
              <a:rPr lang="zh-CN" altLang="en-US"/>
              <a:t>存档存储</a:t>
            </a:r>
          </a:p>
        </p:txBody>
      </p:sp>
      <p:sp>
        <p:nvSpPr>
          <p:cNvPr id="11" name="TextBox 10">
            <a:extLst>
              <a:ext uri="{FF2B5EF4-FFF2-40B4-BE49-F238E27FC236}">
                <a16:creationId xmlns:a16="http://schemas.microsoft.com/office/drawing/2014/main" id="{78F9CAB2-5016-48D0-8E23-7DBEEE9480C9}"/>
              </a:ext>
            </a:extLst>
          </p:cNvPr>
          <p:cNvSpPr txBox="1"/>
          <p:nvPr/>
        </p:nvSpPr>
        <p:spPr>
          <a:xfrm>
            <a:off x="6904037" y="3770790"/>
            <a:ext cx="2286000" cy="489365"/>
          </a:xfrm>
          <a:prstGeom prst="rect">
            <a:avLst/>
          </a:prstGeom>
          <a:noFill/>
        </p:spPr>
        <p:txBody>
          <a:bodyPr wrap="square" lIns="182880" tIns="146304" rIns="182880" bIns="146304" rtlCol="0">
            <a:spAutoFit/>
          </a:bodyPr>
          <a:lstStyle/>
          <a:p>
            <a:pPr>
              <a:lnSpc>
                <a:spcPct val="90000"/>
              </a:lnSpc>
              <a:spcAft>
                <a:spcPts val="600"/>
              </a:spcAft>
            </a:pPr>
            <a:r>
              <a:rPr lang="en-US" altLang="zh-CN" sz="1400">
                <a:solidFill>
                  <a:srgbClr val="FF0000"/>
                </a:solidFill>
              </a:rPr>
              <a:t>Global Azure provided</a:t>
            </a:r>
            <a:endParaRPr lang="zh-CN" altLang="en-US" sz="1400" err="1">
              <a:solidFill>
                <a:srgbClr val="FF0000"/>
              </a:solidFill>
            </a:endParaRPr>
          </a:p>
        </p:txBody>
      </p:sp>
    </p:spTree>
    <p:extLst>
      <p:ext uri="{BB962C8B-B14F-4D97-AF65-F5344CB8AC3E}">
        <p14:creationId xmlns:p14="http://schemas.microsoft.com/office/powerpoint/2010/main" val="2265834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存储冗余策略</a:t>
            </a:r>
          </a:p>
        </p:txBody>
      </p:sp>
      <p:sp>
        <p:nvSpPr>
          <p:cNvPr id="5" name="Rectangle 4"/>
          <p:cNvSpPr/>
          <p:nvPr/>
        </p:nvSpPr>
        <p:spPr>
          <a:xfrm>
            <a:off x="46037" y="906462"/>
            <a:ext cx="12112644" cy="1692771"/>
          </a:xfrm>
          <a:prstGeom prst="rect">
            <a:avLst/>
          </a:prstGeom>
        </p:spPr>
        <p:txBody>
          <a:bodyPr wrap="square">
            <a:spAutoFit/>
          </a:bodyPr>
          <a:lstStyle/>
          <a:p>
            <a:r>
              <a:rPr lang="zh-CN" altLang="en-US" b="1">
                <a:solidFill>
                  <a:srgbClr val="222222"/>
                </a:solidFill>
                <a:latin typeface="segoe-ui_bold"/>
              </a:rPr>
              <a:t>本地冗余存储 </a:t>
            </a:r>
            <a:r>
              <a:rPr lang="en-US" altLang="zh-CN" b="1"/>
              <a:t>(LRS)  </a:t>
            </a:r>
            <a:r>
              <a:rPr lang="en-US" altLang="zh-CN" sz="1400">
                <a:solidFill>
                  <a:srgbClr val="222222"/>
                </a:solidFill>
                <a:latin typeface="segoe-ui_normal"/>
              </a:rPr>
              <a:t>LRS </a:t>
            </a:r>
            <a:r>
              <a:rPr lang="zh-CN" altLang="en-US" sz="1400">
                <a:solidFill>
                  <a:srgbClr val="222222"/>
                </a:solidFill>
                <a:latin typeface="segoe-ui_normal"/>
              </a:rPr>
              <a:t>可以保护数据免受普通的硬件故障损害，但无法保护数据免受单个数据中心故障的损害。</a:t>
            </a:r>
            <a:endParaRPr lang="en-US" altLang="zh-CN" sz="1400">
              <a:solidFill>
                <a:srgbClr val="222222"/>
              </a:solidFill>
              <a:latin typeface="segoe-ui_normal"/>
            </a:endParaRPr>
          </a:p>
          <a:p>
            <a:endParaRPr lang="en-US" altLang="zh-CN">
              <a:solidFill>
                <a:srgbClr val="222222"/>
              </a:solidFill>
              <a:latin typeface="segoe-ui_normal"/>
            </a:endParaRPr>
          </a:p>
          <a:p>
            <a:r>
              <a:rPr lang="zh-CN" altLang="en-US" b="1"/>
              <a:t>异地冗余存储 </a:t>
            </a:r>
            <a:r>
              <a:rPr lang="en-US" altLang="zh-CN" b="1"/>
              <a:t>(GRS) </a:t>
            </a:r>
            <a:r>
              <a:rPr lang="zh-CN" altLang="en-US" sz="1400"/>
              <a:t>当主区域中发生故障时，</a:t>
            </a:r>
            <a:r>
              <a:rPr lang="en-US" altLang="zh-CN" sz="1400"/>
              <a:t>Azure </a:t>
            </a:r>
            <a:r>
              <a:rPr lang="zh-CN" altLang="en-US" sz="1400"/>
              <a:t>存储空间将故障转移到辅助区域。 </a:t>
            </a:r>
            <a:r>
              <a:rPr lang="en-US" altLang="zh-CN" sz="1400"/>
              <a:t>GRS </a:t>
            </a:r>
            <a:r>
              <a:rPr lang="zh-CN" altLang="en-US" sz="1400"/>
              <a:t>在两个不同的区域中确保你的数据持久保存。</a:t>
            </a:r>
            <a:endParaRPr lang="en-US" altLang="zh-CN" sz="1400"/>
          </a:p>
          <a:p>
            <a:endParaRPr lang="en-US" altLang="zh-CN"/>
          </a:p>
          <a:p>
            <a:r>
              <a:rPr lang="zh-CN" altLang="en-US" b="1"/>
              <a:t>读取访问异地冗余存储 </a:t>
            </a:r>
            <a:r>
              <a:rPr lang="en-US" altLang="zh-CN" b="1"/>
              <a:t>(RA-GRS) </a:t>
            </a:r>
            <a:r>
              <a:rPr lang="zh-CN" altLang="en-US" sz="1400"/>
              <a:t>读取访问地域冗余存储允许你从主位置或辅助位置访问数据，以防其中一个位置不可用。 默认情况下，从创建存储帐户开始，读取访问异地冗余存储即是存储帐户的默认选项。</a:t>
            </a:r>
          </a:p>
        </p:txBody>
      </p:sp>
      <p:grpSp>
        <p:nvGrpSpPr>
          <p:cNvPr id="8" name="组合 11">
            <a:extLst>
              <a:ext uri="{FF2B5EF4-FFF2-40B4-BE49-F238E27FC236}">
                <a16:creationId xmlns:a16="http://schemas.microsoft.com/office/drawing/2014/main" id="{1FD52DA9-41AD-4F75-A5AD-D4A888ADCD8B}"/>
              </a:ext>
            </a:extLst>
          </p:cNvPr>
          <p:cNvGrpSpPr/>
          <p:nvPr/>
        </p:nvGrpSpPr>
        <p:grpSpPr>
          <a:xfrm>
            <a:off x="5276443" y="2657169"/>
            <a:ext cx="1930765" cy="4497693"/>
            <a:chOff x="5341575" y="1164321"/>
            <a:chExt cx="1930765" cy="5160464"/>
          </a:xfrm>
        </p:grpSpPr>
        <p:sp>
          <p:nvSpPr>
            <p:cNvPr id="9" name="矩形 12">
              <a:extLst>
                <a:ext uri="{FF2B5EF4-FFF2-40B4-BE49-F238E27FC236}">
                  <a16:creationId xmlns:a16="http://schemas.microsoft.com/office/drawing/2014/main" id="{92E90458-78D4-448E-BF66-BA144B0DA6C4}"/>
                </a:ext>
              </a:extLst>
            </p:cNvPr>
            <p:cNvSpPr/>
            <p:nvPr/>
          </p:nvSpPr>
          <p:spPr>
            <a:xfrm>
              <a:off x="7243540" y="1189262"/>
              <a:ext cx="28800" cy="5135523"/>
            </a:xfrm>
            <a:prstGeom prst="rect">
              <a:avLst/>
            </a:prstGeom>
            <a:gradFill>
              <a:gsLst>
                <a:gs pos="0">
                  <a:srgbClr val="202A36">
                    <a:alpha val="0"/>
                  </a:srgbClr>
                </a:gs>
                <a:gs pos="50000">
                  <a:srgbClr val="202A36"/>
                </a:gs>
                <a:gs pos="100000">
                  <a:srgbClr val="202A36">
                    <a:alpha val="0"/>
                  </a:srgbClr>
                </a:gs>
              </a:gsLst>
              <a:lin ang="5400000" scaled="1"/>
            </a:gradFill>
            <a:ln>
              <a:noFill/>
            </a:ln>
            <a:effectLst>
              <a:outerShdw blurRad="63500" sx="102000" sy="102000" algn="ctr" rotWithShape="0">
                <a:schemeClr val="tx1">
                  <a:lumMod val="95000"/>
                  <a:lumOff val="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13">
              <a:extLst>
                <a:ext uri="{FF2B5EF4-FFF2-40B4-BE49-F238E27FC236}">
                  <a16:creationId xmlns:a16="http://schemas.microsoft.com/office/drawing/2014/main" id="{F0B6B0FF-CCA5-408C-BA72-F11F6CF24740}"/>
                </a:ext>
              </a:extLst>
            </p:cNvPr>
            <p:cNvSpPr/>
            <p:nvPr/>
          </p:nvSpPr>
          <p:spPr>
            <a:xfrm>
              <a:off x="5341575" y="1164321"/>
              <a:ext cx="28800" cy="5135523"/>
            </a:xfrm>
            <a:prstGeom prst="rect">
              <a:avLst/>
            </a:prstGeom>
            <a:gradFill>
              <a:gsLst>
                <a:gs pos="0">
                  <a:srgbClr val="202A36">
                    <a:alpha val="0"/>
                  </a:srgbClr>
                </a:gs>
                <a:gs pos="50000">
                  <a:srgbClr val="202A36"/>
                </a:gs>
                <a:gs pos="100000">
                  <a:srgbClr val="202A36">
                    <a:alpha val="0"/>
                  </a:srgbClr>
                </a:gs>
              </a:gsLst>
              <a:lin ang="5400000" scaled="1"/>
            </a:gradFill>
            <a:ln>
              <a:noFill/>
            </a:ln>
            <a:effectLst>
              <a:outerShdw blurRad="63500" sx="102000" sy="102000" algn="ctr" rotWithShape="0">
                <a:schemeClr val="tx1">
                  <a:lumMod val="95000"/>
                  <a:lumOff val="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Group 10">
            <a:extLst>
              <a:ext uri="{FF2B5EF4-FFF2-40B4-BE49-F238E27FC236}">
                <a16:creationId xmlns:a16="http://schemas.microsoft.com/office/drawing/2014/main" id="{85BE603C-83E8-44A3-988C-57D6E2D6B650}"/>
              </a:ext>
            </a:extLst>
          </p:cNvPr>
          <p:cNvGrpSpPr/>
          <p:nvPr/>
        </p:nvGrpSpPr>
        <p:grpSpPr>
          <a:xfrm>
            <a:off x="1617988" y="3061763"/>
            <a:ext cx="4577781" cy="1697936"/>
            <a:chOff x="1617988" y="2235961"/>
            <a:chExt cx="4577781" cy="1781053"/>
          </a:xfrm>
        </p:grpSpPr>
        <p:sp>
          <p:nvSpPr>
            <p:cNvPr id="12" name="空心弧 14">
              <a:extLst>
                <a:ext uri="{FF2B5EF4-FFF2-40B4-BE49-F238E27FC236}">
                  <a16:creationId xmlns:a16="http://schemas.microsoft.com/office/drawing/2014/main" id="{1ECA35AC-4472-4501-8493-7109A11D9586}"/>
                </a:ext>
              </a:extLst>
            </p:cNvPr>
            <p:cNvSpPr/>
            <p:nvPr/>
          </p:nvSpPr>
          <p:spPr>
            <a:xfrm rot="5400000">
              <a:off x="4414717" y="2235962"/>
              <a:ext cx="1781052" cy="1781052"/>
            </a:xfrm>
            <a:prstGeom prst="blockArc">
              <a:avLst>
                <a:gd name="adj1" fmla="val 10800000"/>
                <a:gd name="adj2" fmla="val 95469"/>
                <a:gd name="adj3" fmla="val 235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矩形 18">
              <a:extLst>
                <a:ext uri="{FF2B5EF4-FFF2-40B4-BE49-F238E27FC236}">
                  <a16:creationId xmlns:a16="http://schemas.microsoft.com/office/drawing/2014/main" id="{621B5167-CE44-46F2-A1C8-4DCE1E7D870E}"/>
                </a:ext>
              </a:extLst>
            </p:cNvPr>
            <p:cNvSpPr/>
            <p:nvPr/>
          </p:nvSpPr>
          <p:spPr>
            <a:xfrm>
              <a:off x="1617988" y="2711274"/>
              <a:ext cx="3374062" cy="369332"/>
            </a:xfrm>
            <a:prstGeom prst="rect">
              <a:avLst/>
            </a:prstGeom>
          </p:spPr>
          <p:txBody>
            <a:bodyPr wrap="square">
              <a:spAutoFit/>
            </a:bodyPr>
            <a:lstStyle/>
            <a:p>
              <a:pPr algn="r"/>
              <a:r>
                <a:rPr lang="zh-CN" altLang="en-US"/>
                <a:t>同一数据中心，同步复制</a:t>
              </a:r>
              <a:r>
                <a:rPr lang="en-US" altLang="zh-CN"/>
                <a:t>3</a:t>
              </a:r>
              <a:r>
                <a:rPr lang="zh-CN" altLang="en-US"/>
                <a:t>份</a:t>
              </a:r>
              <a:endParaRPr lang="en-US" altLang="zh-CN"/>
            </a:p>
          </p:txBody>
        </p:sp>
        <p:sp>
          <p:nvSpPr>
            <p:cNvPr id="14" name="矩形 19">
              <a:extLst>
                <a:ext uri="{FF2B5EF4-FFF2-40B4-BE49-F238E27FC236}">
                  <a16:creationId xmlns:a16="http://schemas.microsoft.com/office/drawing/2014/main" id="{546AA583-BA02-4E07-A4BE-3DF953E376B3}"/>
                </a:ext>
              </a:extLst>
            </p:cNvPr>
            <p:cNvSpPr/>
            <p:nvPr/>
          </p:nvSpPr>
          <p:spPr>
            <a:xfrm>
              <a:off x="2481426" y="2235961"/>
              <a:ext cx="2510624" cy="461665"/>
            </a:xfrm>
            <a:prstGeom prst="rect">
              <a:avLst/>
            </a:prstGeom>
          </p:spPr>
          <p:txBody>
            <a:bodyPr wrap="none">
              <a:spAutoFit/>
            </a:bodyPr>
            <a:lstStyle/>
            <a:p>
              <a:pPr algn="r"/>
              <a:r>
                <a:rPr lang="zh-CN" altLang="en-US" sz="2400">
                  <a:solidFill>
                    <a:schemeClr val="accent2"/>
                  </a:solidFill>
                </a:rPr>
                <a:t>本地冗余（</a:t>
              </a:r>
              <a:r>
                <a:rPr lang="en-US" altLang="zh-CN" sz="2400">
                  <a:solidFill>
                    <a:schemeClr val="accent2"/>
                  </a:solidFill>
                </a:rPr>
                <a:t>LRS</a:t>
              </a:r>
              <a:r>
                <a:rPr lang="zh-CN" altLang="en-US" sz="2400">
                  <a:solidFill>
                    <a:schemeClr val="accent2"/>
                  </a:solidFill>
                </a:rPr>
                <a:t>）</a:t>
              </a:r>
              <a:endParaRPr lang="en-US" altLang="zh-CN" sz="2400">
                <a:solidFill>
                  <a:schemeClr val="accent2"/>
                </a:solidFill>
              </a:endParaRPr>
            </a:p>
          </p:txBody>
        </p:sp>
      </p:grpSp>
      <p:grpSp>
        <p:nvGrpSpPr>
          <p:cNvPr id="15" name="Group 14">
            <a:extLst>
              <a:ext uri="{FF2B5EF4-FFF2-40B4-BE49-F238E27FC236}">
                <a16:creationId xmlns:a16="http://schemas.microsoft.com/office/drawing/2014/main" id="{57C011AC-478D-4DF6-A0E2-5E27E672948D}"/>
              </a:ext>
            </a:extLst>
          </p:cNvPr>
          <p:cNvGrpSpPr/>
          <p:nvPr/>
        </p:nvGrpSpPr>
        <p:grpSpPr>
          <a:xfrm>
            <a:off x="6287882" y="3061763"/>
            <a:ext cx="5943580" cy="1697936"/>
            <a:chOff x="6287882" y="2235961"/>
            <a:chExt cx="5943580" cy="1781053"/>
          </a:xfrm>
        </p:grpSpPr>
        <p:sp>
          <p:nvSpPr>
            <p:cNvPr id="16" name="空心弧 16">
              <a:extLst>
                <a:ext uri="{FF2B5EF4-FFF2-40B4-BE49-F238E27FC236}">
                  <a16:creationId xmlns:a16="http://schemas.microsoft.com/office/drawing/2014/main" id="{24AC9CF1-3B39-422D-B4EB-875ED5A54C95}"/>
                </a:ext>
              </a:extLst>
            </p:cNvPr>
            <p:cNvSpPr/>
            <p:nvPr/>
          </p:nvSpPr>
          <p:spPr>
            <a:xfrm rot="16200000" flipH="1">
              <a:off x="6287882" y="2235962"/>
              <a:ext cx="1781052" cy="1781052"/>
            </a:xfrm>
            <a:prstGeom prst="blockArc">
              <a:avLst>
                <a:gd name="adj1" fmla="val 10800000"/>
                <a:gd name="adj2" fmla="val 95469"/>
                <a:gd name="adj3" fmla="val 235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20">
              <a:extLst>
                <a:ext uri="{FF2B5EF4-FFF2-40B4-BE49-F238E27FC236}">
                  <a16:creationId xmlns:a16="http://schemas.microsoft.com/office/drawing/2014/main" id="{DD9BB6FF-0307-4786-92C1-7F79A0298708}"/>
                </a:ext>
              </a:extLst>
            </p:cNvPr>
            <p:cNvSpPr/>
            <p:nvPr/>
          </p:nvSpPr>
          <p:spPr>
            <a:xfrm>
              <a:off x="7413265" y="2711274"/>
              <a:ext cx="4818197" cy="757130"/>
            </a:xfrm>
            <a:prstGeom prst="rect">
              <a:avLst/>
            </a:prstGeom>
          </p:spPr>
          <p:txBody>
            <a:bodyPr wrap="square">
              <a:spAutoFit/>
            </a:bodyPr>
            <a:lstStyle/>
            <a:p>
              <a:pPr>
                <a:lnSpc>
                  <a:spcPct val="120000"/>
                </a:lnSpc>
              </a:pPr>
              <a:r>
                <a:rPr lang="zh-CN" altLang="en-US"/>
                <a:t>本地数据中心同步复制</a:t>
              </a:r>
              <a:r>
                <a:rPr lang="en-US" altLang="zh-CN"/>
                <a:t>3</a:t>
              </a:r>
              <a:r>
                <a:rPr lang="zh-CN" altLang="en-US"/>
                <a:t>份</a:t>
              </a:r>
              <a:endParaRPr lang="en-US" altLang="zh-CN"/>
            </a:p>
            <a:p>
              <a:pPr>
                <a:lnSpc>
                  <a:spcPct val="120000"/>
                </a:lnSpc>
              </a:pPr>
              <a:r>
                <a:rPr lang="zh-CN" altLang="en-US"/>
                <a:t>异地数据中心异步复制</a:t>
              </a:r>
              <a:r>
                <a:rPr lang="en-US" altLang="zh-CN"/>
                <a:t>3</a:t>
              </a:r>
              <a:r>
                <a:rPr lang="zh-CN" altLang="en-US"/>
                <a:t>份，异地复制不可读</a:t>
              </a:r>
              <a:endParaRPr lang="en-US" altLang="zh-CN"/>
            </a:p>
          </p:txBody>
        </p:sp>
        <p:sp>
          <p:nvSpPr>
            <p:cNvPr id="18" name="矩形 21">
              <a:extLst>
                <a:ext uri="{FF2B5EF4-FFF2-40B4-BE49-F238E27FC236}">
                  <a16:creationId xmlns:a16="http://schemas.microsoft.com/office/drawing/2014/main" id="{730789E0-7806-41F3-80AB-26680E518E35}"/>
                </a:ext>
              </a:extLst>
            </p:cNvPr>
            <p:cNvSpPr/>
            <p:nvPr/>
          </p:nvSpPr>
          <p:spPr>
            <a:xfrm>
              <a:off x="7413265" y="2235961"/>
              <a:ext cx="2576346" cy="461665"/>
            </a:xfrm>
            <a:prstGeom prst="rect">
              <a:avLst/>
            </a:prstGeom>
          </p:spPr>
          <p:txBody>
            <a:bodyPr wrap="none">
              <a:spAutoFit/>
            </a:bodyPr>
            <a:lstStyle/>
            <a:p>
              <a:r>
                <a:rPr lang="zh-CN" altLang="en-US" sz="2400">
                  <a:solidFill>
                    <a:schemeClr val="accent4"/>
                  </a:solidFill>
                </a:rPr>
                <a:t>异地冗余（</a:t>
              </a:r>
              <a:r>
                <a:rPr lang="en-US" altLang="zh-CN" sz="2400">
                  <a:solidFill>
                    <a:schemeClr val="accent4"/>
                  </a:solidFill>
                </a:rPr>
                <a:t>GRS</a:t>
              </a:r>
              <a:r>
                <a:rPr lang="zh-CN" altLang="en-US" sz="2400">
                  <a:solidFill>
                    <a:schemeClr val="accent4"/>
                  </a:solidFill>
                </a:rPr>
                <a:t>）</a:t>
              </a:r>
              <a:endParaRPr lang="en-US" altLang="zh-CN" sz="2400">
                <a:solidFill>
                  <a:schemeClr val="accent4"/>
                </a:solidFill>
              </a:endParaRPr>
            </a:p>
          </p:txBody>
        </p:sp>
      </p:grpSp>
      <p:grpSp>
        <p:nvGrpSpPr>
          <p:cNvPr id="19" name="Group 18">
            <a:extLst>
              <a:ext uri="{FF2B5EF4-FFF2-40B4-BE49-F238E27FC236}">
                <a16:creationId xmlns:a16="http://schemas.microsoft.com/office/drawing/2014/main" id="{92ACF73B-CABC-4AC2-98B5-7EAFBDDCFB51}"/>
              </a:ext>
            </a:extLst>
          </p:cNvPr>
          <p:cNvGrpSpPr/>
          <p:nvPr/>
        </p:nvGrpSpPr>
        <p:grpSpPr>
          <a:xfrm>
            <a:off x="205013" y="4856463"/>
            <a:ext cx="5990756" cy="1697935"/>
            <a:chOff x="205013" y="4030662"/>
            <a:chExt cx="5990756" cy="1781052"/>
          </a:xfrm>
        </p:grpSpPr>
        <p:sp>
          <p:nvSpPr>
            <p:cNvPr id="20" name="空心弧 15">
              <a:extLst>
                <a:ext uri="{FF2B5EF4-FFF2-40B4-BE49-F238E27FC236}">
                  <a16:creationId xmlns:a16="http://schemas.microsoft.com/office/drawing/2014/main" id="{7D9DD883-66D3-4129-B22D-94DC01F33563}"/>
                </a:ext>
              </a:extLst>
            </p:cNvPr>
            <p:cNvSpPr/>
            <p:nvPr/>
          </p:nvSpPr>
          <p:spPr>
            <a:xfrm rot="5400000">
              <a:off x="4414717" y="4030662"/>
              <a:ext cx="1781052" cy="1781052"/>
            </a:xfrm>
            <a:prstGeom prst="blockArc">
              <a:avLst>
                <a:gd name="adj1" fmla="val 10800000"/>
                <a:gd name="adj2" fmla="val 95469"/>
                <a:gd name="adj3" fmla="val 235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矩形 22">
              <a:extLst>
                <a:ext uri="{FF2B5EF4-FFF2-40B4-BE49-F238E27FC236}">
                  <a16:creationId xmlns:a16="http://schemas.microsoft.com/office/drawing/2014/main" id="{2B80806B-A8CA-4002-AFFE-DEC8F3F492F4}"/>
                </a:ext>
              </a:extLst>
            </p:cNvPr>
            <p:cNvSpPr/>
            <p:nvPr/>
          </p:nvSpPr>
          <p:spPr>
            <a:xfrm>
              <a:off x="205013" y="4828465"/>
              <a:ext cx="4787037" cy="728469"/>
            </a:xfrm>
            <a:prstGeom prst="rect">
              <a:avLst/>
            </a:prstGeom>
          </p:spPr>
          <p:txBody>
            <a:bodyPr wrap="square">
              <a:spAutoFit/>
            </a:bodyPr>
            <a:lstStyle/>
            <a:p>
              <a:pPr algn="r">
                <a:lnSpc>
                  <a:spcPct val="120000"/>
                </a:lnSpc>
              </a:pPr>
              <a:r>
                <a:rPr lang="zh-CN" altLang="en-US"/>
                <a:t>本地数据中心同步复制</a:t>
              </a:r>
              <a:r>
                <a:rPr lang="en-US" altLang="zh-CN"/>
                <a:t>3</a:t>
              </a:r>
              <a:r>
                <a:rPr lang="zh-CN" altLang="en-US"/>
                <a:t>份</a:t>
              </a:r>
              <a:endParaRPr lang="en-US" altLang="zh-CN"/>
            </a:p>
            <a:p>
              <a:pPr algn="r">
                <a:lnSpc>
                  <a:spcPct val="120000"/>
                </a:lnSpc>
              </a:pPr>
              <a:r>
                <a:rPr lang="zh-CN" altLang="en-US"/>
                <a:t>异地数据中心异步复制</a:t>
              </a:r>
              <a:r>
                <a:rPr lang="en-US" altLang="zh-CN"/>
                <a:t>3</a:t>
              </a:r>
              <a:r>
                <a:rPr lang="zh-CN" altLang="en-US"/>
                <a:t>份，异地复制可读</a:t>
              </a:r>
              <a:endParaRPr lang="en-US" altLang="zh-CN"/>
            </a:p>
          </p:txBody>
        </p:sp>
        <p:sp>
          <p:nvSpPr>
            <p:cNvPr id="22" name="矩形 23">
              <a:extLst>
                <a:ext uri="{FF2B5EF4-FFF2-40B4-BE49-F238E27FC236}">
                  <a16:creationId xmlns:a16="http://schemas.microsoft.com/office/drawing/2014/main" id="{7BC5610F-F8B5-47C6-947B-540732A4CAC3}"/>
                </a:ext>
              </a:extLst>
            </p:cNvPr>
            <p:cNvSpPr/>
            <p:nvPr/>
          </p:nvSpPr>
          <p:spPr>
            <a:xfrm>
              <a:off x="1521228" y="4261209"/>
              <a:ext cx="3470822" cy="461665"/>
            </a:xfrm>
            <a:prstGeom prst="rect">
              <a:avLst/>
            </a:prstGeom>
          </p:spPr>
          <p:txBody>
            <a:bodyPr wrap="none">
              <a:spAutoFit/>
            </a:bodyPr>
            <a:lstStyle/>
            <a:p>
              <a:pPr algn="r"/>
              <a:r>
                <a:rPr lang="zh-CN" altLang="en-US" sz="2400">
                  <a:solidFill>
                    <a:schemeClr val="accent3"/>
                  </a:solidFill>
                </a:rPr>
                <a:t>异地可读冗余（</a:t>
              </a:r>
              <a:r>
                <a:rPr lang="en-US" altLang="zh-CN" sz="2400">
                  <a:solidFill>
                    <a:schemeClr val="accent3"/>
                  </a:solidFill>
                </a:rPr>
                <a:t>RA-GRS)</a:t>
              </a:r>
            </a:p>
          </p:txBody>
        </p:sp>
      </p:grpSp>
      <p:grpSp>
        <p:nvGrpSpPr>
          <p:cNvPr id="23" name="Group 22">
            <a:extLst>
              <a:ext uri="{FF2B5EF4-FFF2-40B4-BE49-F238E27FC236}">
                <a16:creationId xmlns:a16="http://schemas.microsoft.com/office/drawing/2014/main" id="{1BF69A39-A3F4-499F-B034-8685D5DB475D}"/>
              </a:ext>
            </a:extLst>
          </p:cNvPr>
          <p:cNvGrpSpPr/>
          <p:nvPr/>
        </p:nvGrpSpPr>
        <p:grpSpPr>
          <a:xfrm>
            <a:off x="6287882" y="4856463"/>
            <a:ext cx="5943580" cy="1697935"/>
            <a:chOff x="6287882" y="4030662"/>
            <a:chExt cx="5943580" cy="1781052"/>
          </a:xfrm>
        </p:grpSpPr>
        <p:sp>
          <p:nvSpPr>
            <p:cNvPr id="24" name="空心弧 17">
              <a:extLst>
                <a:ext uri="{FF2B5EF4-FFF2-40B4-BE49-F238E27FC236}">
                  <a16:creationId xmlns:a16="http://schemas.microsoft.com/office/drawing/2014/main" id="{DF92A5BA-3B62-467A-BC3D-298B4CF7CF3B}"/>
                </a:ext>
              </a:extLst>
            </p:cNvPr>
            <p:cNvSpPr/>
            <p:nvPr/>
          </p:nvSpPr>
          <p:spPr>
            <a:xfrm rot="16200000" flipH="1">
              <a:off x="6287882" y="4030662"/>
              <a:ext cx="1781052" cy="1781052"/>
            </a:xfrm>
            <a:prstGeom prst="blockArc">
              <a:avLst>
                <a:gd name="adj1" fmla="val 10800000"/>
                <a:gd name="adj2" fmla="val 95469"/>
                <a:gd name="adj3" fmla="val 235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矩形 26">
              <a:extLst>
                <a:ext uri="{FF2B5EF4-FFF2-40B4-BE49-F238E27FC236}">
                  <a16:creationId xmlns:a16="http://schemas.microsoft.com/office/drawing/2014/main" id="{6ABB79BE-0F98-41CE-96F2-4BE721A215CC}"/>
                </a:ext>
              </a:extLst>
            </p:cNvPr>
            <p:cNvSpPr/>
            <p:nvPr/>
          </p:nvSpPr>
          <p:spPr>
            <a:xfrm>
              <a:off x="7413265" y="4828465"/>
              <a:ext cx="4818197" cy="424732"/>
            </a:xfrm>
            <a:prstGeom prst="rect">
              <a:avLst/>
            </a:prstGeom>
          </p:spPr>
          <p:txBody>
            <a:bodyPr wrap="square">
              <a:spAutoFit/>
            </a:bodyPr>
            <a:lstStyle/>
            <a:p>
              <a:pPr>
                <a:lnSpc>
                  <a:spcPct val="120000"/>
                </a:lnSpc>
              </a:pPr>
              <a:r>
                <a:rPr lang="zh-CN" altLang="en-US"/>
                <a:t>同区域多数据中心异步复制</a:t>
              </a:r>
              <a:r>
                <a:rPr lang="en-US" altLang="zh-CN"/>
                <a:t>3</a:t>
              </a:r>
              <a:r>
                <a:rPr lang="zh-CN" altLang="en-US"/>
                <a:t>份</a:t>
              </a:r>
              <a:endParaRPr lang="en-US" altLang="zh-CN"/>
            </a:p>
          </p:txBody>
        </p:sp>
        <p:sp>
          <p:nvSpPr>
            <p:cNvPr id="26" name="矩形 27">
              <a:extLst>
                <a:ext uri="{FF2B5EF4-FFF2-40B4-BE49-F238E27FC236}">
                  <a16:creationId xmlns:a16="http://schemas.microsoft.com/office/drawing/2014/main" id="{61B388BB-4AC1-45FC-BD7D-9FB9B5FCBE9E}"/>
                </a:ext>
              </a:extLst>
            </p:cNvPr>
            <p:cNvSpPr/>
            <p:nvPr/>
          </p:nvSpPr>
          <p:spPr>
            <a:xfrm>
              <a:off x="7413265" y="4261209"/>
              <a:ext cx="2542684" cy="461665"/>
            </a:xfrm>
            <a:prstGeom prst="rect">
              <a:avLst/>
            </a:prstGeom>
          </p:spPr>
          <p:txBody>
            <a:bodyPr wrap="none">
              <a:spAutoFit/>
            </a:bodyPr>
            <a:lstStyle/>
            <a:p>
              <a:r>
                <a:rPr lang="zh-CN" altLang="en-US" sz="2400">
                  <a:solidFill>
                    <a:schemeClr val="accent1"/>
                  </a:solidFill>
                </a:rPr>
                <a:t>区域冗余（</a:t>
              </a:r>
              <a:r>
                <a:rPr lang="en-US" altLang="zh-CN" sz="2400">
                  <a:solidFill>
                    <a:schemeClr val="accent1"/>
                  </a:solidFill>
                </a:rPr>
                <a:t>ZRS</a:t>
              </a:r>
              <a:r>
                <a:rPr lang="zh-CN" altLang="en-US" sz="2400">
                  <a:solidFill>
                    <a:schemeClr val="accent1"/>
                  </a:solidFill>
                </a:rPr>
                <a:t>）</a:t>
              </a:r>
              <a:endParaRPr lang="en-US" altLang="zh-CN" sz="2400">
                <a:solidFill>
                  <a:schemeClr val="accent1"/>
                </a:solidFill>
              </a:endParaRPr>
            </a:p>
          </p:txBody>
        </p:sp>
      </p:grpSp>
    </p:spTree>
    <p:extLst>
      <p:ext uri="{BB962C8B-B14F-4D97-AF65-F5344CB8AC3E}">
        <p14:creationId xmlns:p14="http://schemas.microsoft.com/office/powerpoint/2010/main" val="1080897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对象存储</a:t>
            </a:r>
          </a:p>
        </p:txBody>
      </p:sp>
      <p:sp>
        <p:nvSpPr>
          <p:cNvPr id="169" name="Rectangle 168"/>
          <p:cNvSpPr/>
          <p:nvPr/>
        </p:nvSpPr>
        <p:spPr bwMode="auto">
          <a:xfrm>
            <a:off x="202201" y="4690690"/>
            <a:ext cx="5324475" cy="22355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ltLang="zh-CN"/>
              <a:t>Blob</a:t>
            </a:r>
            <a:r>
              <a:rPr lang="zh-CN" altLang="en-US"/>
              <a:t>存储账户为对象存储提供两个存储层</a:t>
            </a:r>
            <a:endParaRPr lang="en-US" altLang="zh-CN"/>
          </a:p>
          <a:p>
            <a:endParaRPr lang="en-US" altLang="zh-CN" sz="1600"/>
          </a:p>
          <a:p>
            <a:pPr marL="285750" indent="-285750">
              <a:lnSpc>
                <a:spcPct val="90000"/>
              </a:lnSpc>
              <a:spcAft>
                <a:spcPts val="600"/>
              </a:spcAft>
              <a:buFont typeface="Wingdings" panose="05000000000000000000" pitchFamily="2" charset="2"/>
              <a:buChar char="ü"/>
            </a:pPr>
            <a:r>
              <a:rPr lang="zh-CN" altLang="en-US" sz="1400"/>
              <a:t>热访问层，表示被更频繁地访问存储帐户中的对象。 该访问层允许以较低访问成本存储数据。</a:t>
            </a:r>
            <a:endParaRPr lang="en-US" altLang="zh-CN" sz="1400"/>
          </a:p>
          <a:p>
            <a:pPr marL="285750" indent="-285750">
              <a:lnSpc>
                <a:spcPct val="90000"/>
              </a:lnSpc>
              <a:spcAft>
                <a:spcPts val="600"/>
              </a:spcAft>
              <a:buFont typeface="Wingdings" panose="05000000000000000000" pitchFamily="2" charset="2"/>
              <a:buChar char="ü"/>
            </a:pPr>
            <a:r>
              <a:rPr lang="zh-CN" altLang="en-US" sz="1400"/>
              <a:t>冷访问层，表示将不经常访问存储帐户中的对象。 该访问层允许以较低数据存储成本存储数据。</a:t>
            </a:r>
            <a:endParaRPr lang="en-US" altLang="zh-CN" sz="1400"/>
          </a:p>
          <a:p>
            <a:pPr marL="285750" indent="-285750">
              <a:lnSpc>
                <a:spcPct val="90000"/>
              </a:lnSpc>
              <a:spcAft>
                <a:spcPts val="600"/>
              </a:spcAft>
              <a:buFont typeface="Wingdings" panose="05000000000000000000" pitchFamily="2" charset="2"/>
              <a:buChar char="ü"/>
            </a:pPr>
            <a:r>
              <a:rPr lang="zh-CN" altLang="en-US" sz="1400"/>
              <a:t>存档访问层，可以容忍数小时的检索延迟且会保留在存档层至少 </a:t>
            </a:r>
            <a:r>
              <a:rPr lang="en-US" altLang="zh-CN" sz="1400"/>
              <a:t>180 </a:t>
            </a:r>
            <a:r>
              <a:rPr lang="zh-CN" altLang="en-US" sz="1400"/>
              <a:t>天的数据。该访问层以最低数据存储成本存储数据。</a:t>
            </a:r>
          </a:p>
        </p:txBody>
      </p:sp>
      <p:pic>
        <p:nvPicPr>
          <p:cNvPr id="13" name="Picture 12"/>
          <p:cNvPicPr>
            <a:picLocks noChangeAspect="1"/>
          </p:cNvPicPr>
          <p:nvPr/>
        </p:nvPicPr>
        <p:blipFill>
          <a:blip r:embed="rId3"/>
          <a:stretch>
            <a:fillRect/>
          </a:stretch>
        </p:blipFill>
        <p:spPr>
          <a:xfrm>
            <a:off x="5949564" y="2668635"/>
            <a:ext cx="6284710" cy="4044109"/>
          </a:xfrm>
          <a:prstGeom prst="rect">
            <a:avLst/>
          </a:prstGeom>
        </p:spPr>
      </p:pic>
      <p:pic>
        <p:nvPicPr>
          <p:cNvPr id="16" name="Picture 15"/>
          <p:cNvPicPr>
            <a:picLocks noChangeAspect="1"/>
          </p:cNvPicPr>
          <p:nvPr/>
        </p:nvPicPr>
        <p:blipFill>
          <a:blip r:embed="rId4"/>
          <a:stretch>
            <a:fillRect/>
          </a:stretch>
        </p:blipFill>
        <p:spPr>
          <a:xfrm>
            <a:off x="6370637" y="1481411"/>
            <a:ext cx="780290" cy="780290"/>
          </a:xfrm>
          <a:prstGeom prst="rect">
            <a:avLst/>
          </a:prstGeom>
        </p:spPr>
      </p:pic>
      <p:sp>
        <p:nvSpPr>
          <p:cNvPr id="18" name="TextBox 17"/>
          <p:cNvSpPr txBox="1"/>
          <p:nvPr/>
        </p:nvSpPr>
        <p:spPr>
          <a:xfrm>
            <a:off x="7441955" y="1314481"/>
            <a:ext cx="4719882" cy="1114151"/>
          </a:xfrm>
          <a:prstGeom prst="rect">
            <a:avLst/>
          </a:prstGeom>
          <a:noFill/>
        </p:spPr>
        <p:txBody>
          <a:bodyPr wrap="none" lIns="182880" tIns="146304" rIns="182880" bIns="146304" rtlCol="0">
            <a:spAutoFit/>
          </a:bodyPr>
          <a:lstStyle/>
          <a:p>
            <a:pPr>
              <a:lnSpc>
                <a:spcPct val="90000"/>
              </a:lnSpc>
              <a:spcAft>
                <a:spcPts val="600"/>
              </a:spcAft>
            </a:pPr>
            <a:r>
              <a:rPr lang="en-US" altLang="zh-CN" sz="1600">
                <a:gradFill>
                  <a:gsLst>
                    <a:gs pos="2917">
                      <a:schemeClr val="tx1"/>
                    </a:gs>
                    <a:gs pos="30000">
                      <a:schemeClr val="tx1"/>
                    </a:gs>
                  </a:gsLst>
                  <a:lin ang="5400000" scaled="0"/>
                </a:gradFill>
              </a:rPr>
              <a:t>Blob </a:t>
            </a:r>
            <a:r>
              <a:rPr lang="zh-CN" altLang="en-US" sz="1600">
                <a:gradFill>
                  <a:gsLst>
                    <a:gs pos="2917">
                      <a:schemeClr val="tx1"/>
                    </a:gs>
                    <a:gs pos="30000">
                      <a:schemeClr val="tx1"/>
                    </a:gs>
                  </a:gsLst>
                  <a:lin ang="5400000" scaled="0"/>
                </a:gradFill>
              </a:rPr>
              <a:t>存储用于存储非结构化对象数据。 </a:t>
            </a:r>
            <a:endParaRPr lang="en-US" altLang="zh-CN" sz="1600">
              <a:gradFill>
                <a:gsLst>
                  <a:gs pos="2917">
                    <a:schemeClr val="tx1"/>
                  </a:gs>
                  <a:gs pos="30000">
                    <a:schemeClr val="tx1"/>
                  </a:gs>
                </a:gsLst>
                <a:lin ang="5400000" scaled="0"/>
              </a:gradFill>
            </a:endParaRPr>
          </a:p>
          <a:p>
            <a:pPr>
              <a:lnSpc>
                <a:spcPct val="90000"/>
              </a:lnSpc>
              <a:spcAft>
                <a:spcPts val="600"/>
              </a:spcAft>
            </a:pPr>
            <a:r>
              <a:rPr lang="en-US" altLang="zh-CN" sz="1600">
                <a:gradFill>
                  <a:gsLst>
                    <a:gs pos="2917">
                      <a:schemeClr val="tx1"/>
                    </a:gs>
                    <a:gs pos="30000">
                      <a:schemeClr val="tx1"/>
                    </a:gs>
                  </a:gsLst>
                  <a:lin ang="5400000" scaled="0"/>
                </a:gradFill>
              </a:rPr>
              <a:t>Blob</a:t>
            </a:r>
            <a:r>
              <a:rPr lang="zh-CN" altLang="en-US" sz="1600">
                <a:gradFill>
                  <a:gsLst>
                    <a:gs pos="2917">
                      <a:schemeClr val="tx1"/>
                    </a:gs>
                    <a:gs pos="30000">
                      <a:schemeClr val="tx1"/>
                    </a:gs>
                  </a:gsLst>
                  <a:lin ang="5400000" scaled="0"/>
                </a:gradFill>
              </a:rPr>
              <a:t>对象</a:t>
            </a:r>
            <a:r>
              <a:rPr lang="en-US" altLang="zh-CN" sz="1600">
                <a:gradFill>
                  <a:gsLst>
                    <a:gs pos="2917">
                      <a:schemeClr val="tx1"/>
                    </a:gs>
                    <a:gs pos="30000">
                      <a:schemeClr val="tx1"/>
                    </a:gs>
                  </a:gsLst>
                  <a:lin ang="5400000" scaled="0"/>
                </a:gradFill>
              </a:rPr>
              <a:t> </a:t>
            </a:r>
            <a:r>
              <a:rPr lang="zh-CN" altLang="en-US" sz="1600">
                <a:gradFill>
                  <a:gsLst>
                    <a:gs pos="2917">
                      <a:schemeClr val="tx1"/>
                    </a:gs>
                    <a:gs pos="30000">
                      <a:schemeClr val="tx1"/>
                    </a:gs>
                  </a:gsLst>
                  <a:lin ang="5400000" scaled="0"/>
                </a:gradFill>
              </a:rPr>
              <a:t>可以是任何类型的文本或二进制数据，</a:t>
            </a:r>
            <a:endParaRPr lang="en-US" altLang="zh-CN" sz="1600">
              <a:gradFill>
                <a:gsLst>
                  <a:gs pos="2917">
                    <a:schemeClr val="tx1"/>
                  </a:gs>
                  <a:gs pos="30000">
                    <a:schemeClr val="tx1"/>
                  </a:gs>
                </a:gsLst>
                <a:lin ang="5400000" scaled="0"/>
              </a:gradFill>
            </a:endParaRPr>
          </a:p>
          <a:p>
            <a:pPr>
              <a:lnSpc>
                <a:spcPct val="90000"/>
              </a:lnSpc>
              <a:spcAft>
                <a:spcPts val="600"/>
              </a:spcAft>
            </a:pPr>
            <a:r>
              <a:rPr lang="zh-CN" altLang="en-US" sz="1600">
                <a:gradFill>
                  <a:gsLst>
                    <a:gs pos="2917">
                      <a:schemeClr val="tx1"/>
                    </a:gs>
                    <a:gs pos="30000">
                      <a:schemeClr val="tx1"/>
                    </a:gs>
                  </a:gsLst>
                  <a:lin ang="5400000" scaled="0"/>
                </a:gradFill>
              </a:rPr>
              <a:t>例如文档、媒体文件或应用程序安装程序。 </a:t>
            </a:r>
          </a:p>
        </p:txBody>
      </p:sp>
      <p:pic>
        <p:nvPicPr>
          <p:cNvPr id="5" name="Picture 4"/>
          <p:cNvPicPr>
            <a:picLocks noChangeAspect="1"/>
          </p:cNvPicPr>
          <p:nvPr/>
        </p:nvPicPr>
        <p:blipFill>
          <a:blip r:embed="rId5"/>
          <a:stretch>
            <a:fillRect/>
          </a:stretch>
        </p:blipFill>
        <p:spPr>
          <a:xfrm>
            <a:off x="122237" y="1132048"/>
            <a:ext cx="5571839" cy="3558642"/>
          </a:xfrm>
          <a:prstGeom prst="rect">
            <a:avLst/>
          </a:prstGeom>
        </p:spPr>
      </p:pic>
    </p:spTree>
    <p:extLst>
      <p:ext uri="{BB962C8B-B14F-4D97-AF65-F5344CB8AC3E}">
        <p14:creationId xmlns:p14="http://schemas.microsoft.com/office/powerpoint/2010/main" val="217572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155675" y="4460303"/>
            <a:ext cx="6158562" cy="2233434"/>
          </a:xfrm>
          <a:prstGeom prst="rect">
            <a:avLst/>
          </a:prstGeom>
        </p:spPr>
      </p:pic>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磁盘存储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非托管 </a:t>
            </a:r>
            <a:r>
              <a:rPr lang="en-US" altLang="zh-CN" sz="3600">
                <a:gradFill>
                  <a:gsLst>
                    <a:gs pos="5417">
                      <a:srgbClr val="FFFFFF"/>
                    </a:gs>
                    <a:gs pos="28000">
                      <a:srgbClr val="FFFFFF"/>
                    </a:gs>
                  </a:gsLst>
                  <a:lin ang="5400000" scaled="0"/>
                </a:gradFill>
                <a:latin typeface="+mj-ea"/>
                <a:ea typeface="+mj-ea"/>
                <a:cs typeface="Segoe UI" pitchFamily="34" charset="0"/>
              </a:rPr>
              <a:t>Unmanaged Disk</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34" name="Rectangle 33"/>
          <p:cNvSpPr/>
          <p:nvPr/>
        </p:nvSpPr>
        <p:spPr>
          <a:xfrm>
            <a:off x="5837237" y="1135062"/>
            <a:ext cx="6345747" cy="2031325"/>
          </a:xfrm>
          <a:prstGeom prst="rect">
            <a:avLst/>
          </a:prstGeom>
        </p:spPr>
        <p:txBody>
          <a:bodyPr wrap="square">
            <a:spAutoFit/>
          </a:bodyPr>
          <a:lstStyle/>
          <a:p>
            <a:r>
              <a:rPr lang="zh-CN" altLang="en-US" sz="1400" b="1">
                <a:solidFill>
                  <a:srgbClr val="FF0000"/>
                </a:solidFill>
                <a:latin typeface="segoe-ui_bold"/>
              </a:rPr>
              <a:t>非托管磁盘</a:t>
            </a:r>
            <a:r>
              <a:rPr lang="zh-CN" altLang="en-US" sz="1400">
                <a:solidFill>
                  <a:srgbClr val="222222"/>
                </a:solidFill>
                <a:latin typeface="segoe-ui_normal"/>
              </a:rPr>
              <a:t>：这是管理用于存储与 </a:t>
            </a:r>
            <a:r>
              <a:rPr lang="en-US" altLang="zh-CN" sz="1400">
                <a:solidFill>
                  <a:srgbClr val="222222"/>
                </a:solidFill>
                <a:latin typeface="segoe-ui_normal"/>
              </a:rPr>
              <a:t>VM </a:t>
            </a:r>
            <a:r>
              <a:rPr lang="zh-CN" altLang="en-US" sz="1400">
                <a:solidFill>
                  <a:srgbClr val="222222"/>
                </a:solidFill>
                <a:latin typeface="segoe-ui_normal"/>
              </a:rPr>
              <a:t>磁盘对应的 </a:t>
            </a:r>
            <a:r>
              <a:rPr lang="en-US" altLang="zh-CN" sz="1400">
                <a:solidFill>
                  <a:srgbClr val="222222"/>
                </a:solidFill>
                <a:latin typeface="segoe-ui_normal"/>
              </a:rPr>
              <a:t>VHD </a:t>
            </a:r>
            <a:r>
              <a:rPr lang="zh-CN" altLang="en-US" sz="1400">
                <a:solidFill>
                  <a:srgbClr val="222222"/>
                </a:solidFill>
                <a:latin typeface="segoe-ui_normal"/>
              </a:rPr>
              <a:t>文件的存储帐户的原始方法。 </a:t>
            </a:r>
            <a:r>
              <a:rPr lang="en-US" altLang="zh-CN" sz="1400">
                <a:solidFill>
                  <a:srgbClr val="222222"/>
                </a:solidFill>
                <a:latin typeface="segoe-ui_normal"/>
              </a:rPr>
              <a:t>VHD </a:t>
            </a:r>
            <a:r>
              <a:rPr lang="zh-CN" altLang="en-US" sz="1400">
                <a:solidFill>
                  <a:srgbClr val="222222"/>
                </a:solidFill>
                <a:latin typeface="segoe-ui_normal"/>
              </a:rPr>
              <a:t>文件作为页 </a:t>
            </a:r>
            <a:r>
              <a:rPr lang="en-US" altLang="zh-CN" sz="1400">
                <a:solidFill>
                  <a:srgbClr val="222222"/>
                </a:solidFill>
                <a:latin typeface="segoe-ui_normal"/>
              </a:rPr>
              <a:t>blob </a:t>
            </a:r>
            <a:r>
              <a:rPr lang="zh-CN" altLang="en-US" sz="1400">
                <a:solidFill>
                  <a:srgbClr val="222222"/>
                </a:solidFill>
                <a:latin typeface="segoe-ui_normal"/>
              </a:rPr>
              <a:t>存储在存储帐户中。</a:t>
            </a:r>
          </a:p>
          <a:p>
            <a:endParaRPr lang="en-US" altLang="zh-CN" sz="1400" b="1">
              <a:solidFill>
                <a:srgbClr val="0050C5"/>
              </a:solidFill>
              <a:latin typeface="segoe-ui_bold"/>
              <a:hlinkClick r:id="rId4"/>
            </a:endParaRPr>
          </a:p>
          <a:p>
            <a:r>
              <a:rPr lang="en-US" altLang="zh-CN" sz="1400" b="1">
                <a:solidFill>
                  <a:srgbClr val="0050C5"/>
                </a:solidFill>
                <a:latin typeface="segoe-ui_bold"/>
                <a:hlinkClick r:id="rId4"/>
              </a:rPr>
              <a:t>Azure </a:t>
            </a:r>
            <a:r>
              <a:rPr lang="zh-CN" altLang="en-US" sz="1400" b="1">
                <a:solidFill>
                  <a:srgbClr val="0050C5"/>
                </a:solidFill>
                <a:latin typeface="segoe-ui_bold"/>
                <a:hlinkClick r:id="rId4"/>
              </a:rPr>
              <a:t>托管磁盘</a:t>
            </a:r>
            <a:r>
              <a:rPr lang="zh-CN" altLang="en-US" sz="1400">
                <a:solidFill>
                  <a:srgbClr val="222222"/>
                </a:solidFill>
                <a:latin typeface="segoe-ui_normal"/>
              </a:rPr>
              <a:t>：此功能为你管理用于 </a:t>
            </a:r>
            <a:r>
              <a:rPr lang="en-US" altLang="zh-CN" sz="1400">
                <a:solidFill>
                  <a:srgbClr val="222222"/>
                </a:solidFill>
                <a:latin typeface="segoe-ui_normal"/>
              </a:rPr>
              <a:t>VM </a:t>
            </a:r>
            <a:r>
              <a:rPr lang="zh-CN" altLang="en-US" sz="1400">
                <a:solidFill>
                  <a:srgbClr val="222222"/>
                </a:solidFill>
                <a:latin typeface="segoe-ui_normal"/>
              </a:rPr>
              <a:t>磁盘的存储帐户。 你指定所需的类型（高级或标准）和磁盘大小，</a:t>
            </a:r>
            <a:r>
              <a:rPr lang="en-US" altLang="zh-CN" sz="1400">
                <a:solidFill>
                  <a:srgbClr val="222222"/>
                </a:solidFill>
                <a:latin typeface="segoe-ui_normal"/>
              </a:rPr>
              <a:t>Azure </a:t>
            </a:r>
            <a:r>
              <a:rPr lang="zh-CN" altLang="en-US" sz="1400">
                <a:solidFill>
                  <a:srgbClr val="222222"/>
                </a:solidFill>
                <a:latin typeface="segoe-ui_normal"/>
              </a:rPr>
              <a:t>将为你创建和管理磁盘。 你不必煞费苦心地将磁盘放置在多个存储帐户中，以确保保持在存储帐户的可伸缩性限制内 </a:t>
            </a:r>
            <a:r>
              <a:rPr lang="en-US" altLang="zh-CN" sz="1400">
                <a:solidFill>
                  <a:srgbClr val="222222"/>
                </a:solidFill>
                <a:latin typeface="segoe-ui_normal"/>
              </a:rPr>
              <a:t>- Azure </a:t>
            </a:r>
            <a:r>
              <a:rPr lang="zh-CN" altLang="en-US" sz="1400">
                <a:solidFill>
                  <a:srgbClr val="222222"/>
                </a:solidFill>
                <a:latin typeface="segoe-ui_normal"/>
              </a:rPr>
              <a:t>会为你处理这一切。</a:t>
            </a:r>
            <a:endParaRPr lang="en-US" altLang="zh-CN" sz="1400">
              <a:solidFill>
                <a:srgbClr val="222222"/>
              </a:solidFill>
              <a:latin typeface="segoe-ui_normal"/>
            </a:endParaRPr>
          </a:p>
          <a:p>
            <a:endParaRPr lang="zh-CN" altLang="en-US" sz="1400">
              <a:solidFill>
                <a:srgbClr val="222222"/>
              </a:solidFill>
              <a:latin typeface="segoe-ui_normal"/>
            </a:endParaRPr>
          </a:p>
          <a:p>
            <a:r>
              <a:rPr lang="zh-CN" altLang="en-US" sz="1400">
                <a:solidFill>
                  <a:srgbClr val="222222"/>
                </a:solidFill>
                <a:latin typeface="segoe-ui_normal"/>
              </a:rPr>
              <a:t>尽管这两种类型的磁盘都可用，但是我们</a:t>
            </a:r>
            <a:r>
              <a:rPr lang="zh-CN" altLang="en-US" sz="1400" b="1">
                <a:solidFill>
                  <a:srgbClr val="222222"/>
                </a:solidFill>
                <a:latin typeface="segoe-ui_normal"/>
              </a:rPr>
              <a:t>建议使用托管磁盘以利用其许多功能</a:t>
            </a:r>
            <a:r>
              <a:rPr lang="zh-CN" altLang="en-US" sz="1400">
                <a:solidFill>
                  <a:srgbClr val="222222"/>
                </a:solidFill>
                <a:latin typeface="segoe-ui_normal"/>
              </a:rPr>
              <a:t>。</a:t>
            </a:r>
            <a:endParaRPr lang="zh-CN" altLang="en-US" sz="1400" b="0" i="0">
              <a:solidFill>
                <a:srgbClr val="222222"/>
              </a:solidFill>
              <a:effectLst/>
              <a:latin typeface="segoe-ui_normal"/>
            </a:endParaRPr>
          </a:p>
        </p:txBody>
      </p:sp>
      <p:pic>
        <p:nvPicPr>
          <p:cNvPr id="6" name="Picture 5"/>
          <p:cNvPicPr>
            <a:picLocks noChangeAspect="1"/>
          </p:cNvPicPr>
          <p:nvPr/>
        </p:nvPicPr>
        <p:blipFill rotWithShape="1">
          <a:blip r:embed="rId5"/>
          <a:srcRect r="12653"/>
          <a:stretch/>
        </p:blipFill>
        <p:spPr>
          <a:xfrm>
            <a:off x="122237" y="5149360"/>
            <a:ext cx="5867400" cy="1577715"/>
          </a:xfrm>
          <a:prstGeom prst="rect">
            <a:avLst/>
          </a:prstGeom>
        </p:spPr>
      </p:pic>
      <p:sp>
        <p:nvSpPr>
          <p:cNvPr id="8" name="TextBox 7"/>
          <p:cNvSpPr txBox="1"/>
          <p:nvPr/>
        </p:nvSpPr>
        <p:spPr>
          <a:xfrm>
            <a:off x="7970837" y="4030662"/>
            <a:ext cx="3202415" cy="544765"/>
          </a:xfrm>
          <a:prstGeom prst="rect">
            <a:avLst/>
          </a:prstGeom>
          <a:noFill/>
        </p:spPr>
        <p:txBody>
          <a:bodyPr wrap="none" lIns="182880" tIns="146304" rIns="182880" bIns="146304" rtlCol="0">
            <a:spAutoFit/>
          </a:bodyPr>
          <a:lstStyle/>
          <a:p>
            <a:pPr>
              <a:lnSpc>
                <a:spcPct val="90000"/>
              </a:lnSpc>
              <a:spcAft>
                <a:spcPts val="600"/>
              </a:spcAft>
            </a:pPr>
            <a:r>
              <a:rPr lang="zh-CN" altLang="en-US" b="1"/>
              <a:t>标准磁盘存储（</a:t>
            </a:r>
            <a:r>
              <a:rPr lang="en-US" altLang="zh-CN" b="1"/>
              <a:t>Page Blob</a:t>
            </a:r>
            <a:r>
              <a:rPr lang="zh-CN" altLang="en-US" b="1"/>
              <a:t>）</a:t>
            </a:r>
            <a:endParaRPr lang="en-US" altLang="zh-CN" b="1"/>
          </a:p>
        </p:txBody>
      </p:sp>
      <p:sp>
        <p:nvSpPr>
          <p:cNvPr id="135" name="TextBox 134"/>
          <p:cNvSpPr txBox="1"/>
          <p:nvPr/>
        </p:nvSpPr>
        <p:spPr>
          <a:xfrm>
            <a:off x="2027237" y="4729461"/>
            <a:ext cx="1754326" cy="544765"/>
          </a:xfrm>
          <a:prstGeom prst="rect">
            <a:avLst/>
          </a:prstGeom>
          <a:noFill/>
        </p:spPr>
        <p:txBody>
          <a:bodyPr wrap="none" lIns="182880" tIns="146304" rIns="182880" bIns="146304" rtlCol="0">
            <a:spAutoFit/>
          </a:bodyPr>
          <a:lstStyle/>
          <a:p>
            <a:pPr>
              <a:lnSpc>
                <a:spcPct val="90000"/>
              </a:lnSpc>
              <a:spcAft>
                <a:spcPts val="600"/>
              </a:spcAft>
            </a:pPr>
            <a:r>
              <a:rPr lang="zh-CN" altLang="en-US" b="1"/>
              <a:t>高级磁盘存储</a:t>
            </a:r>
            <a:endParaRPr lang="en-US" altLang="zh-CN" b="1"/>
          </a:p>
        </p:txBody>
      </p:sp>
      <p:pic>
        <p:nvPicPr>
          <p:cNvPr id="9" name="Picture 8"/>
          <p:cNvPicPr>
            <a:picLocks noChangeAspect="1"/>
          </p:cNvPicPr>
          <p:nvPr/>
        </p:nvPicPr>
        <p:blipFill>
          <a:blip r:embed="rId6"/>
          <a:stretch>
            <a:fillRect/>
          </a:stretch>
        </p:blipFill>
        <p:spPr>
          <a:xfrm>
            <a:off x="125407" y="1014096"/>
            <a:ext cx="5557986" cy="3549795"/>
          </a:xfrm>
          <a:prstGeom prst="rect">
            <a:avLst/>
          </a:prstGeom>
        </p:spPr>
      </p:pic>
    </p:spTree>
    <p:extLst>
      <p:ext uri="{BB962C8B-B14F-4D97-AF65-F5344CB8AC3E}">
        <p14:creationId xmlns:p14="http://schemas.microsoft.com/office/powerpoint/2010/main" val="23389024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磁盘存储 </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托管 </a:t>
            </a:r>
            <a:r>
              <a:rPr lang="en-US" altLang="zh-CN" sz="3600">
                <a:gradFill>
                  <a:gsLst>
                    <a:gs pos="5417">
                      <a:srgbClr val="FFFFFF"/>
                    </a:gs>
                    <a:gs pos="28000">
                      <a:srgbClr val="FFFFFF"/>
                    </a:gs>
                  </a:gsLst>
                  <a:lin ang="5400000" scaled="0"/>
                </a:gradFill>
                <a:latin typeface="+mj-ea"/>
                <a:ea typeface="+mj-ea"/>
                <a:cs typeface="Segoe UI" pitchFamily="34" charset="0"/>
              </a:rPr>
              <a:t>Managed Disk</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graphicFrame>
        <p:nvGraphicFramePr>
          <p:cNvPr id="9" name="Diagram 8"/>
          <p:cNvGraphicFramePr/>
          <p:nvPr>
            <p:extLst>
              <p:ext uri="{D42A27DB-BD31-4B8C-83A1-F6EECF244321}">
                <p14:modId xmlns:p14="http://schemas.microsoft.com/office/powerpoint/2010/main" val="2611017438"/>
              </p:ext>
            </p:extLst>
          </p:nvPr>
        </p:nvGraphicFramePr>
        <p:xfrm>
          <a:off x="427037" y="982662"/>
          <a:ext cx="3993091" cy="2414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bwMode="auto">
          <a:xfrm>
            <a:off x="6218237" y="982662"/>
            <a:ext cx="5029200" cy="23360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zh-CN" altLang="en-US"/>
              <a:t>托管磁盘</a:t>
            </a:r>
          </a:p>
          <a:p>
            <a:r>
              <a:rPr lang="zh-CN" altLang="en-US" sz="1600"/>
              <a:t>用于 </a:t>
            </a:r>
            <a:r>
              <a:rPr lang="en-US" altLang="zh-CN" sz="1600"/>
              <a:t>Azure </a:t>
            </a:r>
            <a:r>
              <a:rPr lang="zh-CN" altLang="en-US" sz="1600"/>
              <a:t>虚拟机的永久且安全的磁盘存储</a:t>
            </a:r>
            <a:endParaRPr lang="en-US" altLang="zh-CN" sz="1600"/>
          </a:p>
          <a:p>
            <a:endParaRPr lang="en-US" altLang="zh-CN" sz="1600"/>
          </a:p>
          <a:p>
            <a:pPr marL="285750" indent="-285750">
              <a:lnSpc>
                <a:spcPct val="90000"/>
              </a:lnSpc>
              <a:spcAft>
                <a:spcPts val="600"/>
              </a:spcAft>
              <a:buFont typeface="Wingdings" panose="05000000000000000000" pitchFamily="2" charset="2"/>
              <a:buChar char="ü"/>
            </a:pPr>
            <a:r>
              <a:rPr lang="zh-CN" altLang="en-US" sz="1400"/>
              <a:t>按需轻松扩展 </a:t>
            </a:r>
            <a:r>
              <a:rPr lang="en-US" altLang="zh-CN" sz="1400"/>
              <a:t>- </a:t>
            </a:r>
            <a:r>
              <a:rPr lang="zh-CN" altLang="en-US" sz="1400"/>
              <a:t>在几分钟内同时创建数千个磁盘</a:t>
            </a:r>
            <a:endParaRPr lang="en-US" altLang="zh-CN" sz="1400"/>
          </a:p>
          <a:p>
            <a:pPr marL="285750" indent="-285750">
              <a:lnSpc>
                <a:spcPct val="90000"/>
              </a:lnSpc>
              <a:spcAft>
                <a:spcPts val="600"/>
              </a:spcAft>
              <a:buFont typeface="Wingdings" panose="05000000000000000000" pitchFamily="2" charset="2"/>
              <a:buChar char="ü"/>
            </a:pPr>
            <a:r>
              <a:rPr lang="zh-CN" altLang="en-US" sz="1400"/>
              <a:t>高可用性和耐用性 </a:t>
            </a:r>
            <a:r>
              <a:rPr lang="en-US" altLang="zh-CN" sz="1400"/>
              <a:t>- </a:t>
            </a:r>
            <a:r>
              <a:rPr lang="zh-CN" altLang="en-US" sz="1400"/>
              <a:t>数据同时复制到三个副本</a:t>
            </a:r>
            <a:endParaRPr lang="en-US" altLang="zh-CN" sz="1400"/>
          </a:p>
          <a:p>
            <a:pPr marL="285750" indent="-285750">
              <a:lnSpc>
                <a:spcPct val="90000"/>
              </a:lnSpc>
              <a:spcAft>
                <a:spcPts val="600"/>
              </a:spcAft>
              <a:buFont typeface="Wingdings" panose="05000000000000000000" pitchFamily="2" charset="2"/>
              <a:buChar char="ü"/>
            </a:pPr>
            <a:r>
              <a:rPr lang="zh-CN" altLang="en-US" sz="1400"/>
              <a:t>安全 </a:t>
            </a:r>
            <a:r>
              <a:rPr lang="en-US" altLang="zh-CN" sz="1400"/>
              <a:t>- </a:t>
            </a:r>
            <a:r>
              <a:rPr lang="zh-CN" altLang="en-US" sz="1400"/>
              <a:t>粒度访问控制</a:t>
            </a:r>
            <a:endParaRPr lang="en-US" altLang="zh-CN" sz="1400"/>
          </a:p>
          <a:p>
            <a:pPr marL="285750" indent="-285750">
              <a:lnSpc>
                <a:spcPct val="90000"/>
              </a:lnSpc>
              <a:spcAft>
                <a:spcPts val="600"/>
              </a:spcAft>
              <a:buFont typeface="Wingdings" panose="05000000000000000000" pitchFamily="2" charset="2"/>
              <a:buChar char="ü"/>
            </a:pPr>
            <a:r>
              <a:rPr lang="zh-CN" altLang="en-US" sz="1400"/>
              <a:t>在几分钟内轻松迁移</a:t>
            </a:r>
            <a:endParaRPr lang="en-US" altLang="zh-CN" sz="1400"/>
          </a:p>
        </p:txBody>
      </p:sp>
      <p:pic>
        <p:nvPicPr>
          <p:cNvPr id="3" name="Picture 2"/>
          <p:cNvPicPr>
            <a:picLocks noChangeAspect="1"/>
          </p:cNvPicPr>
          <p:nvPr/>
        </p:nvPicPr>
        <p:blipFill>
          <a:blip r:embed="rId8"/>
          <a:stretch>
            <a:fillRect/>
          </a:stretch>
        </p:blipFill>
        <p:spPr>
          <a:xfrm>
            <a:off x="198437" y="3573462"/>
            <a:ext cx="9982200" cy="1653049"/>
          </a:xfrm>
          <a:prstGeom prst="rect">
            <a:avLst/>
          </a:prstGeom>
        </p:spPr>
      </p:pic>
      <p:sp>
        <p:nvSpPr>
          <p:cNvPr id="4" name="Rectangle 3"/>
          <p:cNvSpPr/>
          <p:nvPr/>
        </p:nvSpPr>
        <p:spPr>
          <a:xfrm>
            <a:off x="274637" y="3387308"/>
            <a:ext cx="1415772" cy="338554"/>
          </a:xfrm>
          <a:prstGeom prst="rect">
            <a:avLst/>
          </a:prstGeom>
        </p:spPr>
        <p:txBody>
          <a:bodyPr wrap="none">
            <a:spAutoFit/>
          </a:bodyPr>
          <a:lstStyle/>
          <a:p>
            <a:r>
              <a:rPr lang="zh-CN" altLang="en-US" sz="1600">
                <a:solidFill>
                  <a:srgbClr val="505050"/>
                </a:solidFill>
                <a:latin typeface="YaHei"/>
              </a:rPr>
              <a:t>标准托管磁盘</a:t>
            </a:r>
            <a:endParaRPr lang="zh-CN" altLang="en-US" sz="1600" b="0" i="0">
              <a:solidFill>
                <a:srgbClr val="505050"/>
              </a:solidFill>
              <a:effectLst/>
              <a:latin typeface="YaHei"/>
            </a:endParaRPr>
          </a:p>
        </p:txBody>
      </p:sp>
      <p:pic>
        <p:nvPicPr>
          <p:cNvPr id="11" name="Picture 10"/>
          <p:cNvPicPr>
            <a:picLocks noChangeAspect="1"/>
          </p:cNvPicPr>
          <p:nvPr/>
        </p:nvPicPr>
        <p:blipFill>
          <a:blip r:embed="rId9"/>
          <a:stretch>
            <a:fillRect/>
          </a:stretch>
        </p:blipFill>
        <p:spPr>
          <a:xfrm>
            <a:off x="5380037" y="5311500"/>
            <a:ext cx="6778307" cy="1616632"/>
          </a:xfrm>
          <a:prstGeom prst="rect">
            <a:avLst/>
          </a:prstGeom>
        </p:spPr>
      </p:pic>
      <p:sp>
        <p:nvSpPr>
          <p:cNvPr id="14" name="Rectangle 13"/>
          <p:cNvSpPr/>
          <p:nvPr/>
        </p:nvSpPr>
        <p:spPr>
          <a:xfrm>
            <a:off x="10790237" y="4972946"/>
            <a:ext cx="1445652" cy="338554"/>
          </a:xfrm>
          <a:prstGeom prst="rect">
            <a:avLst/>
          </a:prstGeom>
        </p:spPr>
        <p:txBody>
          <a:bodyPr wrap="none">
            <a:spAutoFit/>
          </a:bodyPr>
          <a:lstStyle/>
          <a:p>
            <a:r>
              <a:rPr lang="zh-CN" altLang="en-US" sz="1600">
                <a:solidFill>
                  <a:srgbClr val="505050"/>
                </a:solidFill>
                <a:latin typeface="YaHei"/>
              </a:rPr>
              <a:t>高级托管磁盘</a:t>
            </a:r>
            <a:endParaRPr lang="zh-CN" altLang="en-US" sz="1600" b="0" i="0">
              <a:solidFill>
                <a:srgbClr val="505050"/>
              </a:solidFill>
              <a:effectLst/>
              <a:latin typeface="YaHei"/>
            </a:endParaRPr>
          </a:p>
        </p:txBody>
      </p:sp>
      <p:sp>
        <p:nvSpPr>
          <p:cNvPr id="12" name="Rectangle 11"/>
          <p:cNvSpPr/>
          <p:nvPr/>
        </p:nvSpPr>
        <p:spPr>
          <a:xfrm>
            <a:off x="122237" y="5565818"/>
            <a:ext cx="5180255" cy="1107996"/>
          </a:xfrm>
          <a:prstGeom prst="rect">
            <a:avLst/>
          </a:prstGeom>
        </p:spPr>
        <p:txBody>
          <a:bodyPr wrap="square">
            <a:spAutoFit/>
          </a:bodyPr>
          <a:lstStyle/>
          <a:p>
            <a:r>
              <a:rPr lang="zh-CN" altLang="en-US" sz="1100">
                <a:solidFill>
                  <a:schemeClr val="tx1">
                    <a:lumMod val="75000"/>
                  </a:schemeClr>
                </a:solidFill>
                <a:latin typeface="segoe-ui_normal"/>
              </a:rPr>
              <a:t>托管磁盘在幕后为你处理存储。 以前，你必须创建存储帐户来存储你的 </a:t>
            </a:r>
            <a:r>
              <a:rPr lang="en-US" altLang="zh-CN" sz="1100">
                <a:solidFill>
                  <a:schemeClr val="tx1">
                    <a:lumMod val="75000"/>
                  </a:schemeClr>
                </a:solidFill>
                <a:latin typeface="segoe-ui_normal"/>
              </a:rPr>
              <a:t>Azure VM </a:t>
            </a:r>
            <a:r>
              <a:rPr lang="zh-CN" altLang="en-US" sz="1100">
                <a:solidFill>
                  <a:schemeClr val="tx1">
                    <a:lumMod val="75000"/>
                  </a:schemeClr>
                </a:solidFill>
                <a:latin typeface="segoe-ui_normal"/>
              </a:rPr>
              <a:t>的磁盘（</a:t>
            </a:r>
            <a:r>
              <a:rPr lang="en-US" altLang="zh-CN" sz="1100">
                <a:solidFill>
                  <a:schemeClr val="tx1">
                    <a:lumMod val="75000"/>
                  </a:schemeClr>
                </a:solidFill>
                <a:latin typeface="segoe-ui_normal"/>
              </a:rPr>
              <a:t>VHD </a:t>
            </a:r>
            <a:r>
              <a:rPr lang="zh-CN" altLang="en-US" sz="1100">
                <a:solidFill>
                  <a:schemeClr val="tx1">
                    <a:lumMod val="75000"/>
                  </a:schemeClr>
                </a:solidFill>
                <a:latin typeface="segoe-ui_normal"/>
              </a:rPr>
              <a:t>文件）。 以前，进行扩展时，你必须创建额外的存储帐户，以便任何磁盘都不会超出对存储的 </a:t>
            </a:r>
            <a:r>
              <a:rPr lang="en-US" altLang="zh-CN" sz="1100">
                <a:solidFill>
                  <a:schemeClr val="tx1">
                    <a:lumMod val="75000"/>
                  </a:schemeClr>
                </a:solidFill>
                <a:latin typeface="segoe-ui_normal"/>
              </a:rPr>
              <a:t>IOPS </a:t>
            </a:r>
            <a:r>
              <a:rPr lang="zh-CN" altLang="en-US" sz="1100">
                <a:solidFill>
                  <a:schemeClr val="tx1">
                    <a:lumMod val="75000"/>
                  </a:schemeClr>
                </a:solidFill>
                <a:latin typeface="segoe-ui_normal"/>
              </a:rPr>
              <a:t>限制。 使用托管磁盘处理存储时，不再受限于存储帐户限制（例如 </a:t>
            </a:r>
            <a:r>
              <a:rPr lang="en-US" altLang="zh-CN" sz="1100">
                <a:solidFill>
                  <a:schemeClr val="tx1">
                    <a:lumMod val="75000"/>
                  </a:schemeClr>
                </a:solidFill>
                <a:latin typeface="segoe-ui_normal"/>
              </a:rPr>
              <a:t>20,000 IOPS / </a:t>
            </a:r>
            <a:r>
              <a:rPr lang="zh-CN" altLang="en-US" sz="1100">
                <a:solidFill>
                  <a:schemeClr val="tx1">
                    <a:lumMod val="75000"/>
                  </a:schemeClr>
                </a:solidFill>
                <a:latin typeface="segoe-ui_normal"/>
              </a:rPr>
              <a:t>帐户）。 也不再需要将自定义映像（</a:t>
            </a:r>
            <a:r>
              <a:rPr lang="en-US" altLang="zh-CN" sz="1100">
                <a:solidFill>
                  <a:schemeClr val="tx1">
                    <a:lumMod val="75000"/>
                  </a:schemeClr>
                </a:solidFill>
                <a:latin typeface="segoe-ui_normal"/>
              </a:rPr>
              <a:t>VHD </a:t>
            </a:r>
            <a:r>
              <a:rPr lang="zh-CN" altLang="en-US" sz="1100">
                <a:solidFill>
                  <a:schemeClr val="tx1">
                    <a:lumMod val="75000"/>
                  </a:schemeClr>
                </a:solidFill>
                <a:latin typeface="segoe-ui_normal"/>
              </a:rPr>
              <a:t>文件）复制到多个存储帐户。 可以在一个中心位置管理自定义映像（每个 </a:t>
            </a:r>
            <a:r>
              <a:rPr lang="en-US" altLang="zh-CN" sz="1100">
                <a:solidFill>
                  <a:schemeClr val="tx1">
                    <a:lumMod val="75000"/>
                  </a:schemeClr>
                </a:solidFill>
                <a:latin typeface="segoe-ui_normal"/>
              </a:rPr>
              <a:t>Azure </a:t>
            </a:r>
            <a:r>
              <a:rPr lang="zh-CN" altLang="en-US" sz="1100">
                <a:solidFill>
                  <a:schemeClr val="tx1">
                    <a:lumMod val="75000"/>
                  </a:schemeClr>
                </a:solidFill>
                <a:latin typeface="segoe-ui_normal"/>
              </a:rPr>
              <a:t>区域一个存储帐户），并使用它们在一个订阅中创建数百台 </a:t>
            </a:r>
            <a:r>
              <a:rPr lang="en-US" altLang="zh-CN" sz="1100">
                <a:solidFill>
                  <a:schemeClr val="tx1">
                    <a:lumMod val="75000"/>
                  </a:schemeClr>
                </a:solidFill>
                <a:latin typeface="segoe-ui_normal"/>
              </a:rPr>
              <a:t>VM</a:t>
            </a:r>
            <a:r>
              <a:rPr lang="zh-CN" altLang="en-US" sz="1100">
                <a:solidFill>
                  <a:schemeClr val="tx1">
                    <a:lumMod val="75000"/>
                  </a:schemeClr>
                </a:solidFill>
                <a:latin typeface="segoe-ui_normal"/>
              </a:rPr>
              <a:t>。</a:t>
            </a:r>
            <a:endParaRPr lang="zh-CN" altLang="en-US" sz="1100">
              <a:solidFill>
                <a:schemeClr val="tx1">
                  <a:lumMod val="75000"/>
                </a:schemeClr>
              </a:solidFill>
            </a:endParaRPr>
          </a:p>
        </p:txBody>
      </p:sp>
    </p:spTree>
    <p:extLst>
      <p:ext uri="{BB962C8B-B14F-4D97-AF65-F5344CB8AC3E}">
        <p14:creationId xmlns:p14="http://schemas.microsoft.com/office/powerpoint/2010/main" val="33845881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文件存储</a:t>
            </a:r>
            <a:r>
              <a:rPr lang="en-US" altLang="zh-CN" sz="3600">
                <a:gradFill>
                  <a:gsLst>
                    <a:gs pos="5417">
                      <a:srgbClr val="FFFFFF"/>
                    </a:gs>
                    <a:gs pos="28000">
                      <a:srgbClr val="FFFFFF"/>
                    </a:gs>
                  </a:gsLst>
                  <a:lin ang="5400000" scaled="0"/>
                </a:gradFill>
                <a:latin typeface="+mj-ea"/>
                <a:ea typeface="+mj-ea"/>
                <a:cs typeface="Segoe UI" pitchFamily="34" charset="0"/>
              </a:rPr>
              <a:t> </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72" name="Rectangle 71"/>
          <p:cNvSpPr/>
          <p:nvPr/>
        </p:nvSpPr>
        <p:spPr bwMode="auto">
          <a:xfrm>
            <a:off x="6370637" y="906462"/>
            <a:ext cx="5410200" cy="2819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zh-CN" altLang="en-US"/>
              <a:t>为何选择 </a:t>
            </a:r>
            <a:r>
              <a:rPr lang="en-US" altLang="zh-CN"/>
              <a:t>Azure </a:t>
            </a:r>
            <a:r>
              <a:rPr lang="zh-CN" altLang="en-US"/>
              <a:t>文件存储？</a:t>
            </a:r>
          </a:p>
          <a:p>
            <a:r>
              <a:rPr lang="zh-CN" altLang="en-US" sz="1600"/>
              <a:t>云文件存储并非全部一样。</a:t>
            </a:r>
            <a:r>
              <a:rPr lang="en-US" altLang="zh-CN" sz="1600"/>
              <a:t>Azure </a:t>
            </a:r>
            <a:r>
              <a:rPr lang="zh-CN" altLang="en-US" sz="1600"/>
              <a:t>提供：</a:t>
            </a:r>
            <a:endParaRPr lang="en-US" altLang="zh-CN" sz="1600"/>
          </a:p>
          <a:p>
            <a:endParaRPr lang="en-US" altLang="zh-CN" sz="1600"/>
          </a:p>
          <a:p>
            <a:pPr marL="285750" indent="-285750">
              <a:lnSpc>
                <a:spcPct val="90000"/>
              </a:lnSpc>
              <a:spcAft>
                <a:spcPts val="600"/>
              </a:spcAft>
              <a:buFont typeface="Wingdings" panose="05000000000000000000" pitchFamily="2" charset="2"/>
              <a:buChar char="ü"/>
            </a:pPr>
            <a:r>
              <a:rPr lang="zh-CN" altLang="en-US" sz="1400"/>
              <a:t>可利用 </a:t>
            </a:r>
            <a:r>
              <a:rPr lang="en-US" altLang="zh-CN" sz="1400"/>
              <a:t>SMB 3.0 </a:t>
            </a:r>
            <a:r>
              <a:rPr lang="zh-CN" altLang="en-US" sz="1400"/>
              <a:t>加密安全加载来自任何位置的存储</a:t>
            </a:r>
            <a:endParaRPr lang="en-US" altLang="zh-CN" sz="1400"/>
          </a:p>
          <a:p>
            <a:pPr marL="285750" indent="-285750">
              <a:lnSpc>
                <a:spcPct val="90000"/>
              </a:lnSpc>
              <a:spcAft>
                <a:spcPts val="600"/>
              </a:spcAft>
              <a:buFont typeface="Wingdings" panose="05000000000000000000" pitchFamily="2" charset="2"/>
              <a:buChar char="ü"/>
            </a:pPr>
            <a:r>
              <a:rPr lang="en-US" altLang="zh-CN" sz="1400"/>
              <a:t>Windows </a:t>
            </a:r>
            <a:r>
              <a:rPr lang="zh-CN" altLang="en-US" sz="1400"/>
              <a:t>和 </a:t>
            </a:r>
            <a:r>
              <a:rPr lang="en-US" altLang="zh-CN" sz="1400"/>
              <a:t>Linux </a:t>
            </a:r>
            <a:r>
              <a:rPr lang="zh-CN" altLang="en-US" sz="1400"/>
              <a:t>支持 </a:t>
            </a:r>
            <a:r>
              <a:rPr lang="en-US" altLang="zh-CN" sz="1400"/>
              <a:t>- </a:t>
            </a:r>
            <a:r>
              <a:rPr lang="zh-CN" altLang="en-US" sz="1400"/>
              <a:t>连接到 </a:t>
            </a:r>
            <a:r>
              <a:rPr lang="en-US" altLang="zh-CN" sz="1400"/>
              <a:t>Windows </a:t>
            </a:r>
            <a:r>
              <a:rPr lang="zh-CN" altLang="en-US" sz="1400"/>
              <a:t>或 </a:t>
            </a:r>
            <a:r>
              <a:rPr lang="en-US" altLang="zh-CN" sz="1400"/>
              <a:t>Linux </a:t>
            </a:r>
            <a:r>
              <a:rPr lang="zh-CN" altLang="en-US" sz="1400"/>
              <a:t>客户端，增加灵活性和旧版兼容性</a:t>
            </a:r>
          </a:p>
          <a:p>
            <a:pPr marL="285750" indent="-285750">
              <a:lnSpc>
                <a:spcPct val="90000"/>
              </a:lnSpc>
              <a:spcAft>
                <a:spcPts val="600"/>
              </a:spcAft>
              <a:buFont typeface="Wingdings" panose="05000000000000000000" pitchFamily="2" charset="2"/>
              <a:buChar char="ü"/>
            </a:pPr>
            <a:r>
              <a:rPr lang="zh-CN" altLang="en-US" sz="1400"/>
              <a:t>混合灵活性 </a:t>
            </a:r>
            <a:r>
              <a:rPr lang="en-US" altLang="zh-CN" sz="1400"/>
              <a:t>- </a:t>
            </a:r>
            <a:r>
              <a:rPr lang="zh-CN" altLang="en-US" sz="1400"/>
              <a:t>数据归你所有，可按任意方式访问，通过 </a:t>
            </a:r>
            <a:r>
              <a:rPr lang="en-US" altLang="zh-CN" sz="1400"/>
              <a:t>Azure </a:t>
            </a:r>
            <a:r>
              <a:rPr lang="zh-CN" altLang="en-US" sz="1400"/>
              <a:t>或本地均可实现</a:t>
            </a:r>
          </a:p>
          <a:p>
            <a:pPr marL="285750" indent="-285750">
              <a:lnSpc>
                <a:spcPct val="90000"/>
              </a:lnSpc>
              <a:spcAft>
                <a:spcPts val="600"/>
              </a:spcAft>
              <a:buFont typeface="Wingdings" panose="05000000000000000000" pitchFamily="2" charset="2"/>
              <a:buChar char="ü"/>
            </a:pPr>
            <a:r>
              <a:rPr lang="en-US" altLang="zh-CN" sz="1400"/>
              <a:t>REST API </a:t>
            </a:r>
            <a:r>
              <a:rPr lang="zh-CN" altLang="en-US" sz="1400"/>
              <a:t>开发 </a:t>
            </a:r>
            <a:r>
              <a:rPr lang="en-US" altLang="zh-CN" sz="1400"/>
              <a:t>- </a:t>
            </a:r>
            <a:r>
              <a:rPr lang="zh-CN" altLang="en-US" sz="1400"/>
              <a:t>开发具有 </a:t>
            </a:r>
            <a:r>
              <a:rPr lang="en-US" altLang="zh-CN" sz="1400"/>
              <a:t>Web </a:t>
            </a:r>
            <a:r>
              <a:rPr lang="zh-CN" altLang="en-US" sz="1400"/>
              <a:t>标准架构的精益解决方案，适应移动设备等各种客户端安全</a:t>
            </a:r>
            <a:endParaRPr lang="en-US" altLang="zh-CN" sz="1400"/>
          </a:p>
        </p:txBody>
      </p:sp>
      <p:pic>
        <p:nvPicPr>
          <p:cNvPr id="6" name="Picture 5"/>
          <p:cNvPicPr>
            <a:picLocks noChangeAspect="1"/>
          </p:cNvPicPr>
          <p:nvPr/>
        </p:nvPicPr>
        <p:blipFill>
          <a:blip r:embed="rId3"/>
          <a:stretch>
            <a:fillRect/>
          </a:stretch>
        </p:blipFill>
        <p:spPr>
          <a:xfrm>
            <a:off x="6413686" y="3802062"/>
            <a:ext cx="5367151" cy="3127560"/>
          </a:xfrm>
          <a:prstGeom prst="rect">
            <a:avLst/>
          </a:prstGeom>
        </p:spPr>
      </p:pic>
      <p:sp>
        <p:nvSpPr>
          <p:cNvPr id="7" name="TextBox 6"/>
          <p:cNvSpPr txBox="1"/>
          <p:nvPr/>
        </p:nvSpPr>
        <p:spPr>
          <a:xfrm>
            <a:off x="320275" y="5021262"/>
            <a:ext cx="4907362" cy="1458861"/>
          </a:xfrm>
          <a:prstGeom prst="rect">
            <a:avLst/>
          </a:prstGeom>
          <a:noFill/>
        </p:spPr>
        <p:txBody>
          <a:bodyPr wrap="square" lIns="182880" tIns="146304" rIns="182880" bIns="146304" rtlCol="0">
            <a:spAutoFit/>
          </a:bodyPr>
          <a:lstStyle/>
          <a:p>
            <a:pPr>
              <a:lnSpc>
                <a:spcPct val="90000"/>
              </a:lnSpc>
              <a:spcAft>
                <a:spcPts val="600"/>
              </a:spcAft>
            </a:pPr>
            <a:r>
              <a:rPr lang="en-US" altLang="zh-CN" sz="1400">
                <a:solidFill>
                  <a:schemeClr val="tx1">
                    <a:lumMod val="75000"/>
                  </a:schemeClr>
                </a:solidFill>
              </a:rPr>
              <a:t>Azure </a:t>
            </a:r>
            <a:r>
              <a:rPr lang="zh-CN" altLang="en-US" sz="1400">
                <a:solidFill>
                  <a:schemeClr val="tx1">
                    <a:lumMod val="75000"/>
                  </a:schemeClr>
                </a:solidFill>
              </a:rPr>
              <a:t>文件存储提供了基于云的 </a:t>
            </a:r>
            <a:r>
              <a:rPr lang="en-US" altLang="zh-CN" sz="1400">
                <a:solidFill>
                  <a:schemeClr val="tx1">
                    <a:lumMod val="75000"/>
                  </a:schemeClr>
                </a:solidFill>
              </a:rPr>
              <a:t>SMB </a:t>
            </a:r>
            <a:r>
              <a:rPr lang="zh-CN" altLang="en-US" sz="1400">
                <a:solidFill>
                  <a:schemeClr val="tx1">
                    <a:lumMod val="75000"/>
                  </a:schemeClr>
                </a:solidFill>
              </a:rPr>
              <a:t>文件共享，这样你可以将依赖文件共享的旧版应用程序快速迁移到 </a:t>
            </a:r>
            <a:r>
              <a:rPr lang="en-US" altLang="zh-CN" sz="1400">
                <a:solidFill>
                  <a:schemeClr val="tx1">
                    <a:lumMod val="75000"/>
                  </a:schemeClr>
                </a:solidFill>
              </a:rPr>
              <a:t>Azure </a:t>
            </a:r>
            <a:r>
              <a:rPr lang="zh-CN" altLang="en-US" sz="1400">
                <a:solidFill>
                  <a:schemeClr val="tx1">
                    <a:lumMod val="75000"/>
                  </a:schemeClr>
                </a:solidFill>
              </a:rPr>
              <a:t>且无成本高昂的重写。 使用 </a:t>
            </a:r>
            <a:r>
              <a:rPr lang="en-US" altLang="zh-CN" sz="1400">
                <a:solidFill>
                  <a:schemeClr val="tx1">
                    <a:lumMod val="75000"/>
                  </a:schemeClr>
                </a:solidFill>
              </a:rPr>
              <a:t>Azure </a:t>
            </a:r>
            <a:r>
              <a:rPr lang="zh-CN" altLang="en-US" sz="1400">
                <a:solidFill>
                  <a:schemeClr val="tx1">
                    <a:lumMod val="75000"/>
                  </a:schemeClr>
                </a:solidFill>
              </a:rPr>
              <a:t>文件存储，在 </a:t>
            </a:r>
            <a:r>
              <a:rPr lang="en-US" altLang="zh-CN" sz="1400">
                <a:solidFill>
                  <a:schemeClr val="tx1">
                    <a:lumMod val="75000"/>
                  </a:schemeClr>
                </a:solidFill>
              </a:rPr>
              <a:t>Azure </a:t>
            </a:r>
            <a:r>
              <a:rPr lang="zh-CN" altLang="en-US" sz="1400">
                <a:solidFill>
                  <a:schemeClr val="tx1">
                    <a:lumMod val="75000"/>
                  </a:schemeClr>
                </a:solidFill>
              </a:rPr>
              <a:t>虚拟机或云服务中运行的应用程序可以在云中装载文件共享，就像桌面应用程序装载典型的 </a:t>
            </a:r>
            <a:r>
              <a:rPr lang="en-US" altLang="zh-CN" sz="1400">
                <a:solidFill>
                  <a:schemeClr val="tx1">
                    <a:lumMod val="75000"/>
                  </a:schemeClr>
                </a:solidFill>
              </a:rPr>
              <a:t>SMB </a:t>
            </a:r>
            <a:r>
              <a:rPr lang="zh-CN" altLang="en-US" sz="1400">
                <a:solidFill>
                  <a:schemeClr val="tx1">
                    <a:lumMod val="75000"/>
                  </a:schemeClr>
                </a:solidFill>
              </a:rPr>
              <a:t>共享一样。 之后，任意数量的应用程序组件可以装载并同时访问文件存储共享。</a:t>
            </a:r>
          </a:p>
        </p:txBody>
      </p:sp>
      <p:pic>
        <p:nvPicPr>
          <p:cNvPr id="8" name="Picture 7"/>
          <p:cNvPicPr>
            <a:picLocks noChangeAspect="1"/>
          </p:cNvPicPr>
          <p:nvPr/>
        </p:nvPicPr>
        <p:blipFill>
          <a:blip r:embed="rId4"/>
          <a:stretch>
            <a:fillRect/>
          </a:stretch>
        </p:blipFill>
        <p:spPr>
          <a:xfrm>
            <a:off x="344538" y="1285095"/>
            <a:ext cx="5476123" cy="3497510"/>
          </a:xfrm>
          <a:prstGeom prst="rect">
            <a:avLst/>
          </a:prstGeom>
        </p:spPr>
      </p:pic>
    </p:spTree>
    <p:extLst>
      <p:ext uri="{BB962C8B-B14F-4D97-AF65-F5344CB8AC3E}">
        <p14:creationId xmlns:p14="http://schemas.microsoft.com/office/powerpoint/2010/main" val="37768229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队列存储</a:t>
            </a:r>
            <a:r>
              <a:rPr lang="en-US" altLang="zh-CN" sz="3600">
                <a:gradFill>
                  <a:gsLst>
                    <a:gs pos="5417">
                      <a:srgbClr val="FFFFFF"/>
                    </a:gs>
                    <a:gs pos="28000">
                      <a:srgbClr val="FFFFFF"/>
                    </a:gs>
                  </a:gsLst>
                  <a:lin ang="5400000" scaled="0"/>
                </a:gradFill>
                <a:latin typeface="+mj-ea"/>
                <a:ea typeface="+mj-ea"/>
                <a:cs typeface="Segoe UI" pitchFamily="34" charset="0"/>
              </a:rPr>
              <a:t> </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167" name="Rectangle 166"/>
          <p:cNvSpPr/>
          <p:nvPr/>
        </p:nvSpPr>
        <p:spPr bwMode="auto">
          <a:xfrm>
            <a:off x="6370637" y="1058862"/>
            <a:ext cx="54102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zh-CN" altLang="en-US"/>
              <a:t>用于大容量云服务的持久队列</a:t>
            </a:r>
          </a:p>
          <a:p>
            <a:endParaRPr lang="en-US" altLang="zh-CN" sz="1600"/>
          </a:p>
          <a:p>
            <a:pPr marL="285750" indent="-285750">
              <a:lnSpc>
                <a:spcPct val="90000"/>
              </a:lnSpc>
              <a:spcAft>
                <a:spcPts val="600"/>
              </a:spcAft>
              <a:buFont typeface="Wingdings" panose="05000000000000000000" pitchFamily="2" charset="2"/>
              <a:buChar char="ü"/>
            </a:pPr>
            <a:r>
              <a:rPr lang="zh-CN" altLang="en-US" sz="1400"/>
              <a:t>针对大型工作负荷的简单耐用、经济有效的消息排队</a:t>
            </a:r>
            <a:endParaRPr lang="en-US" altLang="zh-CN" sz="1400"/>
          </a:p>
          <a:p>
            <a:pPr marL="285750" indent="-285750">
              <a:lnSpc>
                <a:spcPct val="90000"/>
              </a:lnSpc>
              <a:spcAft>
                <a:spcPts val="600"/>
              </a:spcAft>
              <a:buFont typeface="Wingdings" panose="05000000000000000000" pitchFamily="2" charset="2"/>
              <a:buChar char="ü"/>
            </a:pPr>
            <a:r>
              <a:rPr lang="zh-CN" altLang="en-US" sz="1400"/>
              <a:t>针对 </a:t>
            </a:r>
            <a:r>
              <a:rPr lang="en-US" altLang="zh-CN" sz="1400"/>
              <a:t>.NET</a:t>
            </a:r>
            <a:r>
              <a:rPr lang="zh-CN" altLang="en-US" sz="1400"/>
              <a:t>、</a:t>
            </a:r>
            <a:r>
              <a:rPr lang="en-US" altLang="zh-CN" sz="1400"/>
              <a:t>Java</a:t>
            </a:r>
            <a:r>
              <a:rPr lang="zh-CN" altLang="en-US" sz="1400"/>
              <a:t>、</a:t>
            </a:r>
            <a:r>
              <a:rPr lang="en-US" altLang="zh-CN" sz="1400"/>
              <a:t>Android</a:t>
            </a:r>
            <a:r>
              <a:rPr lang="zh-CN" altLang="en-US" sz="1400"/>
              <a:t>、</a:t>
            </a:r>
            <a:r>
              <a:rPr lang="en-US" altLang="zh-CN" sz="1400"/>
              <a:t>C++</a:t>
            </a:r>
            <a:r>
              <a:rPr lang="zh-CN" altLang="en-US" sz="1400"/>
              <a:t>、</a:t>
            </a:r>
            <a:r>
              <a:rPr lang="en-US" altLang="zh-CN" sz="1400"/>
              <a:t>Node.js</a:t>
            </a:r>
            <a:r>
              <a:rPr lang="zh-CN" altLang="en-US" sz="1400"/>
              <a:t>、</a:t>
            </a:r>
            <a:r>
              <a:rPr lang="en-US" altLang="zh-CN" sz="1400"/>
              <a:t>PHP</a:t>
            </a:r>
            <a:r>
              <a:rPr lang="zh-CN" altLang="en-US" sz="1400"/>
              <a:t>、</a:t>
            </a:r>
            <a:r>
              <a:rPr lang="en-US" altLang="zh-CN" sz="1400"/>
              <a:t>Ruby </a:t>
            </a:r>
            <a:r>
              <a:rPr lang="zh-CN" altLang="en-US" sz="1400"/>
              <a:t>和 </a:t>
            </a:r>
            <a:r>
              <a:rPr lang="en-US" altLang="zh-CN" sz="1400"/>
              <a:t>Python </a:t>
            </a:r>
            <a:r>
              <a:rPr lang="zh-CN" altLang="en-US" sz="1400"/>
              <a:t>的内容丰富的客户端库</a:t>
            </a:r>
            <a:endParaRPr lang="en-US" altLang="zh-CN" sz="1400"/>
          </a:p>
          <a:p>
            <a:pPr marL="285750" indent="-285750">
              <a:lnSpc>
                <a:spcPct val="90000"/>
              </a:lnSpc>
              <a:spcAft>
                <a:spcPts val="600"/>
              </a:spcAft>
              <a:buFont typeface="Wingdings" panose="05000000000000000000" pitchFamily="2" charset="2"/>
              <a:buChar char="ü"/>
            </a:pPr>
            <a:r>
              <a:rPr lang="zh-CN" altLang="en-US" sz="1400"/>
              <a:t>可通过 </a:t>
            </a:r>
            <a:r>
              <a:rPr lang="en-US" altLang="zh-CN" sz="1400"/>
              <a:t>REST API </a:t>
            </a:r>
            <a:r>
              <a:rPr lang="zh-CN" altLang="en-US" sz="1400"/>
              <a:t>访问数据</a:t>
            </a:r>
            <a:endParaRPr lang="en-US" altLang="zh-CN" sz="1400"/>
          </a:p>
        </p:txBody>
      </p:sp>
      <p:pic>
        <p:nvPicPr>
          <p:cNvPr id="6" name="Picture 5"/>
          <p:cNvPicPr>
            <a:picLocks noChangeAspect="1"/>
          </p:cNvPicPr>
          <p:nvPr/>
        </p:nvPicPr>
        <p:blipFill>
          <a:blip r:embed="rId3"/>
          <a:stretch>
            <a:fillRect/>
          </a:stretch>
        </p:blipFill>
        <p:spPr>
          <a:xfrm>
            <a:off x="5456237" y="3192462"/>
            <a:ext cx="6657978" cy="3737682"/>
          </a:xfrm>
          <a:prstGeom prst="rect">
            <a:avLst/>
          </a:prstGeom>
        </p:spPr>
      </p:pic>
      <p:sp>
        <p:nvSpPr>
          <p:cNvPr id="7" name="Rectangle 6"/>
          <p:cNvSpPr/>
          <p:nvPr/>
        </p:nvSpPr>
        <p:spPr>
          <a:xfrm>
            <a:off x="274637" y="4522469"/>
            <a:ext cx="5105400" cy="2246769"/>
          </a:xfrm>
          <a:prstGeom prst="rect">
            <a:avLst/>
          </a:prstGeom>
        </p:spPr>
        <p:txBody>
          <a:bodyPr wrap="square">
            <a:spAutoFit/>
          </a:bodyPr>
          <a:lstStyle/>
          <a:p>
            <a:r>
              <a:rPr lang="zh-CN" altLang="en-US" sz="1400">
                <a:solidFill>
                  <a:schemeClr val="tx1">
                    <a:lumMod val="75000"/>
                  </a:schemeClr>
                </a:solidFill>
                <a:latin typeface="segoe-ui_normal"/>
              </a:rPr>
              <a:t>在设计应用程序以实现可伸缩性时，通常要将各个应用程序组件分离，使其可以独立地进行伸缩。 队列存储为在应用程序组件之间进行异步通信提供了一种可靠的消息传送解决方案，无论这些应用程序组件是在云中、在桌面上、在本地服务器上运行还是在移动设备上运行。 队列存储还支持管理异步任务以及构建过程工作流。</a:t>
            </a:r>
            <a:endParaRPr lang="en-US" altLang="zh-CN" sz="1400">
              <a:solidFill>
                <a:schemeClr val="tx1">
                  <a:lumMod val="75000"/>
                </a:schemeClr>
              </a:solidFill>
              <a:latin typeface="segoe-ui_normal"/>
            </a:endParaRPr>
          </a:p>
          <a:p>
            <a:endParaRPr lang="zh-CN" altLang="en-US" sz="1400">
              <a:solidFill>
                <a:schemeClr val="tx1">
                  <a:lumMod val="75000"/>
                </a:schemeClr>
              </a:solidFill>
              <a:latin typeface="segoe-ui_normal"/>
            </a:endParaRPr>
          </a:p>
          <a:p>
            <a:r>
              <a:rPr lang="zh-CN" altLang="en-US" sz="1400">
                <a:solidFill>
                  <a:schemeClr val="tx1">
                    <a:lumMod val="75000"/>
                  </a:schemeClr>
                </a:solidFill>
                <a:latin typeface="segoe-ui_normal"/>
              </a:rPr>
              <a:t>一个存储帐户可以包含任意数目的队列。 队列可以包含任意数量的消息，直至达到存储帐户的容量极限。 每条消息最大可以为 </a:t>
            </a:r>
            <a:r>
              <a:rPr lang="en-US" altLang="zh-CN" sz="1400">
                <a:solidFill>
                  <a:schemeClr val="tx1">
                    <a:lumMod val="75000"/>
                  </a:schemeClr>
                </a:solidFill>
                <a:latin typeface="segoe-ui_normal"/>
              </a:rPr>
              <a:t>64 KB</a:t>
            </a:r>
            <a:r>
              <a:rPr lang="zh-CN" altLang="en-US" sz="1400">
                <a:solidFill>
                  <a:schemeClr val="tx1">
                    <a:lumMod val="75000"/>
                  </a:schemeClr>
                </a:solidFill>
                <a:latin typeface="segoe-ui_normal"/>
              </a:rPr>
              <a:t>。</a:t>
            </a:r>
            <a:endParaRPr lang="zh-CN" altLang="en-US" sz="1400" b="0" i="0">
              <a:solidFill>
                <a:schemeClr val="tx1">
                  <a:lumMod val="75000"/>
                </a:schemeClr>
              </a:solidFill>
              <a:effectLst/>
              <a:latin typeface="segoe-ui_normal"/>
            </a:endParaRPr>
          </a:p>
        </p:txBody>
      </p:sp>
      <p:pic>
        <p:nvPicPr>
          <p:cNvPr id="8" name="Picture 7"/>
          <p:cNvPicPr>
            <a:picLocks noChangeAspect="1"/>
          </p:cNvPicPr>
          <p:nvPr/>
        </p:nvPicPr>
        <p:blipFill>
          <a:blip r:embed="rId4"/>
          <a:stretch>
            <a:fillRect/>
          </a:stretch>
        </p:blipFill>
        <p:spPr>
          <a:xfrm>
            <a:off x="274637" y="1192680"/>
            <a:ext cx="4818978" cy="3077802"/>
          </a:xfrm>
          <a:prstGeom prst="rect">
            <a:avLst/>
          </a:prstGeom>
        </p:spPr>
      </p:pic>
    </p:spTree>
    <p:extLst>
      <p:ext uri="{BB962C8B-B14F-4D97-AF65-F5344CB8AC3E}">
        <p14:creationId xmlns:p14="http://schemas.microsoft.com/office/powerpoint/2010/main" val="20277937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表存储</a:t>
            </a:r>
            <a:r>
              <a:rPr lang="en-US" altLang="zh-CN" sz="3600">
                <a:gradFill>
                  <a:gsLst>
                    <a:gs pos="5417">
                      <a:srgbClr val="FFFFFF"/>
                    </a:gs>
                    <a:gs pos="28000">
                      <a:srgbClr val="FFFFFF"/>
                    </a:gs>
                  </a:gsLst>
                  <a:lin ang="5400000" scaled="0"/>
                </a:gradFill>
                <a:latin typeface="+mj-ea"/>
                <a:ea typeface="+mj-ea"/>
                <a:cs typeface="Segoe UI" pitchFamily="34" charset="0"/>
              </a:rPr>
              <a:t> </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70" name="Rectangle 69"/>
          <p:cNvSpPr/>
          <p:nvPr/>
        </p:nvSpPr>
        <p:spPr bwMode="auto">
          <a:xfrm>
            <a:off x="274637" y="4632325"/>
            <a:ext cx="5410200" cy="22939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zh-CN" altLang="en-US"/>
              <a:t>适用于使用大量半结构化数据集进行快速开发的 </a:t>
            </a:r>
            <a:r>
              <a:rPr lang="en-US" altLang="zh-CN"/>
              <a:t>NoSQL </a:t>
            </a:r>
            <a:r>
              <a:rPr lang="zh-CN" altLang="en-US"/>
              <a:t>键</a:t>
            </a:r>
            <a:r>
              <a:rPr lang="en-US" altLang="zh-CN"/>
              <a:t>-</a:t>
            </a:r>
            <a:r>
              <a:rPr lang="zh-CN" altLang="en-US"/>
              <a:t>值存储</a:t>
            </a:r>
            <a:endParaRPr lang="en-US" altLang="zh-CN"/>
          </a:p>
          <a:p>
            <a:endParaRPr lang="en-US" altLang="zh-CN" sz="1600"/>
          </a:p>
          <a:p>
            <a:pPr marL="285750" indent="-285750">
              <a:lnSpc>
                <a:spcPct val="90000"/>
              </a:lnSpc>
              <a:spcAft>
                <a:spcPts val="600"/>
              </a:spcAft>
              <a:buFont typeface="Wingdings" panose="05000000000000000000" pitchFamily="2" charset="2"/>
              <a:buChar char="ü"/>
            </a:pPr>
            <a:r>
              <a:rPr lang="zh-CN" altLang="en-US" sz="1400"/>
              <a:t>存储高度可用的半结构化数据</a:t>
            </a:r>
            <a:endParaRPr lang="en-US" altLang="zh-CN" sz="1400"/>
          </a:p>
          <a:p>
            <a:pPr marL="285750" indent="-285750">
              <a:lnSpc>
                <a:spcPct val="90000"/>
              </a:lnSpc>
              <a:spcAft>
                <a:spcPts val="600"/>
              </a:spcAft>
              <a:buFont typeface="Wingdings" panose="05000000000000000000" pitchFamily="2" charset="2"/>
              <a:buChar char="ü"/>
            </a:pPr>
            <a:r>
              <a:rPr lang="zh-CN" altLang="en-US" sz="1400"/>
              <a:t>创建需要灵活数据架构的应用</a:t>
            </a:r>
            <a:endParaRPr lang="en-US" altLang="zh-CN" sz="1400"/>
          </a:p>
          <a:p>
            <a:pPr marL="285750" indent="-285750">
              <a:lnSpc>
                <a:spcPct val="90000"/>
              </a:lnSpc>
              <a:spcAft>
                <a:spcPts val="600"/>
              </a:spcAft>
              <a:buFont typeface="Wingdings" panose="05000000000000000000" pitchFamily="2" charset="2"/>
              <a:buChar char="ü"/>
            </a:pPr>
            <a:r>
              <a:rPr lang="zh-CN" altLang="en-US" sz="1400"/>
              <a:t>执行基于 </a:t>
            </a:r>
            <a:r>
              <a:rPr lang="en-US" altLang="zh-CN" sz="1400"/>
              <a:t>OData </a:t>
            </a:r>
            <a:r>
              <a:rPr lang="zh-CN" altLang="en-US" sz="1400"/>
              <a:t>的查询</a:t>
            </a:r>
            <a:endParaRPr lang="en-US" altLang="zh-CN" sz="1400"/>
          </a:p>
          <a:p>
            <a:pPr marL="285750" indent="-285750">
              <a:lnSpc>
                <a:spcPct val="90000"/>
              </a:lnSpc>
              <a:spcAft>
                <a:spcPts val="600"/>
              </a:spcAft>
              <a:buFont typeface="Wingdings" panose="05000000000000000000" pitchFamily="2" charset="2"/>
              <a:buChar char="ü"/>
            </a:pPr>
            <a:r>
              <a:rPr lang="zh-CN" altLang="en-US" sz="1400"/>
              <a:t>建高度可缩放的应用</a:t>
            </a:r>
            <a:endParaRPr lang="en-US" altLang="zh-CN" sz="1400"/>
          </a:p>
          <a:p>
            <a:pPr marL="285750" indent="-285750">
              <a:lnSpc>
                <a:spcPct val="90000"/>
              </a:lnSpc>
              <a:spcAft>
                <a:spcPts val="600"/>
              </a:spcAft>
              <a:buFont typeface="Wingdings" panose="05000000000000000000" pitchFamily="2" charset="2"/>
              <a:buChar char="ü"/>
            </a:pPr>
            <a:r>
              <a:rPr lang="zh-CN" altLang="en-US" sz="1400"/>
              <a:t>使用 </a:t>
            </a:r>
            <a:r>
              <a:rPr lang="en-US" altLang="zh-CN" sz="1400"/>
              <a:t>JSON </a:t>
            </a:r>
            <a:r>
              <a:rPr lang="zh-CN" altLang="en-US" sz="1400"/>
              <a:t>序列化数据</a:t>
            </a:r>
          </a:p>
          <a:p>
            <a:pPr marL="285750" indent="-285750">
              <a:lnSpc>
                <a:spcPct val="90000"/>
              </a:lnSpc>
              <a:spcAft>
                <a:spcPts val="600"/>
              </a:spcAft>
              <a:buFont typeface="Wingdings" panose="05000000000000000000" pitchFamily="2" charset="2"/>
              <a:buChar char="ü"/>
            </a:pPr>
            <a:endParaRPr lang="en-US" altLang="zh-CN" sz="1400"/>
          </a:p>
        </p:txBody>
      </p:sp>
      <p:pic>
        <p:nvPicPr>
          <p:cNvPr id="6" name="Picture 5"/>
          <p:cNvPicPr>
            <a:picLocks noChangeAspect="1"/>
          </p:cNvPicPr>
          <p:nvPr/>
        </p:nvPicPr>
        <p:blipFill>
          <a:blip r:embed="rId3"/>
          <a:stretch>
            <a:fillRect/>
          </a:stretch>
        </p:blipFill>
        <p:spPr>
          <a:xfrm>
            <a:off x="5867110" y="2125662"/>
            <a:ext cx="6218527" cy="4798390"/>
          </a:xfrm>
          <a:prstGeom prst="rect">
            <a:avLst/>
          </a:prstGeom>
        </p:spPr>
      </p:pic>
      <p:sp>
        <p:nvSpPr>
          <p:cNvPr id="8" name="Rectangle 7"/>
          <p:cNvSpPr/>
          <p:nvPr/>
        </p:nvSpPr>
        <p:spPr>
          <a:xfrm>
            <a:off x="5868987" y="982662"/>
            <a:ext cx="6216650" cy="954107"/>
          </a:xfrm>
          <a:prstGeom prst="rect">
            <a:avLst/>
          </a:prstGeom>
        </p:spPr>
        <p:txBody>
          <a:bodyPr>
            <a:spAutoFit/>
          </a:bodyPr>
          <a:lstStyle/>
          <a:p>
            <a:r>
              <a:rPr lang="en-US" altLang="zh-CN" sz="1400"/>
              <a:t>Azure </a:t>
            </a:r>
            <a:r>
              <a:rPr lang="zh-CN" altLang="en-US" sz="1400"/>
              <a:t>表存储可以存储 </a:t>
            </a:r>
            <a:r>
              <a:rPr lang="en-US" altLang="zh-CN" sz="1400"/>
              <a:t>PB </a:t>
            </a:r>
            <a:r>
              <a:rPr lang="zh-CN" altLang="en-US" sz="1400"/>
              <a:t>级别的半结构化数据，同时保持低成本。与许多（本地或基于云的）数据存储不同，表存储服务使你可以无需手动将数据集分片便可增加。可用性也不是问题：使用异地冗余存储，在一个区域内将存储的数据复制三次，在超过数百英里以外的另一个区域内又复制三次。</a:t>
            </a:r>
          </a:p>
        </p:txBody>
      </p:sp>
      <p:pic>
        <p:nvPicPr>
          <p:cNvPr id="7" name="Picture 6"/>
          <p:cNvPicPr>
            <a:picLocks noChangeAspect="1"/>
          </p:cNvPicPr>
          <p:nvPr/>
        </p:nvPicPr>
        <p:blipFill>
          <a:blip r:embed="rId4"/>
          <a:stretch>
            <a:fillRect/>
          </a:stretch>
        </p:blipFill>
        <p:spPr>
          <a:xfrm>
            <a:off x="274637" y="1168941"/>
            <a:ext cx="4945199" cy="3158418"/>
          </a:xfrm>
          <a:prstGeom prst="rect">
            <a:avLst/>
          </a:prstGeom>
        </p:spPr>
      </p:pic>
    </p:spTree>
    <p:extLst>
      <p:ext uri="{BB962C8B-B14F-4D97-AF65-F5344CB8AC3E}">
        <p14:creationId xmlns:p14="http://schemas.microsoft.com/office/powerpoint/2010/main" val="1946656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0D161A-D510-43A4-B2A9-A9384B1C55E5}"/>
              </a:ext>
            </a:extLst>
          </p:cNvPr>
          <p:cNvPicPr>
            <a:picLocks noChangeAspect="1"/>
          </p:cNvPicPr>
          <p:nvPr/>
        </p:nvPicPr>
        <p:blipFill>
          <a:blip r:embed="rId2"/>
          <a:stretch>
            <a:fillRect/>
          </a:stretch>
        </p:blipFill>
        <p:spPr>
          <a:xfrm>
            <a:off x="174822" y="103108"/>
            <a:ext cx="9648554" cy="5104196"/>
          </a:xfrm>
          <a:prstGeom prst="rect">
            <a:avLst/>
          </a:prstGeom>
        </p:spPr>
      </p:pic>
      <p:sp>
        <p:nvSpPr>
          <p:cNvPr id="6" name="文本框 5">
            <a:extLst>
              <a:ext uri="{FF2B5EF4-FFF2-40B4-BE49-F238E27FC236}">
                <a16:creationId xmlns:a16="http://schemas.microsoft.com/office/drawing/2014/main" id="{4B5D59A8-D8B5-4F6D-B69D-DD62B565D24E}"/>
              </a:ext>
            </a:extLst>
          </p:cNvPr>
          <p:cNvSpPr txBox="1"/>
          <p:nvPr/>
        </p:nvSpPr>
        <p:spPr>
          <a:xfrm>
            <a:off x="4046702" y="5576861"/>
            <a:ext cx="1935705" cy="676005"/>
          </a:xfrm>
          <a:prstGeom prst="rect">
            <a:avLst/>
          </a:prstGeom>
          <a:noFill/>
        </p:spPr>
        <p:txBody>
          <a:bodyPr wrap="square" lIns="186521" tIns="149217" rIns="186521" bIns="149217" rtlCol="0">
            <a:spAutoFit/>
          </a:bodyPr>
          <a:lstStyle>
            <a:defPPr>
              <a:defRPr lang="en-US"/>
            </a:defPPr>
            <a:lvl1pPr>
              <a:lnSpc>
                <a:spcPct val="90000"/>
              </a:lnSpc>
              <a:spcAft>
                <a:spcPts val="600"/>
              </a:spcAft>
              <a:defRPr sz="2600" b="1" spc="29">
                <a:solidFill>
                  <a:srgbClr val="0078D7"/>
                </a:solidFill>
                <a:cs typeface="Segoe UI" pitchFamily="34" charset="0"/>
              </a:defRPr>
            </a:lvl1pPr>
          </a:lstStyle>
          <a:p>
            <a:r>
              <a:rPr lang="en-US" altLang="zh-CN" sz="2652" dirty="0">
                <a:hlinkClick r:id="rId3"/>
              </a:rPr>
              <a:t>Locations</a:t>
            </a:r>
            <a:endParaRPr lang="zh-CN" altLang="en-US" sz="2652" dirty="0"/>
          </a:p>
        </p:txBody>
      </p:sp>
      <p:pic>
        <p:nvPicPr>
          <p:cNvPr id="8" name="图片 7" descr="图片包含 建筑物, 户外, 天空&#10;&#10;已生成极高可信度的说明">
            <a:extLst>
              <a:ext uri="{FF2B5EF4-FFF2-40B4-BE49-F238E27FC236}">
                <a16:creationId xmlns:a16="http://schemas.microsoft.com/office/drawing/2014/main" id="{3800359F-85B3-4975-AD4B-730E40B1AF22}"/>
              </a:ext>
            </a:extLst>
          </p:cNvPr>
          <p:cNvPicPr>
            <a:picLocks noChangeAspect="1"/>
          </p:cNvPicPr>
          <p:nvPr/>
        </p:nvPicPr>
        <p:blipFill>
          <a:blip r:embed="rId4"/>
          <a:stretch>
            <a:fillRect/>
          </a:stretch>
        </p:blipFill>
        <p:spPr>
          <a:xfrm>
            <a:off x="9893083" y="145970"/>
            <a:ext cx="2306345" cy="1301173"/>
          </a:xfrm>
          <a:prstGeom prst="rect">
            <a:avLst/>
          </a:prstGeom>
        </p:spPr>
      </p:pic>
      <p:sp>
        <p:nvSpPr>
          <p:cNvPr id="9" name="文本框 8">
            <a:extLst>
              <a:ext uri="{FF2B5EF4-FFF2-40B4-BE49-F238E27FC236}">
                <a16:creationId xmlns:a16="http://schemas.microsoft.com/office/drawing/2014/main" id="{A64B6B9B-547F-4793-A88D-2E6BF8B4FA99}"/>
              </a:ext>
            </a:extLst>
          </p:cNvPr>
          <p:cNvSpPr txBox="1"/>
          <p:nvPr/>
        </p:nvSpPr>
        <p:spPr>
          <a:xfrm>
            <a:off x="9893083" y="1522180"/>
            <a:ext cx="2306345" cy="555610"/>
          </a:xfrm>
          <a:prstGeom prst="rect">
            <a:avLst/>
          </a:prstGeom>
          <a:noFill/>
        </p:spPr>
        <p:txBody>
          <a:bodyPr wrap="square" lIns="186521" tIns="149217" rIns="186521" bIns="149217" rtlCol="0">
            <a:spAutoFit/>
          </a:bodyPr>
          <a:lstStyle/>
          <a:p>
            <a:pPr>
              <a:lnSpc>
                <a:spcPct val="90000"/>
              </a:lnSpc>
              <a:spcAft>
                <a:spcPts val="612"/>
              </a:spcAft>
            </a:pPr>
            <a:r>
              <a:rPr lang="en-US" altLang="zh-CN" sz="1836" b="1" spc="30">
                <a:solidFill>
                  <a:srgbClr val="0078D7"/>
                </a:solidFill>
                <a:cs typeface="Segoe UI" pitchFamily="34" charset="0"/>
              </a:rPr>
              <a:t>US Government</a:t>
            </a:r>
            <a:endParaRPr lang="zh-CN" altLang="en-US" sz="1836" b="1" spc="30" err="1">
              <a:solidFill>
                <a:srgbClr val="0078D7"/>
              </a:solidFill>
              <a:cs typeface="Segoe UI" pitchFamily="34" charset="0"/>
            </a:endParaRPr>
          </a:p>
        </p:txBody>
      </p:sp>
      <p:pic>
        <p:nvPicPr>
          <p:cNvPr id="11" name="图片 10" descr="图片包含 建筑物, 天空, 户外&#10;&#10;已生成极高可信度的说明">
            <a:extLst>
              <a:ext uri="{FF2B5EF4-FFF2-40B4-BE49-F238E27FC236}">
                <a16:creationId xmlns:a16="http://schemas.microsoft.com/office/drawing/2014/main" id="{525AF9CF-F8F1-4A0F-BA15-67D99CCB65F8}"/>
              </a:ext>
            </a:extLst>
          </p:cNvPr>
          <p:cNvPicPr>
            <a:picLocks noChangeAspect="1"/>
          </p:cNvPicPr>
          <p:nvPr/>
        </p:nvPicPr>
        <p:blipFill>
          <a:blip r:embed="rId5"/>
          <a:stretch>
            <a:fillRect/>
          </a:stretch>
        </p:blipFill>
        <p:spPr>
          <a:xfrm>
            <a:off x="9893083" y="2075109"/>
            <a:ext cx="2306345" cy="1301173"/>
          </a:xfrm>
          <a:prstGeom prst="rect">
            <a:avLst/>
          </a:prstGeom>
        </p:spPr>
      </p:pic>
      <p:sp>
        <p:nvSpPr>
          <p:cNvPr id="12" name="文本框 11">
            <a:extLst>
              <a:ext uri="{FF2B5EF4-FFF2-40B4-BE49-F238E27FC236}">
                <a16:creationId xmlns:a16="http://schemas.microsoft.com/office/drawing/2014/main" id="{F521201E-4044-477A-A1D4-151CCEE11C92}"/>
              </a:ext>
            </a:extLst>
          </p:cNvPr>
          <p:cNvSpPr txBox="1"/>
          <p:nvPr/>
        </p:nvSpPr>
        <p:spPr>
          <a:xfrm>
            <a:off x="9893083" y="3430265"/>
            <a:ext cx="2306345" cy="555610"/>
          </a:xfrm>
          <a:prstGeom prst="rect">
            <a:avLst/>
          </a:prstGeom>
          <a:noFill/>
        </p:spPr>
        <p:txBody>
          <a:bodyPr wrap="square" lIns="186521" tIns="149217" rIns="186521" bIns="149217" rtlCol="0">
            <a:spAutoFit/>
          </a:bodyPr>
          <a:lstStyle/>
          <a:p>
            <a:pPr>
              <a:lnSpc>
                <a:spcPct val="90000"/>
              </a:lnSpc>
              <a:spcAft>
                <a:spcPts val="612"/>
              </a:spcAft>
            </a:pPr>
            <a:r>
              <a:rPr lang="en-US" altLang="zh-CN" sz="1836" b="1" spc="30">
                <a:solidFill>
                  <a:srgbClr val="0078D7"/>
                </a:solidFill>
                <a:cs typeface="Segoe UI" pitchFamily="34" charset="0"/>
              </a:rPr>
              <a:t>Azure Germany</a:t>
            </a:r>
            <a:endParaRPr lang="zh-CN" altLang="en-US" sz="1836" b="1" spc="30" err="1">
              <a:solidFill>
                <a:srgbClr val="0078D7"/>
              </a:solidFill>
              <a:cs typeface="Segoe UI" pitchFamily="34" charset="0"/>
            </a:endParaRPr>
          </a:p>
        </p:txBody>
      </p:sp>
      <p:pic>
        <p:nvPicPr>
          <p:cNvPr id="14" name="图片 13" descr="图片包含 水, 户外, 天空, 建筑物&#10;&#10;已生成极高可信度的说明">
            <a:extLst>
              <a:ext uri="{FF2B5EF4-FFF2-40B4-BE49-F238E27FC236}">
                <a16:creationId xmlns:a16="http://schemas.microsoft.com/office/drawing/2014/main" id="{A9BE74A2-8494-4BD6-AD1D-26CF88953535}"/>
              </a:ext>
            </a:extLst>
          </p:cNvPr>
          <p:cNvPicPr>
            <a:picLocks noChangeAspect="1"/>
          </p:cNvPicPr>
          <p:nvPr/>
        </p:nvPicPr>
        <p:blipFill>
          <a:blip r:embed="rId6"/>
          <a:stretch>
            <a:fillRect/>
          </a:stretch>
        </p:blipFill>
        <p:spPr>
          <a:xfrm>
            <a:off x="9893084" y="3948993"/>
            <a:ext cx="2306345" cy="1301173"/>
          </a:xfrm>
          <a:prstGeom prst="rect">
            <a:avLst/>
          </a:prstGeom>
        </p:spPr>
      </p:pic>
      <p:sp>
        <p:nvSpPr>
          <p:cNvPr id="15" name="文本框 14">
            <a:extLst>
              <a:ext uri="{FF2B5EF4-FFF2-40B4-BE49-F238E27FC236}">
                <a16:creationId xmlns:a16="http://schemas.microsoft.com/office/drawing/2014/main" id="{9286935F-A33C-44E6-B427-027AAC602861}"/>
              </a:ext>
            </a:extLst>
          </p:cNvPr>
          <p:cNvSpPr txBox="1"/>
          <p:nvPr/>
        </p:nvSpPr>
        <p:spPr>
          <a:xfrm>
            <a:off x="9893083" y="5322523"/>
            <a:ext cx="2306345" cy="555610"/>
          </a:xfrm>
          <a:prstGeom prst="rect">
            <a:avLst/>
          </a:prstGeom>
          <a:noFill/>
        </p:spPr>
        <p:txBody>
          <a:bodyPr wrap="square" lIns="186521" tIns="149217" rIns="186521" bIns="149217" rtlCol="0">
            <a:spAutoFit/>
          </a:bodyPr>
          <a:lstStyle/>
          <a:p>
            <a:pPr>
              <a:lnSpc>
                <a:spcPct val="90000"/>
              </a:lnSpc>
              <a:spcAft>
                <a:spcPts val="612"/>
              </a:spcAft>
            </a:pPr>
            <a:r>
              <a:rPr lang="en-US" altLang="zh-CN" sz="1836" b="1" spc="30">
                <a:solidFill>
                  <a:srgbClr val="0078D7"/>
                </a:solidFill>
                <a:cs typeface="Segoe UI" pitchFamily="34" charset="0"/>
              </a:rPr>
              <a:t>Azure China</a:t>
            </a:r>
            <a:endParaRPr lang="zh-CN" altLang="en-US" sz="1836" b="1" spc="30" err="1">
              <a:solidFill>
                <a:srgbClr val="0078D7"/>
              </a:solidFill>
              <a:cs typeface="Segoe UI" pitchFamily="34" charset="0"/>
            </a:endParaRPr>
          </a:p>
        </p:txBody>
      </p:sp>
    </p:spTree>
    <p:extLst>
      <p:ext uri="{BB962C8B-B14F-4D97-AF65-F5344CB8AC3E}">
        <p14:creationId xmlns:p14="http://schemas.microsoft.com/office/powerpoint/2010/main" val="17396279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备份和站点恢复</a:t>
            </a:r>
          </a:p>
        </p:txBody>
      </p:sp>
      <p:pic>
        <p:nvPicPr>
          <p:cNvPr id="4" name="Picture 3"/>
          <p:cNvPicPr>
            <a:picLocks noChangeAspect="1"/>
          </p:cNvPicPr>
          <p:nvPr/>
        </p:nvPicPr>
        <p:blipFill>
          <a:blip r:embed="rId3"/>
          <a:stretch>
            <a:fillRect/>
          </a:stretch>
        </p:blipFill>
        <p:spPr>
          <a:xfrm>
            <a:off x="506213" y="1058862"/>
            <a:ext cx="1752600" cy="1752600"/>
          </a:xfrm>
          <a:prstGeom prst="rect">
            <a:avLst/>
          </a:prstGeom>
        </p:spPr>
      </p:pic>
      <p:sp>
        <p:nvSpPr>
          <p:cNvPr id="7" name="TextBox 6"/>
          <p:cNvSpPr txBox="1"/>
          <p:nvPr/>
        </p:nvSpPr>
        <p:spPr>
          <a:xfrm>
            <a:off x="2242097" y="1058862"/>
            <a:ext cx="3810000" cy="2000548"/>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en-US" altLang="zh-CN" sz="1600">
                <a:gradFill>
                  <a:gsLst>
                    <a:gs pos="2917">
                      <a:schemeClr val="tx1"/>
                    </a:gs>
                    <a:gs pos="30000">
                      <a:schemeClr val="tx1"/>
                    </a:gs>
                  </a:gsLst>
                  <a:lin ang="5400000" scaled="0"/>
                </a:gradFill>
              </a:rPr>
              <a:t>Azure </a:t>
            </a:r>
            <a:r>
              <a:rPr lang="zh-CN" altLang="en-US" sz="1600">
                <a:gradFill>
                  <a:gsLst>
                    <a:gs pos="2917">
                      <a:schemeClr val="tx1"/>
                    </a:gs>
                    <a:gs pos="30000">
                      <a:schemeClr val="tx1"/>
                    </a:gs>
                  </a:gsLst>
                  <a:lin ang="5400000" scaled="0"/>
                </a:gradFill>
              </a:rPr>
              <a:t>备份是基于 </a:t>
            </a:r>
            <a:r>
              <a:rPr lang="en-US" altLang="zh-CN" sz="1600">
                <a:gradFill>
                  <a:gsLst>
                    <a:gs pos="2917">
                      <a:schemeClr val="tx1"/>
                    </a:gs>
                    <a:gs pos="30000">
                      <a:schemeClr val="tx1"/>
                    </a:gs>
                  </a:gsLst>
                  <a:lin ang="5400000" scaled="0"/>
                </a:gradFill>
              </a:rPr>
              <a:t>Azure </a:t>
            </a:r>
            <a:r>
              <a:rPr lang="zh-CN" altLang="en-US" sz="1600">
                <a:gradFill>
                  <a:gsLst>
                    <a:gs pos="2917">
                      <a:schemeClr val="tx1"/>
                    </a:gs>
                    <a:gs pos="30000">
                      <a:schemeClr val="tx1"/>
                    </a:gs>
                  </a:gsLst>
                  <a:lin ang="5400000" scaled="0"/>
                </a:gradFill>
              </a:rPr>
              <a:t>的服务，可用于备份（或保护）和还原 </a:t>
            </a:r>
            <a:r>
              <a:rPr lang="en-US" altLang="zh-CN" sz="1600">
                <a:gradFill>
                  <a:gsLst>
                    <a:gs pos="2917">
                      <a:schemeClr val="tx1"/>
                    </a:gs>
                    <a:gs pos="30000">
                      <a:schemeClr val="tx1"/>
                    </a:gs>
                  </a:gsLst>
                  <a:lin ang="5400000" scaled="0"/>
                </a:gradFill>
              </a:rPr>
              <a:t>Microsoft </a:t>
            </a:r>
            <a:r>
              <a:rPr lang="zh-CN" altLang="en-US" sz="1600">
                <a:gradFill>
                  <a:gsLst>
                    <a:gs pos="2917">
                      <a:schemeClr val="tx1"/>
                    </a:gs>
                    <a:gs pos="30000">
                      <a:schemeClr val="tx1"/>
                    </a:gs>
                  </a:gsLst>
                  <a:lin ang="5400000" scaled="0"/>
                </a:gradFill>
              </a:rPr>
              <a:t>云端数据</a:t>
            </a:r>
            <a:endParaRPr lang="en-US" altLang="zh-CN" sz="160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ü"/>
            </a:pPr>
            <a:endParaRPr lang="en-US" altLang="zh-CN" sz="160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ü"/>
            </a:pPr>
            <a:r>
              <a:rPr lang="zh-CN" altLang="en-US" sz="1600">
                <a:gradFill>
                  <a:gsLst>
                    <a:gs pos="2917">
                      <a:schemeClr val="tx1"/>
                    </a:gs>
                    <a:gs pos="30000">
                      <a:schemeClr val="tx1"/>
                    </a:gs>
                  </a:gsLst>
                  <a:lin ang="5400000" scaled="0"/>
                </a:gradFill>
              </a:rPr>
              <a:t> </a:t>
            </a:r>
            <a:r>
              <a:rPr lang="en-US" altLang="zh-CN" sz="1600">
                <a:gradFill>
                  <a:gsLst>
                    <a:gs pos="2917">
                      <a:schemeClr val="tx1"/>
                    </a:gs>
                    <a:gs pos="30000">
                      <a:schemeClr val="tx1"/>
                    </a:gs>
                  </a:gsLst>
                  <a:lin ang="5400000" scaled="0"/>
                </a:gradFill>
              </a:rPr>
              <a:t>Azure </a:t>
            </a:r>
            <a:r>
              <a:rPr lang="zh-CN" altLang="en-US" sz="1600">
                <a:gradFill>
                  <a:gsLst>
                    <a:gs pos="2917">
                      <a:schemeClr val="tx1"/>
                    </a:gs>
                    <a:gs pos="30000">
                      <a:schemeClr val="tx1"/>
                    </a:gs>
                  </a:gsLst>
                  <a:lin ang="5400000" scaled="0"/>
                </a:gradFill>
              </a:rPr>
              <a:t>备份将现有的本地或异地备份解决方案替换为安全可靠、性价比高的云端解决方案。</a:t>
            </a:r>
          </a:p>
        </p:txBody>
      </p:sp>
      <p:sp>
        <p:nvSpPr>
          <p:cNvPr id="9" name="TextBox 8"/>
          <p:cNvSpPr txBox="1"/>
          <p:nvPr/>
        </p:nvSpPr>
        <p:spPr>
          <a:xfrm>
            <a:off x="2301486" y="3621778"/>
            <a:ext cx="3810000" cy="2597634"/>
          </a:xfrm>
          <a:prstGeom prst="rect">
            <a:avLst/>
          </a:prstGeom>
          <a:noFill/>
        </p:spPr>
        <p:txBody>
          <a:bodyPr wrap="square" lIns="182880" tIns="146304" rIns="182880" bIns="146304" rtlCol="0">
            <a:spAutoFit/>
          </a:bodyPr>
          <a:lstStyle/>
          <a:p>
            <a:pPr>
              <a:lnSpc>
                <a:spcPct val="90000"/>
              </a:lnSpc>
              <a:spcAft>
                <a:spcPts val="600"/>
              </a:spcAft>
            </a:pPr>
            <a:r>
              <a:rPr lang="zh-CN" altLang="en-US" sz="1600">
                <a:gradFill>
                  <a:gsLst>
                    <a:gs pos="2917">
                      <a:schemeClr val="tx1"/>
                    </a:gs>
                    <a:gs pos="30000">
                      <a:schemeClr val="tx1"/>
                    </a:gs>
                  </a:gsLst>
                  <a:lin ang="5400000" scaled="0"/>
                </a:gradFill>
              </a:rPr>
              <a:t>可以将以下内容复制到 </a:t>
            </a:r>
            <a:r>
              <a:rPr lang="en-US" altLang="zh-CN" sz="1600">
                <a:gradFill>
                  <a:gsLst>
                    <a:gs pos="2917">
                      <a:schemeClr val="tx1"/>
                    </a:gs>
                    <a:gs pos="30000">
                      <a:schemeClr val="tx1"/>
                    </a:gs>
                  </a:gsLst>
                  <a:lin ang="5400000" scaled="0"/>
                </a:gradFill>
              </a:rPr>
              <a:t>Azure</a:t>
            </a:r>
            <a:r>
              <a:rPr lang="zh-CN" altLang="en-US" sz="1600">
                <a:gradFill>
                  <a:gsLst>
                    <a:gs pos="2917">
                      <a:schemeClr val="tx1"/>
                    </a:gs>
                    <a:gs pos="30000">
                      <a:schemeClr val="tx1"/>
                    </a:gs>
                  </a:gsLst>
                  <a:lin ang="5400000" scaled="0"/>
                </a:gradFill>
              </a:rPr>
              <a:t>：</a:t>
            </a:r>
            <a:endParaRPr lang="en-US" altLang="zh-CN" sz="1600">
              <a:gradFill>
                <a:gsLst>
                  <a:gs pos="2917">
                    <a:schemeClr val="tx1"/>
                  </a:gs>
                  <a:gs pos="30000">
                    <a:schemeClr val="tx1"/>
                  </a:gs>
                </a:gsLst>
                <a:lin ang="5400000" scaled="0"/>
              </a:gradFill>
            </a:endParaRPr>
          </a:p>
          <a:p>
            <a:pPr>
              <a:lnSpc>
                <a:spcPct val="90000"/>
              </a:lnSpc>
              <a:spcAft>
                <a:spcPts val="600"/>
              </a:spcAft>
            </a:pPr>
            <a:endParaRPr lang="zh-CN" altLang="en-US" sz="160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ü"/>
            </a:pPr>
            <a:r>
              <a:rPr lang="en-US" altLang="zh-CN" sz="1600">
                <a:gradFill>
                  <a:gsLst>
                    <a:gs pos="2917">
                      <a:schemeClr val="tx1"/>
                    </a:gs>
                    <a:gs pos="30000">
                      <a:schemeClr val="tx1"/>
                    </a:gs>
                  </a:gsLst>
                  <a:lin ang="5400000" scaled="0"/>
                </a:gradFill>
              </a:rPr>
              <a:t>VMware</a:t>
            </a:r>
            <a:r>
              <a:rPr lang="zh-CN" altLang="en-US" sz="1600">
                <a:gradFill>
                  <a:gsLst>
                    <a:gs pos="2917">
                      <a:schemeClr val="tx1"/>
                    </a:gs>
                    <a:gs pos="30000">
                      <a:schemeClr val="tx1"/>
                    </a:gs>
                  </a:gsLst>
                  <a:lin ang="5400000" scaled="0"/>
                </a:gradFill>
              </a:rPr>
              <a:t>：可以复制运行支持的操作系统的 </a:t>
            </a:r>
            <a:r>
              <a:rPr lang="en-US" altLang="zh-CN" sz="1600">
                <a:gradFill>
                  <a:gsLst>
                    <a:gs pos="2917">
                      <a:schemeClr val="tx1"/>
                    </a:gs>
                    <a:gs pos="30000">
                      <a:schemeClr val="tx1"/>
                    </a:gs>
                  </a:gsLst>
                  <a:lin ang="5400000" scaled="0"/>
                </a:gradFill>
              </a:rPr>
              <a:t>VMware VM</a:t>
            </a:r>
          </a:p>
          <a:p>
            <a:pPr marL="285750" indent="-285750">
              <a:lnSpc>
                <a:spcPct val="90000"/>
              </a:lnSpc>
              <a:spcAft>
                <a:spcPts val="600"/>
              </a:spcAft>
              <a:buFont typeface="Wingdings" panose="05000000000000000000" pitchFamily="2" charset="2"/>
              <a:buChar char="ü"/>
            </a:pPr>
            <a:r>
              <a:rPr lang="en-US" altLang="zh-CN" sz="1600">
                <a:gradFill>
                  <a:gsLst>
                    <a:gs pos="2917">
                      <a:schemeClr val="tx1"/>
                    </a:gs>
                    <a:gs pos="30000">
                      <a:schemeClr val="tx1"/>
                    </a:gs>
                  </a:gsLst>
                  <a:lin ang="5400000" scaled="0"/>
                </a:gradFill>
              </a:rPr>
              <a:t>Hyper-V</a:t>
            </a:r>
            <a:r>
              <a:rPr lang="zh-CN" altLang="en-US" sz="1600">
                <a:gradFill>
                  <a:gsLst>
                    <a:gs pos="2917">
                      <a:schemeClr val="tx1"/>
                    </a:gs>
                    <a:gs pos="30000">
                      <a:schemeClr val="tx1"/>
                    </a:gs>
                  </a:gsLst>
                  <a:lin ang="5400000" scaled="0"/>
                </a:gradFill>
              </a:rPr>
              <a:t>：本地 </a:t>
            </a:r>
            <a:r>
              <a:rPr lang="en-US" altLang="zh-CN" sz="1600">
                <a:gradFill>
                  <a:gsLst>
                    <a:gs pos="2917">
                      <a:schemeClr val="tx1"/>
                    </a:gs>
                    <a:gs pos="30000">
                      <a:schemeClr val="tx1"/>
                    </a:gs>
                  </a:gsLst>
                  <a:lin ang="5400000" scaled="0"/>
                </a:gradFill>
              </a:rPr>
              <a:t>Hyper-V VM</a:t>
            </a:r>
            <a:r>
              <a:rPr lang="zh-CN" altLang="en-US" sz="1600">
                <a:gradFill>
                  <a:gsLst>
                    <a:gs pos="2917">
                      <a:schemeClr val="tx1"/>
                    </a:gs>
                    <a:gs pos="30000">
                      <a:schemeClr val="tx1"/>
                    </a:gs>
                  </a:gsLst>
                  <a:lin ang="5400000" scaled="0"/>
                </a:gradFill>
              </a:rPr>
              <a:t>，运行在支持的主机上</a:t>
            </a:r>
            <a:endParaRPr lang="en-US" altLang="zh-CN" sz="160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ü"/>
            </a:pPr>
            <a:r>
              <a:rPr lang="zh-CN" altLang="en-US" sz="1600">
                <a:gradFill>
                  <a:gsLst>
                    <a:gs pos="2917">
                      <a:schemeClr val="tx1"/>
                    </a:gs>
                    <a:gs pos="30000">
                      <a:schemeClr val="tx1"/>
                    </a:gs>
                  </a:gsLst>
                  <a:lin ang="5400000" scaled="0"/>
                </a:gradFill>
              </a:rPr>
              <a:t>物理机：本地物理服务器，在支持的操作系统上运行 </a:t>
            </a:r>
            <a:r>
              <a:rPr lang="en-US" altLang="zh-CN" sz="1600">
                <a:gradFill>
                  <a:gsLst>
                    <a:gs pos="2917">
                      <a:schemeClr val="tx1"/>
                    </a:gs>
                    <a:gs pos="30000">
                      <a:schemeClr val="tx1"/>
                    </a:gs>
                  </a:gsLst>
                  <a:lin ang="5400000" scaled="0"/>
                </a:gradFill>
              </a:rPr>
              <a:t>Windows </a:t>
            </a:r>
            <a:r>
              <a:rPr lang="zh-CN" altLang="en-US" sz="1600">
                <a:gradFill>
                  <a:gsLst>
                    <a:gs pos="2917">
                      <a:schemeClr val="tx1"/>
                    </a:gs>
                    <a:gs pos="30000">
                      <a:schemeClr val="tx1"/>
                    </a:gs>
                  </a:gsLst>
                  <a:lin ang="5400000" scaled="0"/>
                </a:gradFill>
              </a:rPr>
              <a:t>或 </a:t>
            </a:r>
            <a:r>
              <a:rPr lang="en-US" altLang="zh-CN" sz="1600">
                <a:gradFill>
                  <a:gsLst>
                    <a:gs pos="2917">
                      <a:schemeClr val="tx1"/>
                    </a:gs>
                    <a:gs pos="30000">
                      <a:schemeClr val="tx1"/>
                    </a:gs>
                  </a:gsLst>
                  <a:lin ang="5400000" scaled="0"/>
                </a:gradFill>
              </a:rPr>
              <a:t>Linux</a:t>
            </a:r>
            <a:r>
              <a:rPr lang="zh-CN" altLang="en-US" sz="1600">
                <a:gradFill>
                  <a:gsLst>
                    <a:gs pos="2917">
                      <a:schemeClr val="tx1"/>
                    </a:gs>
                    <a:gs pos="30000">
                      <a:schemeClr val="tx1"/>
                    </a:gs>
                  </a:gsLst>
                  <a:lin ang="5400000" scaled="0"/>
                </a:gradFill>
              </a:rPr>
              <a:t>、</a:t>
            </a:r>
          </a:p>
        </p:txBody>
      </p:sp>
      <p:pic>
        <p:nvPicPr>
          <p:cNvPr id="11" name="Picture 10"/>
          <p:cNvPicPr>
            <a:picLocks noChangeAspect="1"/>
          </p:cNvPicPr>
          <p:nvPr/>
        </p:nvPicPr>
        <p:blipFill>
          <a:blip r:embed="rId4"/>
          <a:stretch>
            <a:fillRect/>
          </a:stretch>
        </p:blipFill>
        <p:spPr>
          <a:xfrm>
            <a:off x="463541" y="3878262"/>
            <a:ext cx="1837945" cy="1837945"/>
          </a:xfrm>
          <a:prstGeom prst="rect">
            <a:avLst/>
          </a:prstGeom>
        </p:spPr>
      </p:pic>
      <p:sp>
        <p:nvSpPr>
          <p:cNvPr id="12" name="TextBox 11"/>
          <p:cNvSpPr txBox="1"/>
          <p:nvPr/>
        </p:nvSpPr>
        <p:spPr>
          <a:xfrm>
            <a:off x="734814" y="2659062"/>
            <a:ext cx="984885"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a:gradFill>
                  <a:gsLst>
                    <a:gs pos="2917">
                      <a:schemeClr val="tx1"/>
                    </a:gs>
                    <a:gs pos="30000">
                      <a:schemeClr val="tx1"/>
                    </a:gs>
                  </a:gsLst>
                  <a:lin ang="5400000" scaled="0"/>
                </a:gradFill>
              </a:rPr>
              <a:t>备份</a:t>
            </a:r>
          </a:p>
        </p:txBody>
      </p:sp>
      <p:sp>
        <p:nvSpPr>
          <p:cNvPr id="14" name="TextBox 13"/>
          <p:cNvSpPr txBox="1"/>
          <p:nvPr/>
        </p:nvSpPr>
        <p:spPr>
          <a:xfrm>
            <a:off x="427037" y="5554662"/>
            <a:ext cx="1600438"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a:gradFill>
                  <a:gsLst>
                    <a:gs pos="2917">
                      <a:schemeClr val="tx1"/>
                    </a:gs>
                    <a:gs pos="30000">
                      <a:schemeClr val="tx1"/>
                    </a:gs>
                  </a:gsLst>
                  <a:lin ang="5400000" scaled="0"/>
                </a:gradFill>
              </a:rPr>
              <a:t>站点恢复</a:t>
            </a:r>
          </a:p>
        </p:txBody>
      </p:sp>
      <p:pic>
        <p:nvPicPr>
          <p:cNvPr id="5" name="Picture 4" descr="A screenshot of a cell phone&#10;&#10;Description generated with very high confidence">
            <a:extLst>
              <a:ext uri="{FF2B5EF4-FFF2-40B4-BE49-F238E27FC236}">
                <a16:creationId xmlns:a16="http://schemas.microsoft.com/office/drawing/2014/main" id="{A18FFFAE-B1C6-46E0-8EC1-2C3254A4AEAF}"/>
              </a:ext>
            </a:extLst>
          </p:cNvPr>
          <p:cNvPicPr>
            <a:picLocks noChangeAspect="1"/>
          </p:cNvPicPr>
          <p:nvPr/>
        </p:nvPicPr>
        <p:blipFill>
          <a:blip r:embed="rId5"/>
          <a:stretch>
            <a:fillRect/>
          </a:stretch>
        </p:blipFill>
        <p:spPr>
          <a:xfrm>
            <a:off x="6111486" y="1216024"/>
            <a:ext cx="5943600" cy="4562475"/>
          </a:xfrm>
          <a:prstGeom prst="rect">
            <a:avLst/>
          </a:prstGeom>
        </p:spPr>
      </p:pic>
    </p:spTree>
    <p:extLst>
      <p:ext uri="{BB962C8B-B14F-4D97-AF65-F5344CB8AC3E}">
        <p14:creationId xmlns:p14="http://schemas.microsoft.com/office/powerpoint/2010/main" val="411461723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dirty="0">
                <a:gradFill>
                  <a:gsLst>
                    <a:gs pos="5417">
                      <a:srgbClr val="FFFFFF"/>
                    </a:gs>
                    <a:gs pos="28000">
                      <a:srgbClr val="FFFFFF"/>
                    </a:gs>
                  </a:gsLst>
                  <a:lin ang="5400000" scaled="0"/>
                </a:gradFill>
                <a:latin typeface="+mj-ea"/>
                <a:ea typeface="+mj-ea"/>
                <a:cs typeface="Segoe UI" pitchFamily="34" charset="0"/>
              </a:rPr>
              <a:t>场景架构图 </a:t>
            </a:r>
            <a:r>
              <a:rPr lang="en-US" altLang="zh-CN" sz="3600" dirty="0">
                <a:gradFill>
                  <a:gsLst>
                    <a:gs pos="5417">
                      <a:srgbClr val="FFFFFF"/>
                    </a:gs>
                    <a:gs pos="28000">
                      <a:srgbClr val="FFFFFF"/>
                    </a:gs>
                  </a:gsLst>
                  <a:lin ang="5400000" scaled="0"/>
                </a:gradFill>
                <a:latin typeface="+mj-ea"/>
                <a:ea typeface="+mj-ea"/>
                <a:cs typeface="Segoe UI" pitchFamily="34" charset="0"/>
              </a:rPr>
              <a:t>– </a:t>
            </a:r>
            <a:r>
              <a:rPr lang="zh-CN" altLang="en-US" sz="3600" dirty="0">
                <a:gradFill>
                  <a:gsLst>
                    <a:gs pos="5417">
                      <a:srgbClr val="FFFFFF"/>
                    </a:gs>
                    <a:gs pos="28000">
                      <a:srgbClr val="FFFFFF"/>
                    </a:gs>
                  </a:gsLst>
                  <a:lin ang="5400000" scaled="0"/>
                </a:gradFill>
                <a:latin typeface="+mj-ea"/>
                <a:ea typeface="+mj-ea"/>
                <a:cs typeface="Segoe UI" pitchFamily="34" charset="0"/>
              </a:rPr>
              <a:t> </a:t>
            </a:r>
            <a:r>
              <a:rPr lang="en-US" altLang="zh-CN" sz="3600" dirty="0">
                <a:gradFill>
                  <a:gsLst>
                    <a:gs pos="5417">
                      <a:srgbClr val="FFFFFF"/>
                    </a:gs>
                    <a:gs pos="28000">
                      <a:srgbClr val="FFFFFF"/>
                    </a:gs>
                  </a:gsLst>
                  <a:lin ang="5400000" scaled="0"/>
                </a:gradFill>
                <a:latin typeface="+mj-ea"/>
                <a:ea typeface="+mj-ea"/>
                <a:cs typeface="Segoe UI" pitchFamily="34" charset="0"/>
              </a:rPr>
              <a:t>Enterprise-scale disaster recovery</a:t>
            </a:r>
            <a:endParaRPr lang="zh-CN" altLang="en-US" sz="3600" dirty="0">
              <a:gradFill>
                <a:gsLst>
                  <a:gs pos="5417">
                    <a:srgbClr val="FFFFFF"/>
                  </a:gs>
                  <a:gs pos="28000">
                    <a:srgbClr val="FFFFFF"/>
                  </a:gs>
                </a:gsLst>
                <a:lin ang="5400000" scaled="0"/>
              </a:gradFill>
              <a:latin typeface="+mj-ea"/>
              <a:ea typeface="+mj-ea"/>
              <a:cs typeface="Segoe UI" pitchFamily="34" charset="0"/>
            </a:endParaRPr>
          </a:p>
        </p:txBody>
      </p:sp>
      <p:pic>
        <p:nvPicPr>
          <p:cNvPr id="3" name="Picture 2">
            <a:extLst>
              <a:ext uri="{FF2B5EF4-FFF2-40B4-BE49-F238E27FC236}">
                <a16:creationId xmlns:a16="http://schemas.microsoft.com/office/drawing/2014/main" id="{64FDFE02-ABAB-417D-8507-29CFD06EC5DA}"/>
              </a:ext>
            </a:extLst>
          </p:cNvPr>
          <p:cNvPicPr>
            <a:picLocks noChangeAspect="1"/>
          </p:cNvPicPr>
          <p:nvPr/>
        </p:nvPicPr>
        <p:blipFill>
          <a:blip r:embed="rId3"/>
          <a:stretch>
            <a:fillRect/>
          </a:stretch>
        </p:blipFill>
        <p:spPr>
          <a:xfrm>
            <a:off x="606287" y="1048745"/>
            <a:ext cx="7782339" cy="5727710"/>
          </a:xfrm>
          <a:prstGeom prst="rect">
            <a:avLst/>
          </a:prstGeom>
        </p:spPr>
      </p:pic>
    </p:spTree>
    <p:extLst>
      <p:ext uri="{BB962C8B-B14F-4D97-AF65-F5344CB8AC3E}">
        <p14:creationId xmlns:p14="http://schemas.microsoft.com/office/powerpoint/2010/main" val="38535154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Data Lake </a:t>
            </a:r>
            <a:r>
              <a:rPr lang="zh-CN" altLang="en-US" sz="3600">
                <a:gradFill>
                  <a:gsLst>
                    <a:gs pos="5417">
                      <a:srgbClr val="FFFFFF"/>
                    </a:gs>
                    <a:gs pos="28000">
                      <a:srgbClr val="FFFFFF"/>
                    </a:gs>
                  </a:gsLst>
                  <a:lin ang="5400000" scaled="0"/>
                </a:gradFill>
                <a:latin typeface="+mj-ea"/>
                <a:ea typeface="+mj-ea"/>
                <a:cs typeface="Segoe UI" pitchFamily="34" charset="0"/>
              </a:rPr>
              <a:t>（</a:t>
            </a:r>
            <a:r>
              <a:rPr lang="en-US" altLang="zh-CN" sz="3600">
                <a:gradFill>
                  <a:gsLst>
                    <a:gs pos="5417">
                      <a:srgbClr val="FFFFFF"/>
                    </a:gs>
                    <a:gs pos="28000">
                      <a:srgbClr val="FFFFFF"/>
                    </a:gs>
                  </a:gsLst>
                  <a:lin ang="5400000" scaled="0"/>
                </a:gradFill>
                <a:latin typeface="+mj-ea"/>
                <a:ea typeface="+mj-ea"/>
                <a:cs typeface="Segoe UI" pitchFamily="34" charset="0"/>
              </a:rPr>
              <a:t>Global Azure provided</a:t>
            </a:r>
            <a:r>
              <a:rPr lang="zh-CN" altLang="en-US" sz="3600">
                <a:gradFill>
                  <a:gsLst>
                    <a:gs pos="5417">
                      <a:srgbClr val="FFFFFF"/>
                    </a:gs>
                    <a:gs pos="28000">
                      <a:srgbClr val="FFFFFF"/>
                    </a:gs>
                  </a:gsLst>
                  <a:lin ang="5400000" scaled="0"/>
                </a:gradFill>
                <a:latin typeface="+mj-ea"/>
                <a:ea typeface="+mj-ea"/>
                <a:cs typeface="Segoe UI" pitchFamily="34" charset="0"/>
              </a:rPr>
              <a:t>）</a:t>
            </a:r>
            <a:endParaRPr lang="en-US" altLang="zh-CN" sz="3600">
              <a:gradFill>
                <a:gsLst>
                  <a:gs pos="5417">
                    <a:srgbClr val="FFFFFF"/>
                  </a:gs>
                  <a:gs pos="28000">
                    <a:srgbClr val="FFFFFF"/>
                  </a:gs>
                </a:gsLst>
                <a:lin ang="5400000" scaled="0"/>
              </a:gradFill>
              <a:latin typeface="+mj-ea"/>
              <a:ea typeface="+mj-ea"/>
              <a:cs typeface="Segoe UI" pitchFamily="34" charset="0"/>
            </a:endParaRPr>
          </a:p>
        </p:txBody>
      </p:sp>
      <p:pic>
        <p:nvPicPr>
          <p:cNvPr id="4" name="Picture 3"/>
          <p:cNvPicPr>
            <a:picLocks noChangeAspect="1"/>
          </p:cNvPicPr>
          <p:nvPr/>
        </p:nvPicPr>
        <p:blipFill>
          <a:blip r:embed="rId3"/>
          <a:stretch>
            <a:fillRect/>
          </a:stretch>
        </p:blipFill>
        <p:spPr>
          <a:xfrm>
            <a:off x="198437" y="1058862"/>
            <a:ext cx="1380745" cy="1380745"/>
          </a:xfrm>
          <a:prstGeom prst="rect">
            <a:avLst/>
          </a:prstGeom>
        </p:spPr>
      </p:pic>
      <p:pic>
        <p:nvPicPr>
          <p:cNvPr id="2050" name="Picture 2" descr="Azure Data La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437" y="906462"/>
            <a:ext cx="7410450" cy="5838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570037" y="1587797"/>
            <a:ext cx="2965877" cy="461665"/>
          </a:xfrm>
          <a:prstGeom prst="rect">
            <a:avLst/>
          </a:prstGeom>
        </p:spPr>
        <p:txBody>
          <a:bodyPr wrap="none">
            <a:spAutoFit/>
          </a:bodyPr>
          <a:lstStyle/>
          <a:p>
            <a:r>
              <a:rPr lang="zh-CN" altLang="en-US" sz="2400"/>
              <a:t>专为 </a:t>
            </a:r>
            <a:r>
              <a:rPr lang="en-US" altLang="zh-CN" sz="2400"/>
              <a:t>Hadoop </a:t>
            </a:r>
            <a:r>
              <a:rPr lang="zh-CN" altLang="en-US" sz="2400"/>
              <a:t>而构建</a:t>
            </a:r>
          </a:p>
        </p:txBody>
      </p:sp>
      <p:sp>
        <p:nvSpPr>
          <p:cNvPr id="8" name="Rectangle 7"/>
          <p:cNvSpPr/>
          <p:nvPr/>
        </p:nvSpPr>
        <p:spPr>
          <a:xfrm>
            <a:off x="198437" y="2445116"/>
            <a:ext cx="4419600" cy="3293209"/>
          </a:xfrm>
          <a:prstGeom prst="rect">
            <a:avLst/>
          </a:prstGeom>
        </p:spPr>
        <p:txBody>
          <a:bodyPr wrap="square">
            <a:spAutoFit/>
          </a:bodyPr>
          <a:lstStyle/>
          <a:p>
            <a:r>
              <a:rPr lang="en-US" altLang="zh-CN" sz="1400">
                <a:solidFill>
                  <a:srgbClr val="222222"/>
                </a:solidFill>
                <a:latin typeface="segoe-ui_normal"/>
              </a:rPr>
              <a:t>Azu</a:t>
            </a:r>
            <a:r>
              <a:rPr lang="en-US" altLang="zh-CN" sz="1600">
                <a:solidFill>
                  <a:srgbClr val="222222"/>
                </a:solidFill>
                <a:latin typeface="segoe-ui_normal"/>
              </a:rPr>
              <a:t>re Data Lake Store </a:t>
            </a:r>
            <a:r>
              <a:rPr lang="zh-CN" altLang="en-US" sz="1600">
                <a:solidFill>
                  <a:srgbClr val="222222"/>
                </a:solidFill>
                <a:latin typeface="segoe-ui_normal"/>
              </a:rPr>
              <a:t>是一个 </a:t>
            </a:r>
            <a:r>
              <a:rPr lang="en-US" altLang="zh-CN" sz="1600">
                <a:solidFill>
                  <a:srgbClr val="222222"/>
                </a:solidFill>
                <a:latin typeface="segoe-ui_normal"/>
              </a:rPr>
              <a:t>Apache Hadoop </a:t>
            </a:r>
            <a:r>
              <a:rPr lang="zh-CN" altLang="en-US" sz="1600">
                <a:solidFill>
                  <a:srgbClr val="222222"/>
                </a:solidFill>
                <a:latin typeface="segoe-ui_normal"/>
              </a:rPr>
              <a:t>文件系统，该系统与 </a:t>
            </a:r>
            <a:r>
              <a:rPr lang="en-US" altLang="zh-CN" sz="1600">
                <a:solidFill>
                  <a:srgbClr val="222222"/>
                </a:solidFill>
                <a:latin typeface="segoe-ui_normal"/>
              </a:rPr>
              <a:t>Hadoop </a:t>
            </a:r>
            <a:r>
              <a:rPr lang="zh-CN" altLang="en-US" sz="1600">
                <a:solidFill>
                  <a:srgbClr val="222222"/>
                </a:solidFill>
                <a:latin typeface="segoe-ui_normal"/>
              </a:rPr>
              <a:t>分布式文件系统 </a:t>
            </a:r>
            <a:r>
              <a:rPr lang="en-US" altLang="zh-CN" sz="1600">
                <a:solidFill>
                  <a:srgbClr val="222222"/>
                </a:solidFill>
                <a:latin typeface="segoe-ui_normal"/>
              </a:rPr>
              <a:t>(HDFS) </a:t>
            </a:r>
            <a:r>
              <a:rPr lang="zh-CN" altLang="en-US" sz="1600">
                <a:solidFill>
                  <a:srgbClr val="222222"/>
                </a:solidFill>
                <a:latin typeface="segoe-ui_normal"/>
              </a:rPr>
              <a:t>兼容并与 </a:t>
            </a:r>
            <a:r>
              <a:rPr lang="en-US" altLang="zh-CN" sz="1600">
                <a:solidFill>
                  <a:srgbClr val="222222"/>
                </a:solidFill>
                <a:latin typeface="segoe-ui_normal"/>
              </a:rPr>
              <a:t>Hadoop </a:t>
            </a:r>
            <a:r>
              <a:rPr lang="zh-CN" altLang="en-US" sz="1600">
                <a:solidFill>
                  <a:srgbClr val="222222"/>
                </a:solidFill>
                <a:latin typeface="segoe-ui_normal"/>
              </a:rPr>
              <a:t>生态系统一起工作。 采用 </a:t>
            </a:r>
            <a:r>
              <a:rPr lang="en-US" altLang="zh-CN" sz="1600" err="1">
                <a:solidFill>
                  <a:srgbClr val="222222"/>
                </a:solidFill>
                <a:latin typeface="segoe-ui_normal"/>
              </a:rPr>
              <a:t>WebHDFS</a:t>
            </a:r>
            <a:r>
              <a:rPr lang="en-US" altLang="zh-CN" sz="1600">
                <a:solidFill>
                  <a:srgbClr val="222222"/>
                </a:solidFill>
                <a:latin typeface="segoe-ui_normal"/>
              </a:rPr>
              <a:t> API </a:t>
            </a:r>
            <a:r>
              <a:rPr lang="zh-CN" altLang="en-US" sz="1600">
                <a:solidFill>
                  <a:srgbClr val="222222"/>
                </a:solidFill>
                <a:latin typeface="segoe-ui_normal"/>
              </a:rPr>
              <a:t>的现有 </a:t>
            </a:r>
            <a:r>
              <a:rPr lang="en-US" altLang="zh-CN" sz="1600">
                <a:solidFill>
                  <a:srgbClr val="222222"/>
                </a:solidFill>
                <a:latin typeface="segoe-ui_normal"/>
              </a:rPr>
              <a:t>HDInsight </a:t>
            </a:r>
            <a:r>
              <a:rPr lang="zh-CN" altLang="en-US" sz="1600">
                <a:solidFill>
                  <a:srgbClr val="222222"/>
                </a:solidFill>
                <a:latin typeface="segoe-ui_normal"/>
              </a:rPr>
              <a:t>应用程序或服务可以轻松与 </a:t>
            </a:r>
            <a:r>
              <a:rPr lang="en-US" altLang="zh-CN" sz="1600">
                <a:solidFill>
                  <a:srgbClr val="222222"/>
                </a:solidFill>
                <a:latin typeface="segoe-ui_normal"/>
              </a:rPr>
              <a:t>Data Lake Store </a:t>
            </a:r>
            <a:r>
              <a:rPr lang="zh-CN" altLang="en-US" sz="1600">
                <a:solidFill>
                  <a:srgbClr val="222222"/>
                </a:solidFill>
                <a:latin typeface="segoe-ui_normal"/>
              </a:rPr>
              <a:t>集成。 </a:t>
            </a:r>
            <a:r>
              <a:rPr lang="en-US" altLang="zh-CN" sz="1600">
                <a:solidFill>
                  <a:srgbClr val="222222"/>
                </a:solidFill>
                <a:latin typeface="segoe-ui_normal"/>
              </a:rPr>
              <a:t>Data Lake Store </a:t>
            </a:r>
            <a:r>
              <a:rPr lang="zh-CN" altLang="en-US" sz="1600">
                <a:solidFill>
                  <a:srgbClr val="222222"/>
                </a:solidFill>
                <a:latin typeface="segoe-ui_normal"/>
              </a:rPr>
              <a:t>还为应用程序公开了 </a:t>
            </a:r>
            <a:r>
              <a:rPr lang="en-US" altLang="zh-CN" sz="1600" err="1">
                <a:solidFill>
                  <a:srgbClr val="222222"/>
                </a:solidFill>
                <a:latin typeface="segoe-ui_normal"/>
              </a:rPr>
              <a:t>WebHDFS</a:t>
            </a:r>
            <a:r>
              <a:rPr lang="en-US" altLang="zh-CN" sz="1600">
                <a:solidFill>
                  <a:srgbClr val="222222"/>
                </a:solidFill>
                <a:latin typeface="segoe-ui_normal"/>
              </a:rPr>
              <a:t> </a:t>
            </a:r>
            <a:r>
              <a:rPr lang="zh-CN" altLang="en-US" sz="1600">
                <a:solidFill>
                  <a:srgbClr val="222222"/>
                </a:solidFill>
                <a:latin typeface="segoe-ui_normal"/>
              </a:rPr>
              <a:t>兼容的 </a:t>
            </a:r>
            <a:r>
              <a:rPr lang="en-US" altLang="zh-CN" sz="1600">
                <a:solidFill>
                  <a:srgbClr val="222222"/>
                </a:solidFill>
                <a:latin typeface="segoe-ui_normal"/>
              </a:rPr>
              <a:t>REST </a:t>
            </a:r>
            <a:r>
              <a:rPr lang="zh-CN" altLang="en-US" sz="1600">
                <a:solidFill>
                  <a:srgbClr val="222222"/>
                </a:solidFill>
                <a:latin typeface="segoe-ui_normal"/>
              </a:rPr>
              <a:t>接口。</a:t>
            </a:r>
            <a:endParaRPr lang="en-US" altLang="zh-CN" sz="1600">
              <a:solidFill>
                <a:srgbClr val="222222"/>
              </a:solidFill>
              <a:latin typeface="segoe-ui_normal"/>
            </a:endParaRPr>
          </a:p>
          <a:p>
            <a:endParaRPr lang="zh-CN" altLang="en-US" sz="1600">
              <a:solidFill>
                <a:srgbClr val="222222"/>
              </a:solidFill>
              <a:latin typeface="segoe-ui_normal"/>
            </a:endParaRPr>
          </a:p>
          <a:p>
            <a:r>
              <a:rPr lang="zh-CN" altLang="en-US" sz="1600">
                <a:solidFill>
                  <a:srgbClr val="222222"/>
                </a:solidFill>
                <a:latin typeface="segoe-ui_normal"/>
              </a:rPr>
              <a:t>使用 </a:t>
            </a:r>
            <a:r>
              <a:rPr lang="en-US" altLang="zh-CN" sz="1600">
                <a:solidFill>
                  <a:srgbClr val="222222"/>
                </a:solidFill>
                <a:latin typeface="segoe-ui_normal"/>
              </a:rPr>
              <a:t>Hadoop </a:t>
            </a:r>
            <a:r>
              <a:rPr lang="zh-CN" altLang="en-US" sz="1600">
                <a:solidFill>
                  <a:srgbClr val="222222"/>
                </a:solidFill>
                <a:latin typeface="segoe-ui_normal"/>
              </a:rPr>
              <a:t>分析框架（例如 </a:t>
            </a:r>
            <a:r>
              <a:rPr lang="en-US" altLang="zh-CN" sz="1600">
                <a:solidFill>
                  <a:srgbClr val="222222"/>
                </a:solidFill>
                <a:latin typeface="segoe-ui_normal"/>
              </a:rPr>
              <a:t>MapReduce </a:t>
            </a:r>
            <a:r>
              <a:rPr lang="zh-CN" altLang="en-US" sz="1600">
                <a:solidFill>
                  <a:srgbClr val="222222"/>
                </a:solidFill>
                <a:latin typeface="segoe-ui_normal"/>
              </a:rPr>
              <a:t>或 </a:t>
            </a:r>
            <a:r>
              <a:rPr lang="en-US" altLang="zh-CN" sz="1600">
                <a:solidFill>
                  <a:srgbClr val="222222"/>
                </a:solidFill>
                <a:latin typeface="segoe-ui_normal"/>
              </a:rPr>
              <a:t>Hive</a:t>
            </a:r>
            <a:r>
              <a:rPr lang="zh-CN" altLang="en-US" sz="1600">
                <a:solidFill>
                  <a:srgbClr val="222222"/>
                </a:solidFill>
                <a:latin typeface="segoe-ui_normal"/>
              </a:rPr>
              <a:t>），可以轻松分析 </a:t>
            </a:r>
            <a:r>
              <a:rPr lang="en-US" altLang="zh-CN" sz="1600">
                <a:solidFill>
                  <a:srgbClr val="222222"/>
                </a:solidFill>
                <a:latin typeface="segoe-ui_normal"/>
              </a:rPr>
              <a:t>Data Lake Store </a:t>
            </a:r>
            <a:r>
              <a:rPr lang="zh-CN" altLang="en-US" sz="1600">
                <a:solidFill>
                  <a:srgbClr val="222222"/>
                </a:solidFill>
                <a:latin typeface="segoe-ui_normal"/>
              </a:rPr>
              <a:t>中存储的数据。 可将 </a:t>
            </a:r>
            <a:r>
              <a:rPr lang="en-US" altLang="zh-CN" sz="1600">
                <a:solidFill>
                  <a:srgbClr val="222222"/>
                </a:solidFill>
                <a:latin typeface="segoe-ui_normal"/>
              </a:rPr>
              <a:t>Microsoft Azure HDInsight </a:t>
            </a:r>
            <a:r>
              <a:rPr lang="zh-CN" altLang="en-US" sz="1600">
                <a:solidFill>
                  <a:srgbClr val="222222"/>
                </a:solidFill>
                <a:latin typeface="segoe-ui_normal"/>
              </a:rPr>
              <a:t>群集预配和配置为直接访问 </a:t>
            </a:r>
            <a:r>
              <a:rPr lang="en-US" altLang="zh-CN" sz="1600">
                <a:solidFill>
                  <a:srgbClr val="222222"/>
                </a:solidFill>
                <a:latin typeface="segoe-ui_normal"/>
              </a:rPr>
              <a:t>Data Lake Store </a:t>
            </a:r>
            <a:r>
              <a:rPr lang="zh-CN" altLang="en-US" sz="1600">
                <a:solidFill>
                  <a:srgbClr val="222222"/>
                </a:solidFill>
                <a:latin typeface="segoe-ui_normal"/>
              </a:rPr>
              <a:t>中存储的数据。</a:t>
            </a:r>
            <a:endParaRPr lang="zh-CN" altLang="en-US" sz="1600" b="0" i="0">
              <a:solidFill>
                <a:srgbClr val="222222"/>
              </a:solidFill>
              <a:effectLst/>
              <a:latin typeface="segoe-ui_normal"/>
            </a:endParaRPr>
          </a:p>
        </p:txBody>
      </p:sp>
    </p:spTree>
    <p:extLst>
      <p:ext uri="{BB962C8B-B14F-4D97-AF65-F5344CB8AC3E}">
        <p14:creationId xmlns:p14="http://schemas.microsoft.com/office/powerpoint/2010/main" val="37609563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StorSimple </a:t>
            </a:r>
            <a:r>
              <a:rPr lang="zh-CN" altLang="en-US" sz="3600">
                <a:gradFill>
                  <a:gsLst>
                    <a:gs pos="5417">
                      <a:srgbClr val="FFFFFF"/>
                    </a:gs>
                    <a:gs pos="28000">
                      <a:srgbClr val="FFFFFF"/>
                    </a:gs>
                  </a:gsLst>
                  <a:lin ang="5400000" scaled="0"/>
                </a:gradFill>
                <a:latin typeface="+mj-ea"/>
                <a:cs typeface="Segoe UI" pitchFamily="34" charset="0"/>
              </a:rPr>
              <a:t>（</a:t>
            </a:r>
            <a:r>
              <a:rPr lang="en-US" altLang="zh-CN" sz="3600">
                <a:gradFill>
                  <a:gsLst>
                    <a:gs pos="5417">
                      <a:srgbClr val="FFFFFF"/>
                    </a:gs>
                    <a:gs pos="28000">
                      <a:srgbClr val="FFFFFF"/>
                    </a:gs>
                  </a:gsLst>
                  <a:lin ang="5400000" scaled="0"/>
                </a:gradFill>
                <a:latin typeface="+mj-ea"/>
                <a:cs typeface="Segoe UI" pitchFamily="34" charset="0"/>
              </a:rPr>
              <a:t>Global Azure provided</a:t>
            </a:r>
            <a:r>
              <a:rPr lang="zh-CN" altLang="en-US" sz="3600">
                <a:gradFill>
                  <a:gsLst>
                    <a:gs pos="5417">
                      <a:srgbClr val="FFFFFF"/>
                    </a:gs>
                    <a:gs pos="28000">
                      <a:srgbClr val="FFFFFF"/>
                    </a:gs>
                  </a:gsLst>
                  <a:lin ang="5400000" scaled="0"/>
                </a:gradFill>
                <a:latin typeface="+mj-ea"/>
                <a:cs typeface="Segoe UI" pitchFamily="34" charset="0"/>
              </a:rPr>
              <a:t>）</a:t>
            </a:r>
            <a:endParaRPr lang="en-US" altLang="zh-CN" sz="3600">
              <a:gradFill>
                <a:gsLst>
                  <a:gs pos="5417">
                    <a:srgbClr val="FFFFFF"/>
                  </a:gs>
                  <a:gs pos="28000">
                    <a:srgbClr val="FFFFFF"/>
                  </a:gs>
                </a:gsLst>
                <a:lin ang="5400000" scaled="0"/>
              </a:gradFill>
              <a:latin typeface="+mj-ea"/>
              <a:ea typeface="+mj-ea"/>
              <a:cs typeface="Segoe UI" pitchFamily="34" charset="0"/>
            </a:endParaRPr>
          </a:p>
        </p:txBody>
      </p:sp>
      <p:pic>
        <p:nvPicPr>
          <p:cNvPr id="1026" name="Picture 2" descr="Azure StorSimple 是高效、经济的可管理解决方案，消除与企业存储和数据保护关联的许多问题和费用。它使用专利设备（Azure StorSimple 设备）和集成管理工具提供所有企业存储器的无缝视图，包括云存储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525462"/>
            <a:ext cx="11049000"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9392" y="3725862"/>
            <a:ext cx="11582400" cy="3231654"/>
          </a:xfrm>
          <a:prstGeom prst="rect">
            <a:avLst/>
          </a:prstGeom>
        </p:spPr>
        <p:txBody>
          <a:bodyPr wrap="square">
            <a:spAutoFit/>
          </a:bodyPr>
          <a:lstStyle/>
          <a:p>
            <a:r>
              <a:rPr lang="en-US" altLang="zh-CN" b="1" err="1"/>
              <a:t>StorSimple</a:t>
            </a:r>
            <a:r>
              <a:rPr lang="en-US" altLang="zh-CN" b="1"/>
              <a:t> 8000 </a:t>
            </a:r>
            <a:r>
              <a:rPr lang="zh-CN" altLang="en-US" b="1"/>
              <a:t>系列</a:t>
            </a:r>
          </a:p>
          <a:p>
            <a:r>
              <a:rPr lang="zh-CN" altLang="en-US" sz="1400"/>
              <a:t>对企业存储采取更好的办法通过将固态硬盘 </a:t>
            </a:r>
            <a:r>
              <a:rPr lang="en-US" altLang="zh-CN" sz="1400"/>
              <a:t>(SSD) </a:t>
            </a:r>
            <a:r>
              <a:rPr lang="zh-CN" altLang="en-US" sz="1400"/>
              <a:t>和硬盘驱动器 </a:t>
            </a:r>
            <a:r>
              <a:rPr lang="en-US" altLang="zh-CN" sz="1400"/>
              <a:t>(HDD) </a:t>
            </a:r>
            <a:r>
              <a:rPr lang="zh-CN" altLang="en-US" sz="1400"/>
              <a:t>与云存储相结合，</a:t>
            </a:r>
            <a:r>
              <a:rPr lang="en-US" altLang="zh-CN" sz="1400" err="1"/>
              <a:t>StorSimple</a:t>
            </a:r>
            <a:r>
              <a:rPr lang="en-US" altLang="zh-CN" sz="1400"/>
              <a:t> 8000 </a:t>
            </a:r>
            <a:r>
              <a:rPr lang="zh-CN" altLang="en-US" sz="1400"/>
              <a:t>系列混合阵列对非活动数据使用经济的云存储，同时能将最关键的任务数据保留在本地，以实现最高级别的性能。结果就是企业混合云存储，它可以提供主存储、备份、存档、集成的数据保护以及与位置无关的灾难恢复。与 </a:t>
            </a:r>
            <a:r>
              <a:rPr lang="en-US" altLang="zh-CN" sz="1400"/>
              <a:t>Microsoft Azure </a:t>
            </a:r>
            <a:r>
              <a:rPr lang="zh-CN" altLang="en-US" sz="1400"/>
              <a:t>配合使用时，</a:t>
            </a:r>
            <a:r>
              <a:rPr lang="en-US" altLang="zh-CN" sz="1400" err="1"/>
              <a:t>StorSimple</a:t>
            </a:r>
            <a:r>
              <a:rPr lang="en-US" altLang="zh-CN" sz="1400"/>
              <a:t> </a:t>
            </a:r>
            <a:r>
              <a:rPr lang="zh-CN" altLang="en-US" sz="1400"/>
              <a:t>可极大地扩展存储基础结构、防止连续不断的存储蔓延并优化企业的总体存储效率和成本。</a:t>
            </a:r>
            <a:r>
              <a:rPr lang="en-US" altLang="zh-CN" sz="1400" err="1"/>
              <a:t>StorSimple</a:t>
            </a:r>
            <a:r>
              <a:rPr lang="en-US" altLang="zh-CN" sz="1400"/>
              <a:t> </a:t>
            </a:r>
            <a:r>
              <a:rPr lang="zh-CN" altLang="en-US" sz="1400"/>
              <a:t>云设备（</a:t>
            </a:r>
            <a:r>
              <a:rPr lang="en-US" altLang="zh-CN" sz="1400"/>
              <a:t>8010 </a:t>
            </a:r>
            <a:r>
              <a:rPr lang="zh-CN" altLang="en-US" sz="1400"/>
              <a:t>和 </a:t>
            </a:r>
            <a:r>
              <a:rPr lang="en-US" altLang="zh-CN" sz="1400"/>
              <a:t>8020</a:t>
            </a:r>
            <a:r>
              <a:rPr lang="zh-CN" altLang="en-US" sz="1400"/>
              <a:t>）是以虚拟机形式在 </a:t>
            </a:r>
            <a:r>
              <a:rPr lang="en-US" altLang="zh-CN" sz="1400"/>
              <a:t>Azure </a:t>
            </a:r>
            <a:r>
              <a:rPr lang="zh-CN" altLang="en-US" sz="1400"/>
              <a:t>中运行的 </a:t>
            </a:r>
            <a:r>
              <a:rPr lang="en-US" altLang="zh-CN" sz="1400" err="1"/>
              <a:t>StorSimple</a:t>
            </a:r>
            <a:r>
              <a:rPr lang="en-US" altLang="zh-CN" sz="1400"/>
              <a:t> </a:t>
            </a:r>
            <a:r>
              <a:rPr lang="zh-CN" altLang="en-US" sz="1400"/>
              <a:t>解决方案的软件版本。</a:t>
            </a:r>
            <a:r>
              <a:rPr lang="en-US" altLang="zh-CN" sz="1400" err="1"/>
              <a:t>StorSimple</a:t>
            </a:r>
            <a:r>
              <a:rPr lang="en-US" altLang="zh-CN" sz="1400"/>
              <a:t> 8010 </a:t>
            </a:r>
            <a:r>
              <a:rPr lang="zh-CN" altLang="en-US" sz="1400"/>
              <a:t>基于 </a:t>
            </a:r>
            <a:r>
              <a:rPr lang="en-US" altLang="zh-CN" sz="1400"/>
              <a:t>Azure </a:t>
            </a:r>
            <a:r>
              <a:rPr lang="zh-CN" altLang="en-US" sz="1400"/>
              <a:t>存储和虚拟机，可以很好地替代单个项目恢复。</a:t>
            </a:r>
            <a:r>
              <a:rPr lang="en-US" altLang="zh-CN" sz="1400" err="1"/>
              <a:t>StorSimple</a:t>
            </a:r>
            <a:r>
              <a:rPr lang="en-US" altLang="zh-CN" sz="1400"/>
              <a:t> 8020 </a:t>
            </a:r>
            <a:r>
              <a:rPr lang="zh-CN" altLang="en-US" sz="1400"/>
              <a:t>使用 </a:t>
            </a:r>
            <a:r>
              <a:rPr lang="en-US" altLang="zh-CN" sz="1400"/>
              <a:t>Azure </a:t>
            </a:r>
            <a:r>
              <a:rPr lang="zh-CN" altLang="en-US" sz="1400"/>
              <a:t>高级存储并提供灾难恢复和应用程序，以通过 </a:t>
            </a:r>
            <a:r>
              <a:rPr lang="en-US" altLang="zh-CN" sz="1400" err="1"/>
              <a:t>StorSimple</a:t>
            </a:r>
            <a:r>
              <a:rPr lang="en-US" altLang="zh-CN" sz="1400"/>
              <a:t> </a:t>
            </a:r>
            <a:r>
              <a:rPr lang="zh-CN" altLang="en-US" sz="1400"/>
              <a:t>云设备在 </a:t>
            </a:r>
            <a:r>
              <a:rPr lang="en-US" altLang="zh-CN" sz="1400"/>
              <a:t>Azure </a:t>
            </a:r>
            <a:r>
              <a:rPr lang="zh-CN" altLang="en-US" sz="1400"/>
              <a:t>中运行。</a:t>
            </a:r>
            <a:endParaRPr lang="en-US" altLang="zh-CN" sz="1400"/>
          </a:p>
          <a:p>
            <a:endParaRPr lang="zh-CN" altLang="en-US" sz="1400"/>
          </a:p>
          <a:p>
            <a:r>
              <a:rPr lang="en-US" altLang="zh-CN" b="1" err="1"/>
              <a:t>StorSimple</a:t>
            </a:r>
            <a:r>
              <a:rPr lang="en-US" altLang="zh-CN" b="1"/>
              <a:t> Virtual Array</a:t>
            </a:r>
          </a:p>
          <a:p>
            <a:r>
              <a:rPr lang="en-US" altLang="zh-CN" sz="1400" err="1"/>
              <a:t>StorSimple</a:t>
            </a:r>
            <a:r>
              <a:rPr lang="en-US" altLang="zh-CN" sz="1400"/>
              <a:t> </a:t>
            </a:r>
            <a:r>
              <a:rPr lang="zh-CN" altLang="en-US" sz="1400"/>
              <a:t>宣布推出本地 </a:t>
            </a:r>
            <a:r>
              <a:rPr lang="en-US" altLang="zh-CN" sz="1400" err="1"/>
              <a:t>StorSimple</a:t>
            </a:r>
            <a:r>
              <a:rPr lang="en-US" altLang="zh-CN" sz="1400"/>
              <a:t> Virtual Array </a:t>
            </a:r>
            <a:r>
              <a:rPr lang="zh-CN" altLang="en-US" sz="1400"/>
              <a:t>的公共预览版。此版本的 </a:t>
            </a:r>
            <a:r>
              <a:rPr lang="en-US" altLang="zh-CN" sz="1400" err="1"/>
              <a:t>StorSimple</a:t>
            </a:r>
            <a:r>
              <a:rPr lang="en-US" altLang="zh-CN" sz="1400"/>
              <a:t> </a:t>
            </a:r>
            <a:r>
              <a:rPr lang="zh-CN" altLang="en-US" sz="1400"/>
              <a:t>解决方案以虚拟机的形式安装在远程或分支办公室中。它为较小型的企业环境提供了一种极具成本效益的轻型解决方案，同时依然能体现出 </a:t>
            </a:r>
            <a:r>
              <a:rPr lang="en-US" altLang="zh-CN" sz="1400" err="1"/>
              <a:t>StorSimple</a:t>
            </a:r>
            <a:r>
              <a:rPr lang="en-US" altLang="zh-CN" sz="1400"/>
              <a:t> </a:t>
            </a:r>
            <a:r>
              <a:rPr lang="zh-CN" altLang="en-US" sz="1400"/>
              <a:t>混合云存储解决方案的基本价值。可从 </a:t>
            </a:r>
            <a:r>
              <a:rPr lang="en-US" altLang="zh-CN" sz="1400"/>
              <a:t>Azure </a:t>
            </a:r>
            <a:r>
              <a:rPr lang="zh-CN" altLang="en-US" sz="1400"/>
              <a:t>门户上的 </a:t>
            </a:r>
            <a:r>
              <a:rPr lang="en-US" altLang="zh-CN" sz="1400" err="1"/>
              <a:t>StorSimple</a:t>
            </a:r>
            <a:r>
              <a:rPr lang="en-US" altLang="zh-CN" sz="1400"/>
              <a:t> Manager </a:t>
            </a:r>
            <a:r>
              <a:rPr lang="zh-CN" altLang="en-US" sz="1400"/>
              <a:t>下载 </a:t>
            </a:r>
            <a:r>
              <a:rPr lang="en-US" altLang="zh-CN" sz="1400" err="1"/>
              <a:t>StorSimple</a:t>
            </a:r>
            <a:r>
              <a:rPr lang="en-US" altLang="zh-CN" sz="1400"/>
              <a:t> Virtual Array</a:t>
            </a:r>
            <a:r>
              <a:rPr lang="zh-CN" altLang="en-US" sz="1400"/>
              <a:t>，然后安装到 </a:t>
            </a:r>
            <a:r>
              <a:rPr lang="en-US" altLang="zh-CN" sz="1400"/>
              <a:t>Hyper-V </a:t>
            </a:r>
            <a:r>
              <a:rPr lang="zh-CN" altLang="en-US" sz="1400"/>
              <a:t>或 </a:t>
            </a:r>
            <a:r>
              <a:rPr lang="en-US" altLang="zh-CN" sz="1400"/>
              <a:t>VMware </a:t>
            </a:r>
            <a:r>
              <a:rPr lang="zh-CN" altLang="en-US" sz="1400"/>
              <a:t>虚拟机监控程序上所配置的虚拟机上。</a:t>
            </a:r>
            <a:r>
              <a:rPr lang="en-US" altLang="zh-CN" sz="1400" err="1"/>
              <a:t>StorSimple</a:t>
            </a:r>
            <a:r>
              <a:rPr lang="en-US" altLang="zh-CN" sz="1400"/>
              <a:t> Virtual Array </a:t>
            </a:r>
            <a:r>
              <a:rPr lang="zh-CN" altLang="en-US" sz="1400"/>
              <a:t>可配置为 </a:t>
            </a:r>
            <a:r>
              <a:rPr lang="en-US" altLang="zh-CN" sz="1400"/>
              <a:t>NAS</a:t>
            </a:r>
            <a:r>
              <a:rPr lang="zh-CN" altLang="en-US" sz="1400"/>
              <a:t>（使用 </a:t>
            </a:r>
            <a:r>
              <a:rPr lang="en-US" altLang="zh-CN" sz="1400"/>
              <a:t>SMB</a:t>
            </a:r>
            <a:r>
              <a:rPr lang="zh-CN" altLang="en-US" sz="1400"/>
              <a:t>）或 </a:t>
            </a:r>
            <a:r>
              <a:rPr lang="en-US" altLang="zh-CN" sz="1400"/>
              <a:t>SAN</a:t>
            </a:r>
            <a:r>
              <a:rPr lang="zh-CN" altLang="en-US" sz="1400"/>
              <a:t>（使用 </a:t>
            </a:r>
            <a:r>
              <a:rPr lang="en-US" altLang="zh-CN" sz="1400"/>
              <a:t>iSCSI</a:t>
            </a:r>
            <a:r>
              <a:rPr lang="zh-CN" altLang="en-US" sz="1400"/>
              <a:t>）设备。它最初将用于文件共享、信息辅助角色和协作方案，以及组合使用本地和分层卷的小型数据库工作负荷。可通过 </a:t>
            </a:r>
            <a:r>
              <a:rPr lang="en-US" altLang="zh-CN" sz="1400"/>
              <a:t>Azure </a:t>
            </a:r>
            <a:r>
              <a:rPr lang="zh-CN" altLang="en-US" sz="1400"/>
              <a:t>门户中的 </a:t>
            </a:r>
            <a:r>
              <a:rPr lang="en-US" altLang="zh-CN" sz="1400" err="1"/>
              <a:t>StorSimple</a:t>
            </a:r>
            <a:r>
              <a:rPr lang="en-US" altLang="zh-CN" sz="1400"/>
              <a:t> Manager </a:t>
            </a:r>
            <a:r>
              <a:rPr lang="zh-CN" altLang="en-US" sz="1400"/>
              <a:t>服务管理 </a:t>
            </a:r>
            <a:r>
              <a:rPr lang="en-US" altLang="zh-CN" sz="1400" err="1"/>
              <a:t>StorSimple</a:t>
            </a:r>
            <a:r>
              <a:rPr lang="en-US" altLang="zh-CN" sz="1400"/>
              <a:t> Virtual Array</a:t>
            </a:r>
            <a:r>
              <a:rPr lang="zh-CN" altLang="en-US" sz="1400"/>
              <a:t>。</a:t>
            </a:r>
          </a:p>
        </p:txBody>
      </p:sp>
    </p:spTree>
    <p:extLst>
      <p:ext uri="{BB962C8B-B14F-4D97-AF65-F5344CB8AC3E}">
        <p14:creationId xmlns:p14="http://schemas.microsoft.com/office/powerpoint/2010/main" val="27884106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0580" r="6066"/>
          <a:stretch/>
        </p:blipFill>
        <p:spPr>
          <a:xfrm>
            <a:off x="1128" y="0"/>
            <a:ext cx="5101650" cy="6994525"/>
          </a:xfrm>
          <a:prstGeom prst="rect">
            <a:avLst/>
          </a:prstGeom>
        </p:spPr>
      </p:pic>
      <p:sp>
        <p:nvSpPr>
          <p:cNvPr id="3" name="Title 1"/>
          <p:cNvSpPr txBox="1">
            <a:spLocks/>
          </p:cNvSpPr>
          <p:nvPr/>
        </p:nvSpPr>
        <p:spPr>
          <a:xfrm>
            <a:off x="5606869" y="426653"/>
            <a:ext cx="2667000" cy="8494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t>数据库</a:t>
            </a:r>
            <a:endParaRPr lang="zh-CN" altLang="en-US" sz="3600" dirty="0"/>
          </a:p>
        </p:txBody>
      </p:sp>
      <p:sp>
        <p:nvSpPr>
          <p:cNvPr id="4" name="TextBox 3"/>
          <p:cNvSpPr txBox="1"/>
          <p:nvPr/>
        </p:nvSpPr>
        <p:spPr>
          <a:xfrm>
            <a:off x="5606869" y="1228846"/>
            <a:ext cx="6596854" cy="55399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SQL </a:t>
            </a:r>
            <a:r>
              <a:rPr lang="zh-CN" altLang="en-US" sz="2400" dirty="0">
                <a:gradFill>
                  <a:gsLst>
                    <a:gs pos="2917">
                      <a:schemeClr val="tx1"/>
                    </a:gs>
                    <a:gs pos="30000">
                      <a:schemeClr val="tx1"/>
                    </a:gs>
                  </a:gsLst>
                  <a:lin ang="5400000" scaled="0"/>
                </a:gradFill>
              </a:rPr>
              <a:t>数据库</a:t>
            </a:r>
            <a:endParaRPr lang="en-US" altLang="zh-CN" sz="2400" dirty="0">
              <a:gradFill>
                <a:gsLst>
                  <a:gs pos="2917">
                    <a:schemeClr val="tx1"/>
                  </a:gs>
                  <a:gs pos="30000">
                    <a:schemeClr val="tx1"/>
                  </a:gs>
                </a:gsLst>
                <a:lin ang="5400000" scaled="0"/>
              </a:gradFill>
            </a:endParaRPr>
          </a:p>
          <a:p>
            <a:pPr>
              <a:lnSpc>
                <a:spcPct val="90000"/>
              </a:lnSpc>
              <a:spcAft>
                <a:spcPts val="600"/>
              </a:spcAft>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SQL </a:t>
            </a:r>
            <a:r>
              <a:rPr lang="zh-CN" altLang="en-US" sz="2400" dirty="0">
                <a:gradFill>
                  <a:gsLst>
                    <a:gs pos="2917">
                      <a:schemeClr val="tx1"/>
                    </a:gs>
                    <a:gs pos="30000">
                      <a:schemeClr val="tx1"/>
                    </a:gs>
                  </a:gsLst>
                  <a:lin ang="5400000" scaled="0"/>
                </a:gradFill>
              </a:rPr>
              <a:t>数据仓库</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SQL </a:t>
            </a:r>
            <a:r>
              <a:rPr lang="zh-CN" altLang="en-US" sz="2400" dirty="0">
                <a:gradFill>
                  <a:gsLst>
                    <a:gs pos="2917">
                      <a:schemeClr val="tx1"/>
                    </a:gs>
                    <a:gs pos="30000">
                      <a:schemeClr val="tx1"/>
                    </a:gs>
                  </a:gsLst>
                  <a:lin ang="5400000" scaled="0"/>
                </a:gradFill>
              </a:rPr>
              <a:t>拉伸数据库</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MySQL</a:t>
            </a:r>
            <a:r>
              <a:rPr lang="zh-CN" altLang="en-US" sz="2400" dirty="0">
                <a:gradFill>
                  <a:gsLst>
                    <a:gs pos="2917">
                      <a:schemeClr val="tx1"/>
                    </a:gs>
                    <a:gs pos="30000">
                      <a:schemeClr val="tx1"/>
                    </a:gs>
                  </a:gsLst>
                  <a:lin ang="5400000" scaled="0"/>
                </a:gradFill>
              </a:rPr>
              <a:t>数据库</a:t>
            </a:r>
            <a:r>
              <a:rPr lang="en-US" altLang="zh-CN" sz="2400" dirty="0">
                <a:gradFill>
                  <a:gsLst>
                    <a:gs pos="2917">
                      <a:schemeClr val="tx1"/>
                    </a:gs>
                    <a:gs pos="30000">
                      <a:schemeClr val="tx1"/>
                    </a:gs>
                  </a:gsLst>
                  <a:lin ang="5400000" scaled="0"/>
                </a:gradFill>
              </a:rPr>
              <a:t> &amp; </a:t>
            </a:r>
            <a:r>
              <a:rPr lang="en-US" altLang="zh-CN" sz="2400" dirty="0" err="1">
                <a:gradFill>
                  <a:gsLst>
                    <a:gs pos="2917">
                      <a:schemeClr val="tx1"/>
                    </a:gs>
                    <a:gs pos="30000">
                      <a:schemeClr val="tx1"/>
                    </a:gs>
                  </a:gsLst>
                  <a:lin ang="5400000" scaled="0"/>
                </a:gradFill>
              </a:rPr>
              <a:t>Postgre</a:t>
            </a:r>
            <a:r>
              <a:rPr lang="en-US" altLang="zh-CN" sz="2400" dirty="0">
                <a:gradFill>
                  <a:gsLst>
                    <a:gs pos="2917">
                      <a:schemeClr val="tx1"/>
                    </a:gs>
                    <a:gs pos="30000">
                      <a:schemeClr val="tx1"/>
                    </a:gs>
                  </a:gsLst>
                  <a:lin ang="5400000" scaled="0"/>
                </a:gradFill>
              </a:rPr>
              <a:t> SQL </a:t>
            </a:r>
            <a:r>
              <a:rPr lang="zh-CN" altLang="en-US" sz="2400" dirty="0">
                <a:gradFill>
                  <a:gsLst>
                    <a:gs pos="2917">
                      <a:schemeClr val="tx1"/>
                    </a:gs>
                    <a:gs pos="30000">
                      <a:schemeClr val="tx1"/>
                    </a:gs>
                  </a:gsLst>
                  <a:lin ang="5400000" scaled="0"/>
                </a:gradFill>
              </a:rPr>
              <a:t>数据库</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Cosmos DB</a:t>
            </a: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Redis Cache</a:t>
            </a: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Azure </a:t>
            </a:r>
            <a:r>
              <a:rPr lang="zh-CN" altLang="en-US" sz="2400" dirty="0">
                <a:gradFill>
                  <a:gsLst>
                    <a:gs pos="2917">
                      <a:schemeClr val="tx1"/>
                    </a:gs>
                    <a:gs pos="30000">
                      <a:schemeClr val="tx1"/>
                    </a:gs>
                  </a:gsLst>
                  <a:lin ang="5400000" scaled="0"/>
                </a:gradFill>
              </a:rPr>
              <a:t>数据库迁移服务</a:t>
            </a:r>
            <a:endParaRPr lang="en-US" altLang="zh-CN"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104167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30163" y="696127"/>
            <a:ext cx="5410200" cy="20391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zh-CN" altLang="en-US"/>
              <a:t>面向应用开发人员的托管云数据库</a:t>
            </a:r>
            <a:endParaRPr lang="en-US" altLang="zh-CN"/>
          </a:p>
          <a:p>
            <a:endParaRPr lang="en-US" altLang="zh-CN" sz="1600"/>
          </a:p>
          <a:p>
            <a:pPr marL="285750" indent="-285750">
              <a:lnSpc>
                <a:spcPct val="90000"/>
              </a:lnSpc>
              <a:spcAft>
                <a:spcPts val="600"/>
              </a:spcAft>
              <a:buFont typeface="Wingdings" panose="05000000000000000000" pitchFamily="2" charset="2"/>
              <a:buChar char="ü"/>
            </a:pPr>
            <a:r>
              <a:rPr lang="zh-CN" altLang="en-US" sz="1400"/>
              <a:t>了解和动态调整应用</a:t>
            </a:r>
            <a:endParaRPr lang="en-US" altLang="zh-CN" sz="1400"/>
          </a:p>
          <a:p>
            <a:pPr marL="285750" indent="-285750">
              <a:lnSpc>
                <a:spcPct val="90000"/>
              </a:lnSpc>
              <a:spcAft>
                <a:spcPts val="600"/>
              </a:spcAft>
              <a:buFont typeface="Wingdings" panose="05000000000000000000" pitchFamily="2" charset="2"/>
              <a:buChar char="ü"/>
            </a:pPr>
            <a:r>
              <a:rPr lang="zh-CN" altLang="en-US" sz="1400"/>
              <a:t>动态缩放性能而不造成停机</a:t>
            </a:r>
            <a:endParaRPr lang="en-US" altLang="zh-CN" sz="1400"/>
          </a:p>
          <a:p>
            <a:pPr marL="285750" indent="-285750">
              <a:lnSpc>
                <a:spcPct val="90000"/>
              </a:lnSpc>
              <a:spcAft>
                <a:spcPts val="600"/>
              </a:spcAft>
              <a:buFont typeface="Wingdings" panose="05000000000000000000" pitchFamily="2" charset="2"/>
              <a:buChar char="ü"/>
            </a:pPr>
            <a:r>
              <a:rPr lang="zh-CN" altLang="en-US" sz="1400"/>
              <a:t>利用客户隔离和效率生成多租户应用</a:t>
            </a:r>
            <a:endParaRPr lang="en-US" altLang="zh-CN" sz="1400"/>
          </a:p>
          <a:p>
            <a:pPr marL="285750" indent="-285750">
              <a:lnSpc>
                <a:spcPct val="90000"/>
              </a:lnSpc>
              <a:spcAft>
                <a:spcPts val="600"/>
              </a:spcAft>
              <a:buFont typeface="Wingdings" panose="05000000000000000000" pitchFamily="2" charset="2"/>
              <a:buChar char="ü"/>
            </a:pPr>
            <a:r>
              <a:rPr lang="zh-CN" altLang="en-US" sz="1400"/>
              <a:t>在你喜欢的开发环境中工作</a:t>
            </a:r>
            <a:endParaRPr lang="en-US" altLang="zh-CN" sz="1400"/>
          </a:p>
          <a:p>
            <a:pPr marL="285750" indent="-285750">
              <a:lnSpc>
                <a:spcPct val="90000"/>
              </a:lnSpc>
              <a:spcAft>
                <a:spcPts val="600"/>
              </a:spcAft>
              <a:buFont typeface="Wingdings" panose="05000000000000000000" pitchFamily="2" charset="2"/>
              <a:buChar char="ü"/>
            </a:pPr>
            <a:r>
              <a:rPr lang="zh-CN" altLang="en-US" sz="1400"/>
              <a:t>帮助防护和保护应用数据</a:t>
            </a:r>
          </a:p>
          <a:p>
            <a:pPr marL="285750" indent="-285750">
              <a:lnSpc>
                <a:spcPct val="90000"/>
              </a:lnSpc>
              <a:spcAft>
                <a:spcPts val="600"/>
              </a:spcAft>
              <a:buFont typeface="Wingdings" panose="05000000000000000000" pitchFamily="2" charset="2"/>
              <a:buChar char="ü"/>
            </a:pPr>
            <a:endParaRPr lang="en-US" altLang="zh-CN" sz="1400"/>
          </a:p>
        </p:txBody>
      </p:sp>
      <p:pic>
        <p:nvPicPr>
          <p:cNvPr id="1026" name="Picture 2" descr="SQL 数据库简介：按层和级别统计的单一数据库 DT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956" y="943505"/>
            <a:ext cx="5562600" cy="323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SQL </a:t>
            </a:r>
            <a:r>
              <a:rPr lang="zh-CN" altLang="en-US" sz="3600">
                <a:gradFill>
                  <a:gsLst>
                    <a:gs pos="5417">
                      <a:srgbClr val="FFFFFF"/>
                    </a:gs>
                    <a:gs pos="28000">
                      <a:srgbClr val="FFFFFF"/>
                    </a:gs>
                  </a:gsLst>
                  <a:lin ang="5400000" scaled="0"/>
                </a:gradFill>
                <a:latin typeface="+mj-ea"/>
                <a:ea typeface="+mj-ea"/>
                <a:cs typeface="Segoe UI" pitchFamily="34" charset="0"/>
              </a:rPr>
              <a:t>数据库</a:t>
            </a:r>
            <a:r>
              <a:rPr lang="en-US" altLang="zh-CN" sz="3600">
                <a:gradFill>
                  <a:gsLst>
                    <a:gs pos="5417">
                      <a:srgbClr val="FFFFFF"/>
                    </a:gs>
                    <a:gs pos="28000">
                      <a:srgbClr val="FFFFFF"/>
                    </a:gs>
                  </a:gsLst>
                  <a:lin ang="5400000" scaled="0"/>
                </a:gradFill>
                <a:latin typeface="+mj-ea"/>
                <a:ea typeface="+mj-ea"/>
                <a:cs typeface="Segoe UI" pitchFamily="34" charset="0"/>
              </a:rPr>
              <a:t> </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3" name="Rectangle 2"/>
          <p:cNvSpPr/>
          <p:nvPr/>
        </p:nvSpPr>
        <p:spPr>
          <a:xfrm>
            <a:off x="-1" y="2735262"/>
            <a:ext cx="5837237" cy="2523768"/>
          </a:xfrm>
          <a:prstGeom prst="rect">
            <a:avLst/>
          </a:prstGeom>
        </p:spPr>
        <p:txBody>
          <a:bodyPr wrap="square">
            <a:spAutoFit/>
          </a:bodyPr>
          <a:lstStyle/>
          <a:p>
            <a:r>
              <a:rPr lang="zh-CN" altLang="en-US" dirty="0">
                <a:solidFill>
                  <a:srgbClr val="222222"/>
                </a:solidFill>
                <a:latin typeface="segoe-ui_normal"/>
              </a:rPr>
              <a:t>数据库事务单位 </a:t>
            </a:r>
            <a:r>
              <a:rPr lang="en-US" altLang="zh-CN" dirty="0">
                <a:solidFill>
                  <a:srgbClr val="222222"/>
                </a:solidFill>
                <a:latin typeface="segoe-ui_normal"/>
              </a:rPr>
              <a:t>(DTU) </a:t>
            </a:r>
            <a:r>
              <a:rPr lang="zh-CN" altLang="en-US" dirty="0">
                <a:solidFill>
                  <a:srgbClr val="222222"/>
                </a:solidFill>
                <a:latin typeface="segoe-ui_normal"/>
              </a:rPr>
              <a:t>的定义</a:t>
            </a:r>
            <a:endParaRPr lang="en-US" altLang="zh-CN" dirty="0">
              <a:solidFill>
                <a:srgbClr val="222222"/>
              </a:solidFill>
              <a:latin typeface="segoe-ui_normal"/>
            </a:endParaRPr>
          </a:p>
          <a:p>
            <a:r>
              <a:rPr lang="en-US" altLang="zh-CN" sz="1400" dirty="0">
                <a:solidFill>
                  <a:srgbClr val="222222"/>
                </a:solidFill>
                <a:latin typeface="segoe-ui_normal"/>
              </a:rPr>
              <a:t>DTU </a:t>
            </a:r>
            <a:r>
              <a:rPr lang="zh-CN" altLang="en-US" sz="1400" dirty="0">
                <a:solidFill>
                  <a:srgbClr val="222222"/>
                </a:solidFill>
                <a:latin typeface="segoe-ui_normal"/>
              </a:rPr>
              <a:t>是一个资源度量单位，表示保证可用于单一数据库服务层内特定性能级别的单个 </a:t>
            </a:r>
            <a:r>
              <a:rPr lang="en-US" altLang="zh-CN" sz="1400" dirty="0">
                <a:solidFill>
                  <a:srgbClr val="222222"/>
                </a:solidFill>
                <a:latin typeface="segoe-ui_normal"/>
              </a:rPr>
              <a:t>Azure SQL </a:t>
            </a:r>
            <a:r>
              <a:rPr lang="zh-CN" altLang="en-US" sz="1400" dirty="0">
                <a:solidFill>
                  <a:srgbClr val="222222"/>
                </a:solidFill>
                <a:latin typeface="segoe-ui_normal"/>
              </a:rPr>
              <a:t>数据库的资源。 </a:t>
            </a:r>
            <a:r>
              <a:rPr lang="en-US" altLang="zh-CN" sz="1400" dirty="0">
                <a:solidFill>
                  <a:srgbClr val="222222"/>
                </a:solidFill>
                <a:latin typeface="segoe-ui_normal"/>
              </a:rPr>
              <a:t>DTU </a:t>
            </a:r>
            <a:r>
              <a:rPr lang="zh-CN" altLang="en-US" sz="1400" dirty="0">
                <a:solidFill>
                  <a:srgbClr val="222222"/>
                </a:solidFill>
                <a:latin typeface="segoe-ui_normal"/>
              </a:rPr>
              <a:t>是一定比例的 </a:t>
            </a:r>
            <a:r>
              <a:rPr lang="en-US" altLang="zh-CN" sz="1400" dirty="0">
                <a:solidFill>
                  <a:srgbClr val="222222"/>
                </a:solidFill>
                <a:latin typeface="segoe-ui_normal"/>
              </a:rPr>
              <a:t>CPU</a:t>
            </a:r>
            <a:r>
              <a:rPr lang="zh-CN" altLang="en-US" sz="1400" dirty="0">
                <a:solidFill>
                  <a:srgbClr val="222222"/>
                </a:solidFill>
                <a:latin typeface="segoe-ui_normal"/>
              </a:rPr>
              <a:t>、内存和数据 </a:t>
            </a:r>
            <a:r>
              <a:rPr lang="en-US" altLang="zh-CN" sz="1400" dirty="0">
                <a:solidFill>
                  <a:srgbClr val="222222"/>
                </a:solidFill>
                <a:latin typeface="segoe-ui_normal"/>
              </a:rPr>
              <a:t>I/O </a:t>
            </a:r>
            <a:r>
              <a:rPr lang="zh-CN" altLang="en-US" sz="1400" dirty="0">
                <a:solidFill>
                  <a:srgbClr val="222222"/>
                </a:solidFill>
                <a:latin typeface="segoe-ui_normal"/>
              </a:rPr>
              <a:t>以及事务日志 </a:t>
            </a:r>
            <a:r>
              <a:rPr lang="en-US" altLang="zh-CN" sz="1400" dirty="0">
                <a:solidFill>
                  <a:srgbClr val="222222"/>
                </a:solidFill>
                <a:latin typeface="segoe-ui_normal"/>
              </a:rPr>
              <a:t>I/O </a:t>
            </a:r>
            <a:r>
              <a:rPr lang="zh-CN" altLang="en-US" sz="1400" dirty="0">
                <a:solidFill>
                  <a:srgbClr val="222222"/>
                </a:solidFill>
                <a:latin typeface="segoe-ui_normal"/>
              </a:rPr>
              <a:t>的混合度量值，该比例由 </a:t>
            </a:r>
            <a:r>
              <a:rPr lang="en-US" altLang="zh-CN" sz="1400" dirty="0">
                <a:solidFill>
                  <a:srgbClr val="222222"/>
                </a:solidFill>
                <a:latin typeface="segoe-ui_normal"/>
              </a:rPr>
              <a:t>OLTP </a:t>
            </a:r>
            <a:r>
              <a:rPr lang="zh-CN" altLang="en-US" sz="1400" dirty="0">
                <a:solidFill>
                  <a:srgbClr val="222222"/>
                </a:solidFill>
                <a:latin typeface="segoe-ui_normal"/>
              </a:rPr>
              <a:t>基准工作负荷决定（</a:t>
            </a:r>
            <a:r>
              <a:rPr lang="en-US" altLang="zh-CN" sz="1400" dirty="0">
                <a:solidFill>
                  <a:srgbClr val="222222"/>
                </a:solidFill>
                <a:latin typeface="segoe-ui_normal"/>
              </a:rPr>
              <a:t>OLTP </a:t>
            </a:r>
            <a:r>
              <a:rPr lang="zh-CN" altLang="en-US" sz="1400" dirty="0">
                <a:solidFill>
                  <a:srgbClr val="222222"/>
                </a:solidFill>
                <a:latin typeface="segoe-ui_normal"/>
              </a:rPr>
              <a:t>基准工作负荷代表真实的 </a:t>
            </a:r>
            <a:r>
              <a:rPr lang="en-US" altLang="zh-CN" sz="1400" dirty="0">
                <a:solidFill>
                  <a:srgbClr val="222222"/>
                </a:solidFill>
                <a:latin typeface="segoe-ui_normal"/>
              </a:rPr>
              <a:t>OLTP </a:t>
            </a:r>
            <a:r>
              <a:rPr lang="zh-CN" altLang="en-US" sz="1400" dirty="0">
                <a:solidFill>
                  <a:srgbClr val="222222"/>
                </a:solidFill>
                <a:latin typeface="segoe-ui_normal"/>
              </a:rPr>
              <a:t>工作负荷）。 提高数据库的性能级别可使 </a:t>
            </a:r>
            <a:r>
              <a:rPr lang="en-US" altLang="zh-CN" sz="1400" dirty="0">
                <a:solidFill>
                  <a:srgbClr val="222222"/>
                </a:solidFill>
                <a:latin typeface="segoe-ui_normal"/>
              </a:rPr>
              <a:t>DTU </a:t>
            </a:r>
            <a:r>
              <a:rPr lang="zh-CN" altLang="en-US" sz="1400" dirty="0">
                <a:solidFill>
                  <a:srgbClr val="222222"/>
                </a:solidFill>
                <a:latin typeface="segoe-ui_normal"/>
              </a:rPr>
              <a:t>加倍，这等同于使该数据库可用的资源集增加一倍。</a:t>
            </a:r>
            <a:endParaRPr lang="en-US" altLang="zh-CN" sz="1400" dirty="0">
              <a:solidFill>
                <a:srgbClr val="222222"/>
              </a:solidFill>
              <a:latin typeface="segoe-ui_normal"/>
            </a:endParaRPr>
          </a:p>
          <a:p>
            <a:endParaRPr lang="en-US" altLang="zh-CN" sz="1400" dirty="0">
              <a:solidFill>
                <a:srgbClr val="222222"/>
              </a:solidFill>
              <a:latin typeface="segoe-ui_normal"/>
            </a:endParaRPr>
          </a:p>
          <a:p>
            <a:r>
              <a:rPr lang="zh-CN" altLang="en-US" sz="1400" dirty="0"/>
              <a:t>将现有的本地或 </a:t>
            </a:r>
            <a:r>
              <a:rPr lang="en-US" altLang="zh-CN" sz="1400" dirty="0"/>
              <a:t>SQL Server </a:t>
            </a:r>
            <a:r>
              <a:rPr lang="zh-CN" altLang="en-US" sz="1400" dirty="0"/>
              <a:t>虚拟机工作负荷迁移到 </a:t>
            </a:r>
            <a:r>
              <a:rPr lang="en-US" altLang="zh-CN" sz="1400" dirty="0"/>
              <a:t>Azure SQL </a:t>
            </a:r>
            <a:r>
              <a:rPr lang="zh-CN" altLang="en-US" sz="1400" dirty="0"/>
              <a:t>数据库，可以使用 </a:t>
            </a:r>
            <a:r>
              <a:rPr lang="en-US" altLang="zh-CN" sz="1400" dirty="0">
                <a:hlinkClick r:id="rId4"/>
              </a:rPr>
              <a:t>DTU </a:t>
            </a:r>
            <a:r>
              <a:rPr lang="zh-CN" altLang="en-US" sz="1400" dirty="0">
                <a:hlinkClick r:id="rId4"/>
              </a:rPr>
              <a:t>计算器</a:t>
            </a:r>
            <a:r>
              <a:rPr lang="zh-CN" altLang="en-US" sz="1400" dirty="0"/>
              <a:t> 来估计所需的 </a:t>
            </a:r>
            <a:r>
              <a:rPr lang="en-US" altLang="zh-CN" sz="1400" dirty="0"/>
              <a:t>DTU </a:t>
            </a:r>
            <a:r>
              <a:rPr lang="zh-CN" altLang="en-US" sz="1400" dirty="0"/>
              <a:t>数。 对于现有的 </a:t>
            </a:r>
            <a:r>
              <a:rPr lang="en-US" altLang="zh-CN" sz="1400" dirty="0"/>
              <a:t>Azure SQL </a:t>
            </a:r>
            <a:r>
              <a:rPr lang="zh-CN" altLang="en-US" sz="1400" dirty="0"/>
              <a:t>数据库工作负荷，可以使用 </a:t>
            </a:r>
            <a:r>
              <a:rPr lang="en-US" altLang="zh-CN" sz="1400" dirty="0">
                <a:hlinkClick r:id="rId5"/>
              </a:rPr>
              <a:t>SQL </a:t>
            </a:r>
            <a:r>
              <a:rPr lang="zh-CN" altLang="en-US" sz="1400" dirty="0">
                <a:hlinkClick r:id="rId5"/>
              </a:rPr>
              <a:t>数据库 </a:t>
            </a:r>
            <a:r>
              <a:rPr lang="en-US" altLang="zh-CN" sz="1400" dirty="0">
                <a:hlinkClick r:id="rId5"/>
              </a:rPr>
              <a:t>Query Performance Insight</a:t>
            </a:r>
            <a:r>
              <a:rPr lang="zh-CN" altLang="en-US" sz="1400" dirty="0"/>
              <a:t> 来了解数据库资源使用量 </a:t>
            </a:r>
            <a:r>
              <a:rPr lang="en-US" altLang="zh-CN" sz="1400" dirty="0"/>
              <a:t>(DTU)</a:t>
            </a:r>
            <a:r>
              <a:rPr lang="zh-CN" altLang="en-US" sz="1400" dirty="0"/>
              <a:t>，更深入地了解如何优化工作负荷。</a:t>
            </a:r>
            <a:endParaRPr lang="en-US" altLang="zh-CN" sz="1400" dirty="0">
              <a:solidFill>
                <a:srgbClr val="222222"/>
              </a:solidFill>
              <a:latin typeface="segoe-ui_normal"/>
            </a:endParaRPr>
          </a:p>
        </p:txBody>
      </p:sp>
      <p:sp>
        <p:nvSpPr>
          <p:cNvPr id="4" name="Rectangle 3"/>
          <p:cNvSpPr/>
          <p:nvPr/>
        </p:nvSpPr>
        <p:spPr>
          <a:xfrm>
            <a:off x="46037" y="5695156"/>
            <a:ext cx="5638800" cy="1231106"/>
          </a:xfrm>
          <a:prstGeom prst="rect">
            <a:avLst/>
          </a:prstGeom>
        </p:spPr>
        <p:txBody>
          <a:bodyPr wrap="square">
            <a:spAutoFit/>
          </a:bodyPr>
          <a:lstStyle/>
          <a:p>
            <a:r>
              <a:rPr lang="zh-CN" altLang="en-US" dirty="0">
                <a:solidFill>
                  <a:srgbClr val="222222"/>
                </a:solidFill>
                <a:latin typeface="segoe-ui_normal"/>
              </a:rPr>
              <a:t>弹性数据库事务单位 </a:t>
            </a:r>
            <a:r>
              <a:rPr lang="en-US" altLang="zh-CN" dirty="0">
                <a:solidFill>
                  <a:srgbClr val="222222"/>
                </a:solidFill>
                <a:latin typeface="segoe-ui_normal"/>
              </a:rPr>
              <a:t>(</a:t>
            </a:r>
            <a:r>
              <a:rPr lang="en-US" altLang="zh-CN" dirty="0" err="1">
                <a:solidFill>
                  <a:srgbClr val="222222"/>
                </a:solidFill>
                <a:latin typeface="segoe-ui_normal"/>
              </a:rPr>
              <a:t>eDTU</a:t>
            </a:r>
            <a:r>
              <a:rPr lang="en-US" altLang="zh-CN" dirty="0">
                <a:solidFill>
                  <a:srgbClr val="222222"/>
                </a:solidFill>
                <a:latin typeface="segoe-ui_normal"/>
              </a:rPr>
              <a:t>) </a:t>
            </a:r>
            <a:r>
              <a:rPr lang="zh-CN" altLang="en-US" dirty="0">
                <a:solidFill>
                  <a:srgbClr val="222222"/>
                </a:solidFill>
                <a:latin typeface="segoe-ui_normal"/>
              </a:rPr>
              <a:t>的定义</a:t>
            </a:r>
            <a:endParaRPr lang="en-US" altLang="zh-CN" dirty="0">
              <a:solidFill>
                <a:srgbClr val="222222"/>
              </a:solidFill>
              <a:latin typeface="segoe-ui_normal"/>
            </a:endParaRPr>
          </a:p>
          <a:p>
            <a:r>
              <a:rPr lang="en-US" altLang="zh-CN" sz="1400" dirty="0" err="1">
                <a:solidFill>
                  <a:srgbClr val="222222"/>
                </a:solidFill>
                <a:latin typeface="segoe-ui_normal"/>
              </a:rPr>
              <a:t>eDTU</a:t>
            </a:r>
            <a:r>
              <a:rPr lang="en-US" altLang="zh-CN" sz="1400" dirty="0">
                <a:solidFill>
                  <a:srgbClr val="222222"/>
                </a:solidFill>
                <a:latin typeface="segoe-ui_normal"/>
              </a:rPr>
              <a:t> </a:t>
            </a:r>
            <a:r>
              <a:rPr lang="zh-CN" altLang="en-US" sz="1400" dirty="0">
                <a:solidFill>
                  <a:srgbClr val="222222"/>
                </a:solidFill>
                <a:latin typeface="segoe-ui_normal"/>
              </a:rPr>
              <a:t>是一个资源集度量单位，表示可在 </a:t>
            </a:r>
            <a:r>
              <a:rPr lang="en-US" altLang="zh-CN" sz="1400" dirty="0">
                <a:solidFill>
                  <a:srgbClr val="222222"/>
                </a:solidFill>
                <a:latin typeface="segoe-ui_normal"/>
              </a:rPr>
              <a:t>Azure SQL Server </a:t>
            </a:r>
            <a:r>
              <a:rPr lang="zh-CN" altLang="en-US" sz="1400" dirty="0">
                <a:solidFill>
                  <a:srgbClr val="222222"/>
                </a:solidFill>
                <a:latin typeface="segoe-ui_normal"/>
              </a:rPr>
              <a:t>中的一组数据库之间共享的资源集，称为 弹性池。 弹性池是一种简单的低成本高效益的解决方案，用于管理使用模式变化很大且不可预测的多个数据库的性能目标。</a:t>
            </a:r>
            <a:endParaRPr lang="en-US" altLang="zh-CN" sz="1400" dirty="0">
              <a:solidFill>
                <a:srgbClr val="222222"/>
              </a:solidFill>
              <a:latin typeface="segoe-ui_normal"/>
            </a:endParaRPr>
          </a:p>
        </p:txBody>
      </p:sp>
      <p:pic>
        <p:nvPicPr>
          <p:cNvPr id="1028" name="Picture 4" descr="SQL 数据库简介：按层和级别统计的 eDT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1037" y="4183062"/>
            <a:ext cx="6294438" cy="272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1224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t>SQL </a:t>
            </a:r>
            <a:r>
              <a:rPr lang="zh-CN" altLang="en-US" sz="3600"/>
              <a:t>数据库和 </a:t>
            </a:r>
            <a:r>
              <a:rPr lang="en-US" altLang="zh-CN" sz="3600"/>
              <a:t>Azure VM </a:t>
            </a:r>
            <a:r>
              <a:rPr lang="zh-CN" altLang="en-US" sz="3600"/>
              <a:t>中 </a:t>
            </a:r>
            <a:r>
              <a:rPr lang="en-US" altLang="zh-CN" sz="3600"/>
              <a:t>SQL Server </a:t>
            </a:r>
            <a:r>
              <a:rPr lang="zh-CN" altLang="en-US" sz="3600"/>
              <a:t>的主要特征</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graphicFrame>
        <p:nvGraphicFramePr>
          <p:cNvPr id="4" name="Table 3">
            <a:extLst>
              <a:ext uri="{FF2B5EF4-FFF2-40B4-BE49-F238E27FC236}">
                <a16:creationId xmlns:a16="http://schemas.microsoft.com/office/drawing/2014/main" id="{0AD02080-61CB-499F-8A01-97D1857705F5}"/>
              </a:ext>
            </a:extLst>
          </p:cNvPr>
          <p:cNvGraphicFramePr>
            <a:graphicFrameLocks noGrp="1"/>
          </p:cNvGraphicFramePr>
          <p:nvPr>
            <p:extLst>
              <p:ext uri="{D42A27DB-BD31-4B8C-83A1-F6EECF244321}">
                <p14:modId xmlns:p14="http://schemas.microsoft.com/office/powerpoint/2010/main" val="3698988862"/>
              </p:ext>
            </p:extLst>
          </p:nvPr>
        </p:nvGraphicFramePr>
        <p:xfrm>
          <a:off x="122237" y="1058862"/>
          <a:ext cx="11125200" cy="5867401"/>
        </p:xfrm>
        <a:graphic>
          <a:graphicData uri="http://schemas.openxmlformats.org/drawingml/2006/table">
            <a:tbl>
              <a:tblPr/>
              <a:tblGrid>
                <a:gridCol w="1633602">
                  <a:extLst>
                    <a:ext uri="{9D8B030D-6E8A-4147-A177-3AD203B41FA5}">
                      <a16:colId xmlns:a16="http://schemas.microsoft.com/office/drawing/2014/main" val="3238732018"/>
                    </a:ext>
                  </a:extLst>
                </a:gridCol>
                <a:gridCol w="3772236">
                  <a:extLst>
                    <a:ext uri="{9D8B030D-6E8A-4147-A177-3AD203B41FA5}">
                      <a16:colId xmlns:a16="http://schemas.microsoft.com/office/drawing/2014/main" val="3481387567"/>
                    </a:ext>
                  </a:extLst>
                </a:gridCol>
                <a:gridCol w="5719362">
                  <a:extLst>
                    <a:ext uri="{9D8B030D-6E8A-4147-A177-3AD203B41FA5}">
                      <a16:colId xmlns:a16="http://schemas.microsoft.com/office/drawing/2014/main" val="1322377254"/>
                    </a:ext>
                  </a:extLst>
                </a:gridCol>
              </a:tblGrid>
              <a:tr h="259588">
                <a:tc>
                  <a:txBody>
                    <a:bodyPr/>
                    <a:lstStyle/>
                    <a:p>
                      <a:pPr algn="l" fontAlgn="b"/>
                      <a:r>
                        <a:rPr lang="zh-CN" altLang="en-US" sz="1200" b="1">
                          <a:effectLst/>
                          <a:latin typeface="segoe-ui_bold"/>
                        </a:rPr>
                        <a:t>最适用于：</a:t>
                      </a:r>
                      <a:endParaRPr lang="zh-CN" altLang="en-US" sz="1200" b="0">
                        <a:effectLst/>
                        <a:latin typeface="segoe-ui_semibold"/>
                      </a:endParaRPr>
                    </a:p>
                  </a:txBody>
                  <a:tcPr marL="4175" marR="4175" marT="3131" marB="313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200" b="1">
                          <a:effectLst/>
                          <a:latin typeface="segoe-ui_bold"/>
                        </a:rPr>
                        <a:t>Azure SQL </a:t>
                      </a:r>
                      <a:r>
                        <a:rPr lang="zh-CN" altLang="en-US" sz="1200" b="1">
                          <a:effectLst/>
                          <a:latin typeface="segoe-ui_bold"/>
                        </a:rPr>
                        <a:t>数据库</a:t>
                      </a:r>
                      <a:endParaRPr lang="zh-CN" altLang="en-US" sz="1200" b="0">
                        <a:effectLst/>
                        <a:latin typeface="segoe-ui_semibold"/>
                      </a:endParaRPr>
                    </a:p>
                  </a:txBody>
                  <a:tcPr marL="4175" marR="4175" marT="3131" marB="313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200" b="1">
                          <a:effectLst/>
                          <a:latin typeface="segoe-ui_bold"/>
                        </a:rPr>
                        <a:t>Azure </a:t>
                      </a:r>
                      <a:r>
                        <a:rPr lang="zh-CN" altLang="en-US" sz="1200" b="1">
                          <a:effectLst/>
                          <a:latin typeface="segoe-ui_bold"/>
                        </a:rPr>
                        <a:t>虚拟机中的 </a:t>
                      </a:r>
                      <a:r>
                        <a:rPr lang="en-US" sz="1200" b="1">
                          <a:effectLst/>
                          <a:latin typeface="segoe-ui_bold"/>
                        </a:rPr>
                        <a:t>SQL Server</a:t>
                      </a:r>
                      <a:endParaRPr lang="en-US" sz="1200" b="0">
                        <a:effectLst/>
                        <a:latin typeface="segoe-ui_semibold"/>
                      </a:endParaRPr>
                    </a:p>
                  </a:txBody>
                  <a:tcPr marL="4175" marR="4175" marT="3131" marB="313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9854493"/>
                  </a:ext>
                </a:extLst>
              </a:tr>
              <a:tr h="510583">
                <a:tc>
                  <a:txBody>
                    <a:bodyPr/>
                    <a:lstStyle/>
                    <a:p>
                      <a:pPr fontAlgn="t"/>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开发与营销阶段有时间限制的新云式设计应用程序。</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需要几乎无需进行任何更改即可快速迁移到云的现有应用程序。想要快速完成开发和测试方案，但又不想购买本地 </a:t>
                      </a:r>
                      <a:r>
                        <a:rPr lang="en-US" altLang="zh-CN" sz="1200">
                          <a:effectLst/>
                        </a:rPr>
                        <a:t>SQL Server </a:t>
                      </a:r>
                      <a:r>
                        <a:rPr lang="zh-CN" altLang="en-US" sz="1200">
                          <a:effectLst/>
                        </a:rPr>
                        <a:t>非生产硬件。</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10483003"/>
                  </a:ext>
                </a:extLst>
              </a:tr>
              <a:tr h="510583">
                <a:tc>
                  <a:txBody>
                    <a:bodyPr/>
                    <a:lstStyle/>
                    <a:p>
                      <a:pPr fontAlgn="t"/>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需要对数据库内置高可用性、灾难恢复和升级的团队。</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可以为 </a:t>
                      </a:r>
                      <a:r>
                        <a:rPr lang="en-US" altLang="zh-CN" sz="1200">
                          <a:effectLst/>
                        </a:rPr>
                        <a:t>SQL Server </a:t>
                      </a:r>
                      <a:r>
                        <a:rPr lang="zh-CN" altLang="en-US" sz="1200">
                          <a:effectLst/>
                        </a:rPr>
                        <a:t>配置和管理高可用性、灾难恢复和修补的团队。 提供的某些自动化功能可极大地简化此操作。</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36103085"/>
                  </a:ext>
                </a:extLst>
              </a:tr>
              <a:tr h="259588">
                <a:tc>
                  <a:txBody>
                    <a:bodyPr/>
                    <a:lstStyle/>
                    <a:p>
                      <a:pPr fontAlgn="t"/>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不想要管理基础操作系统和配置设置的团队。</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需要一个具有完全管理权限的自定义环境。</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205842096"/>
                  </a:ext>
                </a:extLst>
              </a:tr>
              <a:tr h="510583">
                <a:tc>
                  <a:txBody>
                    <a:bodyPr/>
                    <a:lstStyle/>
                    <a:p>
                      <a:pPr fontAlgn="t"/>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最大为 </a:t>
                      </a:r>
                      <a:r>
                        <a:rPr lang="en-US" altLang="zh-CN" sz="1200">
                          <a:effectLst/>
                        </a:rPr>
                        <a:t>4 TB </a:t>
                      </a:r>
                      <a:r>
                        <a:rPr lang="zh-CN" altLang="en-US" sz="1200">
                          <a:effectLst/>
                        </a:rPr>
                        <a:t>或更大的可使用扩展模式进行</a:t>
                      </a:r>
                      <a:r>
                        <a:rPr lang="zh-CN" altLang="en-US" sz="1200" u="none" strike="noStrike">
                          <a:solidFill>
                            <a:srgbClr val="0078D7"/>
                          </a:solidFill>
                          <a:effectLst/>
                          <a:hlinkClick r:id="rId3"/>
                        </a:rPr>
                        <a:t>水平或垂直分区</a:t>
                      </a:r>
                      <a:r>
                        <a:rPr lang="zh-CN" altLang="en-US" sz="1200">
                          <a:effectLst/>
                        </a:rPr>
                        <a:t>的数据库。</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存储最大为 </a:t>
                      </a:r>
                      <a:r>
                        <a:rPr lang="en-US" altLang="zh-CN" sz="1200">
                          <a:effectLst/>
                        </a:rPr>
                        <a:t>64 TB </a:t>
                      </a:r>
                      <a:r>
                        <a:rPr lang="zh-CN" altLang="en-US" sz="1200">
                          <a:effectLst/>
                        </a:rPr>
                        <a:t>的 </a:t>
                      </a:r>
                      <a:r>
                        <a:rPr lang="en-US" altLang="zh-CN" sz="1200">
                          <a:effectLst/>
                        </a:rPr>
                        <a:t>SQL Server </a:t>
                      </a:r>
                      <a:r>
                        <a:rPr lang="zh-CN" altLang="en-US" sz="1200">
                          <a:effectLst/>
                        </a:rPr>
                        <a:t>实例。 此实例可以根据需要支持任意数目的数据库。</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60793883"/>
                  </a:ext>
                </a:extLst>
              </a:tr>
              <a:tr h="259588">
                <a:tc>
                  <a:txBody>
                    <a:bodyPr/>
                    <a:lstStyle/>
                    <a:p>
                      <a:pPr fontAlgn="t"/>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189029"/>
                  </a:ext>
                </a:extLst>
              </a:tr>
              <a:tr h="510583">
                <a:tc>
                  <a:txBody>
                    <a:bodyPr/>
                    <a:lstStyle/>
                    <a:p>
                      <a:pPr fontAlgn="t"/>
                      <a:r>
                        <a:rPr lang="zh-CN" altLang="en-US" sz="1200" b="1">
                          <a:effectLst/>
                          <a:latin typeface="segoe-ui_bold"/>
                        </a:rPr>
                        <a:t>资源：</a:t>
                      </a:r>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不想使用 </a:t>
                      </a:r>
                      <a:r>
                        <a:rPr lang="en-US" altLang="zh-CN" sz="1200">
                          <a:effectLst/>
                        </a:rPr>
                        <a:t>IT </a:t>
                      </a:r>
                      <a:r>
                        <a:rPr lang="zh-CN" altLang="en-US" sz="1200">
                          <a:effectLst/>
                        </a:rPr>
                        <a:t>资源来配置和管理底层基础结构，而想要重点关注应用程序层。</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将一些 </a:t>
                      </a:r>
                      <a:r>
                        <a:rPr lang="en-US" altLang="zh-CN" sz="1200">
                          <a:effectLst/>
                        </a:rPr>
                        <a:t>IT </a:t>
                      </a:r>
                      <a:r>
                        <a:rPr lang="zh-CN" altLang="en-US" sz="1200">
                          <a:effectLst/>
                        </a:rPr>
                        <a:t>资源用于配置和管理。 提供的某些自动化功能可极大地简化此操作。</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48901998"/>
                  </a:ext>
                </a:extLst>
              </a:tr>
              <a:tr h="259588">
                <a:tc>
                  <a:txBody>
                    <a:bodyPr/>
                    <a:lstStyle/>
                    <a:p>
                      <a:pPr fontAlgn="t"/>
                      <a:r>
                        <a:rPr lang="zh-CN" altLang="en-US" sz="1200" b="1">
                          <a:effectLst/>
                          <a:latin typeface="segoe-ui_bold"/>
                        </a:rPr>
                        <a:t>总拥有成本：</a:t>
                      </a:r>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消除硬件成本并减少管理成本。</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消除硬件成本。</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58771299"/>
                  </a:ext>
                </a:extLst>
              </a:tr>
              <a:tr h="1263564">
                <a:tc>
                  <a:txBody>
                    <a:bodyPr/>
                    <a:lstStyle/>
                    <a:p>
                      <a:pPr fontAlgn="t"/>
                      <a:r>
                        <a:rPr lang="zh-CN" altLang="en-US" sz="1200" b="1">
                          <a:effectLst/>
                          <a:latin typeface="segoe-ui_bold"/>
                        </a:rPr>
                        <a:t>业务连续性：</a:t>
                      </a:r>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除了内置的容错基础结构功能以外，</a:t>
                      </a:r>
                      <a:r>
                        <a:rPr lang="en-US" altLang="zh-CN" sz="1200">
                          <a:effectLst/>
                        </a:rPr>
                        <a:t>Azure SQL </a:t>
                      </a:r>
                      <a:r>
                        <a:rPr lang="zh-CN" altLang="en-US" sz="1200">
                          <a:effectLst/>
                        </a:rPr>
                        <a:t>数据库还提供可提高业务连续性的功能，例如</a:t>
                      </a:r>
                      <a:r>
                        <a:rPr lang="zh-CN" altLang="en-US" sz="1200" u="none" strike="noStrike">
                          <a:solidFill>
                            <a:srgbClr val="0078D7"/>
                          </a:solidFill>
                          <a:effectLst/>
                          <a:hlinkClick r:id="rId4"/>
                        </a:rPr>
                        <a:t>自动备份</a:t>
                      </a:r>
                      <a:r>
                        <a:rPr lang="zh-CN" altLang="en-US" sz="1200">
                          <a:effectLst/>
                        </a:rPr>
                        <a:t>、</a:t>
                      </a:r>
                      <a:r>
                        <a:rPr lang="zh-CN" altLang="en-US" sz="1200" u="none" strike="noStrike">
                          <a:solidFill>
                            <a:srgbClr val="0078D7"/>
                          </a:solidFill>
                          <a:effectLst/>
                          <a:hlinkClick r:id="rId5"/>
                        </a:rPr>
                        <a:t>时间点还原</a:t>
                      </a:r>
                      <a:r>
                        <a:rPr lang="zh-CN" altLang="en-US" sz="1200">
                          <a:effectLst/>
                        </a:rPr>
                        <a:t>、</a:t>
                      </a:r>
                      <a:r>
                        <a:rPr lang="zh-CN" altLang="en-US" sz="1200" u="none" strike="noStrike">
                          <a:solidFill>
                            <a:srgbClr val="0078D7"/>
                          </a:solidFill>
                          <a:effectLst/>
                          <a:hlinkClick r:id="rId6"/>
                        </a:rPr>
                        <a:t>异地还原</a:t>
                      </a:r>
                      <a:r>
                        <a:rPr lang="zh-CN" altLang="en-US" sz="1200">
                          <a:effectLst/>
                        </a:rPr>
                        <a:t>和</a:t>
                      </a:r>
                      <a:r>
                        <a:rPr lang="zh-CN" altLang="en-US" sz="1200" u="none" strike="noStrike">
                          <a:solidFill>
                            <a:srgbClr val="0078D7"/>
                          </a:solidFill>
                          <a:effectLst/>
                          <a:hlinkClick r:id="rId7"/>
                        </a:rPr>
                        <a:t>活动异地复制</a:t>
                      </a:r>
                      <a:r>
                        <a:rPr lang="zh-CN" altLang="en-US" sz="1200">
                          <a:effectLst/>
                        </a:rPr>
                        <a:t>。 有关详细信息，请参阅</a:t>
                      </a:r>
                      <a:r>
                        <a:rPr lang="en-US" altLang="zh-CN" sz="1200" u="none" strike="noStrike">
                          <a:solidFill>
                            <a:srgbClr val="0078D7"/>
                          </a:solidFill>
                          <a:effectLst/>
                          <a:hlinkClick r:id="rId8"/>
                        </a:rPr>
                        <a:t>《SQL Database business continuity overview》</a:t>
                      </a:r>
                      <a:r>
                        <a:rPr lang="zh-CN" altLang="en-US" sz="1200">
                          <a:effectLst/>
                        </a:rPr>
                        <a:t>（</a:t>
                      </a:r>
                      <a:r>
                        <a:rPr lang="en-US" altLang="zh-CN" sz="1200">
                          <a:effectLst/>
                        </a:rPr>
                        <a:t>SQL </a:t>
                      </a:r>
                      <a:r>
                        <a:rPr lang="zh-CN" altLang="en-US" sz="1200">
                          <a:effectLst/>
                        </a:rPr>
                        <a:t>数据库业务连续性概述）。</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使用 </a:t>
                      </a:r>
                      <a:r>
                        <a:rPr lang="en-US" sz="1200">
                          <a:effectLst/>
                        </a:rPr>
                        <a:t>Azure VM </a:t>
                      </a:r>
                      <a:r>
                        <a:rPr lang="zh-CN" altLang="en-US" sz="1200">
                          <a:effectLst/>
                        </a:rPr>
                        <a:t>上的 </a:t>
                      </a:r>
                      <a:r>
                        <a:rPr lang="en-US" sz="1200">
                          <a:effectLst/>
                        </a:rPr>
                        <a:t>SQL Server </a:t>
                      </a:r>
                      <a:r>
                        <a:rPr lang="zh-CN" altLang="en-US" sz="1200">
                          <a:effectLst/>
                        </a:rPr>
                        <a:t>可以设置高可用性和灾难恢复解决方案，以满足数据库的具体需求。 因此，可以构建针对应用程序高度优化的系统。 可以视需要自我测试并运行故障转移。有关详细信息，请参阅 </a:t>
                      </a:r>
                      <a:r>
                        <a:rPr lang="en-US" altLang="zh-CN" sz="1200" u="none" strike="noStrike">
                          <a:solidFill>
                            <a:srgbClr val="0078D7"/>
                          </a:solidFill>
                          <a:effectLst/>
                          <a:hlinkClick r:id="rId9"/>
                        </a:rPr>
                        <a:t>《</a:t>
                      </a:r>
                      <a:r>
                        <a:rPr lang="en-US" sz="1200" u="none" strike="noStrike">
                          <a:solidFill>
                            <a:srgbClr val="0078D7"/>
                          </a:solidFill>
                          <a:effectLst/>
                          <a:hlinkClick r:id="rId9"/>
                        </a:rPr>
                        <a:t>High Availability and Disaster Recovery for SQL Server on Azure Virtual Machines》</a:t>
                      </a:r>
                      <a:r>
                        <a:rPr lang="en-US" sz="1200">
                          <a:effectLst/>
                        </a:rPr>
                        <a:t>（Azure </a:t>
                      </a:r>
                      <a:r>
                        <a:rPr lang="zh-CN" altLang="en-US" sz="1200">
                          <a:effectLst/>
                        </a:rPr>
                        <a:t>虚拟机中 </a:t>
                      </a:r>
                      <a:r>
                        <a:rPr lang="en-US" sz="1200">
                          <a:effectLst/>
                        </a:rPr>
                        <a:t>SQL Server </a:t>
                      </a:r>
                      <a:r>
                        <a:rPr lang="zh-CN" altLang="en-US" sz="1200">
                          <a:effectLst/>
                        </a:rPr>
                        <a:t>的高可用性和灾难恢复）。</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739261406"/>
                  </a:ext>
                </a:extLst>
              </a:tr>
              <a:tr h="1012570">
                <a:tc>
                  <a:txBody>
                    <a:bodyPr/>
                    <a:lstStyle/>
                    <a:p>
                      <a:pPr fontAlgn="t"/>
                      <a:r>
                        <a:rPr lang="zh-CN" altLang="en-US" sz="1200" b="1">
                          <a:effectLst/>
                          <a:latin typeface="segoe-ui_bold"/>
                        </a:rPr>
                        <a:t>混合云：</a:t>
                      </a:r>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本地应用程序可以访问 </a:t>
                      </a:r>
                      <a:r>
                        <a:rPr lang="en-US" altLang="zh-CN" sz="1200">
                          <a:effectLst/>
                        </a:rPr>
                        <a:t>Azure SQL </a:t>
                      </a:r>
                      <a:r>
                        <a:rPr lang="zh-CN" altLang="en-US" sz="1200">
                          <a:effectLst/>
                        </a:rPr>
                        <a:t>数据库中的数据。</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使用 </a:t>
                      </a:r>
                      <a:r>
                        <a:rPr lang="en-US" sz="1200">
                          <a:effectLst/>
                        </a:rPr>
                        <a:t>Azure VN </a:t>
                      </a:r>
                      <a:r>
                        <a:rPr lang="zh-CN" altLang="en-US" sz="1200">
                          <a:effectLst/>
                        </a:rPr>
                        <a:t>上的 </a:t>
                      </a:r>
                      <a:r>
                        <a:rPr lang="en-US" sz="1200">
                          <a:effectLst/>
                        </a:rPr>
                        <a:t>SQL Server，</a:t>
                      </a:r>
                      <a:r>
                        <a:rPr lang="zh-CN" altLang="en-US" sz="1200">
                          <a:effectLst/>
                        </a:rPr>
                        <a:t>应用程序可以一部分在云中运行，一部分在本地运行。 例如，可以通过 </a:t>
                      </a:r>
                      <a:r>
                        <a:rPr lang="en-US" sz="1200" u="none" strike="noStrike">
                          <a:solidFill>
                            <a:srgbClr val="0078D7"/>
                          </a:solidFill>
                          <a:effectLst/>
                          <a:hlinkClick r:id="rId10"/>
                        </a:rPr>
                        <a:t>Azure </a:t>
                      </a:r>
                      <a:r>
                        <a:rPr lang="zh-CN" altLang="en-US" sz="1200" u="none" strike="noStrike">
                          <a:solidFill>
                            <a:srgbClr val="0078D7"/>
                          </a:solidFill>
                          <a:effectLst/>
                          <a:hlinkClick r:id="rId10"/>
                        </a:rPr>
                        <a:t>虚拟网络</a:t>
                      </a:r>
                      <a:r>
                        <a:rPr lang="zh-CN" altLang="en-US" sz="1200">
                          <a:effectLst/>
                        </a:rPr>
                        <a:t>，将本地网络和 </a:t>
                      </a:r>
                      <a:r>
                        <a:rPr lang="en-US" sz="1200">
                          <a:effectLst/>
                        </a:rPr>
                        <a:t>Active Directory </a:t>
                      </a:r>
                      <a:r>
                        <a:rPr lang="zh-CN" altLang="en-US" sz="1200">
                          <a:effectLst/>
                        </a:rPr>
                        <a:t>域扩展到云中。 此外，可以使用 </a:t>
                      </a:r>
                      <a:r>
                        <a:rPr lang="en-US" sz="1200" u="none" strike="noStrike">
                          <a:solidFill>
                            <a:srgbClr val="0078D7"/>
                          </a:solidFill>
                          <a:effectLst/>
                          <a:hlinkClick r:id="rId11"/>
                        </a:rPr>
                        <a:t>Azure </a:t>
                      </a:r>
                      <a:r>
                        <a:rPr lang="zh-CN" altLang="en-US" sz="1200" u="none" strike="noStrike">
                          <a:solidFill>
                            <a:srgbClr val="0078D7"/>
                          </a:solidFill>
                          <a:effectLst/>
                          <a:hlinkClick r:id="rId11"/>
                        </a:rPr>
                        <a:t>中的 </a:t>
                      </a:r>
                      <a:r>
                        <a:rPr lang="en-US" sz="1200" u="none" strike="noStrike">
                          <a:solidFill>
                            <a:srgbClr val="0078D7"/>
                          </a:solidFill>
                          <a:effectLst/>
                          <a:hlinkClick r:id="rId11"/>
                        </a:rPr>
                        <a:t>SQL Server </a:t>
                      </a:r>
                      <a:r>
                        <a:rPr lang="zh-CN" altLang="en-US" sz="1200" u="none" strike="noStrike">
                          <a:solidFill>
                            <a:srgbClr val="0078D7"/>
                          </a:solidFill>
                          <a:effectLst/>
                          <a:hlinkClick r:id="rId11"/>
                        </a:rPr>
                        <a:t>数据文件功能</a:t>
                      </a:r>
                      <a:r>
                        <a:rPr lang="zh-CN" altLang="en-US" sz="1200">
                          <a:effectLst/>
                        </a:rPr>
                        <a:t>，将本地数据文件存储在 </a:t>
                      </a:r>
                      <a:r>
                        <a:rPr lang="en-US" sz="1200">
                          <a:effectLst/>
                        </a:rPr>
                        <a:t>Azure </a:t>
                      </a:r>
                      <a:r>
                        <a:rPr lang="zh-CN" altLang="en-US" sz="1200">
                          <a:effectLst/>
                        </a:rPr>
                        <a:t>存储中。 有关详细信息，请参阅 </a:t>
                      </a:r>
                      <a:r>
                        <a:rPr lang="en-US" sz="1200" u="none" strike="noStrike">
                          <a:solidFill>
                            <a:srgbClr val="0078D7"/>
                          </a:solidFill>
                          <a:effectLst/>
                          <a:hlinkClick r:id="rId12"/>
                        </a:rPr>
                        <a:t>SQL Server 2014 </a:t>
                      </a:r>
                      <a:r>
                        <a:rPr lang="zh-CN" altLang="en-US" sz="1200" u="none" strike="noStrike">
                          <a:solidFill>
                            <a:srgbClr val="0078D7"/>
                          </a:solidFill>
                          <a:effectLst/>
                          <a:hlinkClick r:id="rId12"/>
                        </a:rPr>
                        <a:t>混合云简介</a:t>
                      </a:r>
                      <a:r>
                        <a:rPr lang="zh-CN" altLang="en-US" sz="1200">
                          <a:effectLst/>
                        </a:rPr>
                        <a:t>。</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64891581"/>
                  </a:ext>
                </a:extLst>
              </a:tr>
              <a:tr h="510583">
                <a:tc>
                  <a:txBody>
                    <a:bodyPr/>
                    <a:lstStyle/>
                    <a:p>
                      <a:pPr fontAlgn="t"/>
                      <a:endParaRPr lang="zh-CN" altLang="en-US" sz="1200">
                        <a:effectLst/>
                      </a:endParaRP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作为订阅服务器支持使用 </a:t>
                      </a:r>
                      <a:r>
                        <a:rPr lang="en-US" altLang="zh-CN" sz="1200" u="none" strike="noStrike">
                          <a:solidFill>
                            <a:srgbClr val="0078D7"/>
                          </a:solidFill>
                          <a:effectLst/>
                          <a:hlinkClick r:id="rId13"/>
                        </a:rPr>
                        <a:t>SQL Server </a:t>
                      </a:r>
                      <a:r>
                        <a:rPr lang="zh-CN" altLang="en-US" sz="1200" u="none" strike="noStrike">
                          <a:solidFill>
                            <a:srgbClr val="0078D7"/>
                          </a:solidFill>
                          <a:effectLst/>
                          <a:hlinkClick r:id="rId13"/>
                        </a:rPr>
                        <a:t>事务复制</a:t>
                      </a:r>
                      <a:r>
                        <a:rPr lang="zh-CN" altLang="en-US" sz="1200">
                          <a:effectLst/>
                        </a:rPr>
                        <a:t> 来复制数据。</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zh-CN" altLang="en-US" sz="1200">
                          <a:effectLst/>
                        </a:rPr>
                        <a:t>完全支持使用 </a:t>
                      </a:r>
                      <a:r>
                        <a:rPr lang="en-US" sz="1200" u="none" strike="noStrike">
                          <a:solidFill>
                            <a:srgbClr val="0078D7"/>
                          </a:solidFill>
                          <a:effectLst/>
                          <a:hlinkClick r:id="rId13"/>
                        </a:rPr>
                        <a:t>SQL Server </a:t>
                      </a:r>
                      <a:r>
                        <a:rPr lang="zh-CN" altLang="en-US" sz="1200" u="none" strike="noStrike">
                          <a:solidFill>
                            <a:srgbClr val="0078D7"/>
                          </a:solidFill>
                          <a:effectLst/>
                          <a:hlinkClick r:id="rId13"/>
                        </a:rPr>
                        <a:t>事务复制</a:t>
                      </a:r>
                      <a:r>
                        <a:rPr lang="zh-CN" altLang="en-US" sz="1200">
                          <a:effectLst/>
                        </a:rPr>
                        <a:t>、</a:t>
                      </a:r>
                      <a:r>
                        <a:rPr lang="en-US" sz="1200" u="none" strike="noStrike" err="1">
                          <a:solidFill>
                            <a:srgbClr val="0078D7"/>
                          </a:solidFill>
                          <a:effectLst/>
                          <a:hlinkClick r:id="rId9"/>
                        </a:rPr>
                        <a:t>AlwaysOn</a:t>
                      </a:r>
                      <a:r>
                        <a:rPr lang="en-US" sz="1200" u="none" strike="noStrike">
                          <a:solidFill>
                            <a:srgbClr val="0078D7"/>
                          </a:solidFill>
                          <a:effectLst/>
                          <a:hlinkClick r:id="rId9"/>
                        </a:rPr>
                        <a:t> </a:t>
                      </a:r>
                      <a:r>
                        <a:rPr lang="zh-CN" altLang="en-US" sz="1200" u="none" strike="noStrike">
                          <a:solidFill>
                            <a:srgbClr val="0078D7"/>
                          </a:solidFill>
                          <a:effectLst/>
                          <a:hlinkClick r:id="rId9"/>
                        </a:rPr>
                        <a:t>可用性组</a:t>
                      </a:r>
                      <a:r>
                        <a:rPr lang="zh-CN" altLang="en-US" sz="1200">
                          <a:effectLst/>
                        </a:rPr>
                        <a:t>、集成服务和日志传送来复制数据。 此外，还完全支持传统的 </a:t>
                      </a:r>
                      <a:r>
                        <a:rPr lang="en-US" sz="1200">
                          <a:effectLst/>
                        </a:rPr>
                        <a:t>SQL Server </a:t>
                      </a:r>
                      <a:r>
                        <a:rPr lang="zh-CN" altLang="en-US" sz="1200">
                          <a:effectLst/>
                        </a:rPr>
                        <a:t>备份</a:t>
                      </a:r>
                    </a:p>
                  </a:txBody>
                  <a:tcPr marL="4175" marR="4175" marT="3131" marB="313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034475816"/>
                  </a:ext>
                </a:extLst>
              </a:tr>
            </a:tbl>
          </a:graphicData>
        </a:graphic>
      </p:graphicFrame>
    </p:spTree>
    <p:extLst>
      <p:ext uri="{BB962C8B-B14F-4D97-AF65-F5344CB8AC3E}">
        <p14:creationId xmlns:p14="http://schemas.microsoft.com/office/powerpoint/2010/main" val="12215309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SQL </a:t>
            </a:r>
            <a:r>
              <a:rPr lang="zh-CN" altLang="en-US" sz="3600">
                <a:gradFill>
                  <a:gsLst>
                    <a:gs pos="5417">
                      <a:srgbClr val="FFFFFF"/>
                    </a:gs>
                    <a:gs pos="28000">
                      <a:srgbClr val="FFFFFF"/>
                    </a:gs>
                  </a:gsLst>
                  <a:lin ang="5400000" scaled="0"/>
                </a:gradFill>
                <a:latin typeface="+mj-ea"/>
                <a:ea typeface="+mj-ea"/>
                <a:cs typeface="Segoe UI" pitchFamily="34" charset="0"/>
              </a:rPr>
              <a:t>数据仓库</a:t>
            </a:r>
            <a:r>
              <a:rPr lang="en-US" altLang="zh-CN" sz="3600">
                <a:gradFill>
                  <a:gsLst>
                    <a:gs pos="5417">
                      <a:srgbClr val="FFFFFF"/>
                    </a:gs>
                    <a:gs pos="28000">
                      <a:srgbClr val="FFFFFF"/>
                    </a:gs>
                  </a:gsLst>
                  <a:lin ang="5400000" scaled="0"/>
                </a:gradFill>
                <a:latin typeface="+mj-ea"/>
                <a:ea typeface="+mj-ea"/>
                <a:cs typeface="Segoe UI" pitchFamily="34" charset="0"/>
              </a:rPr>
              <a:t> </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9" name="Rectangle 8"/>
          <p:cNvSpPr/>
          <p:nvPr/>
        </p:nvSpPr>
        <p:spPr bwMode="auto">
          <a:xfrm>
            <a:off x="198156" y="1363662"/>
            <a:ext cx="5410200" cy="2590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ltLang="zh-CN"/>
              <a:t>SQL </a:t>
            </a:r>
            <a:r>
              <a:rPr lang="zh-CN" altLang="en-US"/>
              <a:t>数据仓库是一种可进行大型并发处理 </a:t>
            </a:r>
            <a:r>
              <a:rPr lang="en-US" altLang="zh-CN"/>
              <a:t>(MPP) </a:t>
            </a:r>
            <a:r>
              <a:rPr lang="zh-CN" altLang="en-US"/>
              <a:t>的基于云的向外扩展关系数据库，可处理大量数据</a:t>
            </a:r>
            <a:endParaRPr lang="en-US" altLang="zh-CN"/>
          </a:p>
          <a:p>
            <a:endParaRPr lang="en-US" altLang="zh-CN" sz="1600"/>
          </a:p>
          <a:p>
            <a:pPr marL="285750" indent="-285750">
              <a:lnSpc>
                <a:spcPct val="90000"/>
              </a:lnSpc>
              <a:spcAft>
                <a:spcPts val="600"/>
              </a:spcAft>
              <a:buFont typeface="Wingdings" panose="05000000000000000000" pitchFamily="2" charset="2"/>
              <a:buChar char="ü"/>
            </a:pPr>
            <a:r>
              <a:rPr lang="zh-CN" altLang="en-US" sz="1400"/>
              <a:t>可以进行大规模并行处理的千万亿字节规模</a:t>
            </a:r>
            <a:endParaRPr lang="en-US" altLang="zh-CN" sz="1400"/>
          </a:p>
          <a:p>
            <a:pPr marL="285750" indent="-285750">
              <a:lnSpc>
                <a:spcPct val="90000"/>
              </a:lnSpc>
              <a:spcAft>
                <a:spcPts val="600"/>
              </a:spcAft>
              <a:buFont typeface="Wingdings" panose="05000000000000000000" pitchFamily="2" charset="2"/>
              <a:buChar char="ü"/>
            </a:pPr>
            <a:r>
              <a:rPr lang="zh-CN" altLang="en-US" sz="1400"/>
              <a:t>将存储从计算解耦</a:t>
            </a:r>
            <a:endParaRPr lang="en-US" altLang="zh-CN" sz="1400"/>
          </a:p>
          <a:p>
            <a:pPr marL="285750" indent="-285750">
              <a:lnSpc>
                <a:spcPct val="90000"/>
              </a:lnSpc>
              <a:spcAft>
                <a:spcPts val="600"/>
              </a:spcAft>
              <a:buFont typeface="Wingdings" panose="05000000000000000000" pitchFamily="2" charset="2"/>
              <a:buChar char="ü"/>
            </a:pPr>
            <a:r>
              <a:rPr lang="zh-CN" altLang="en-US" sz="1400"/>
              <a:t>启用增加、减少、暂停或恢复计算功能</a:t>
            </a:r>
            <a:endParaRPr lang="en-US" altLang="zh-CN" sz="1400"/>
          </a:p>
          <a:p>
            <a:pPr marL="285750" indent="-285750">
              <a:lnSpc>
                <a:spcPct val="90000"/>
              </a:lnSpc>
              <a:spcAft>
                <a:spcPts val="600"/>
              </a:spcAft>
              <a:buFont typeface="Wingdings" panose="05000000000000000000" pitchFamily="2" charset="2"/>
              <a:buChar char="ü"/>
            </a:pPr>
            <a:r>
              <a:rPr lang="zh-CN" altLang="en-US" sz="1400"/>
              <a:t>跨 </a:t>
            </a:r>
            <a:r>
              <a:rPr lang="en-US" altLang="zh-CN" sz="1400"/>
              <a:t>Azure </a:t>
            </a:r>
            <a:r>
              <a:rPr lang="zh-CN" altLang="en-US" sz="1400"/>
              <a:t>平台集成</a:t>
            </a:r>
            <a:endParaRPr lang="en-US" altLang="zh-CN" sz="1400"/>
          </a:p>
          <a:p>
            <a:pPr marL="285750" indent="-285750">
              <a:lnSpc>
                <a:spcPct val="90000"/>
              </a:lnSpc>
              <a:spcAft>
                <a:spcPts val="600"/>
              </a:spcAft>
              <a:buFont typeface="Wingdings" panose="05000000000000000000" pitchFamily="2" charset="2"/>
              <a:buChar char="ü"/>
            </a:pPr>
            <a:r>
              <a:rPr lang="zh-CN" altLang="en-US" sz="1400"/>
              <a:t>利用 </a:t>
            </a:r>
            <a:r>
              <a:rPr lang="en-US" altLang="zh-CN" sz="1400"/>
              <a:t>SQL Server Transact-SQL (T-SQL) </a:t>
            </a:r>
            <a:r>
              <a:rPr lang="zh-CN" altLang="en-US" sz="1400"/>
              <a:t>和工具</a:t>
            </a:r>
            <a:endParaRPr lang="en-US" altLang="zh-CN" sz="1400"/>
          </a:p>
          <a:p>
            <a:pPr marL="285750" indent="-285750">
              <a:lnSpc>
                <a:spcPct val="90000"/>
              </a:lnSpc>
              <a:spcAft>
                <a:spcPts val="600"/>
              </a:spcAft>
              <a:buFont typeface="Wingdings" panose="05000000000000000000" pitchFamily="2" charset="2"/>
              <a:buChar char="ü"/>
            </a:pPr>
            <a:r>
              <a:rPr lang="zh-CN" altLang="en-US" sz="1400"/>
              <a:t>与 </a:t>
            </a:r>
            <a:r>
              <a:rPr lang="en-US" altLang="zh-CN" sz="1400"/>
              <a:t>Power BI</a:t>
            </a:r>
            <a:r>
              <a:rPr lang="zh-CN" altLang="en-US" sz="1400"/>
              <a:t>、机器学习、</a:t>
            </a:r>
            <a:r>
              <a:rPr lang="en-US" altLang="zh-CN" sz="1400"/>
              <a:t>HDInsight </a:t>
            </a:r>
            <a:r>
              <a:rPr lang="zh-CN" altLang="en-US" sz="1400"/>
              <a:t>和数据工厂无缝协作</a:t>
            </a:r>
          </a:p>
          <a:p>
            <a:pPr marL="285750" indent="-285750">
              <a:lnSpc>
                <a:spcPct val="90000"/>
              </a:lnSpc>
              <a:spcAft>
                <a:spcPts val="600"/>
              </a:spcAft>
              <a:buFont typeface="Wingdings" panose="05000000000000000000" pitchFamily="2" charset="2"/>
              <a:buChar char="ü"/>
            </a:pPr>
            <a:endParaRPr lang="en-US" altLang="zh-CN" sz="1400"/>
          </a:p>
        </p:txBody>
      </p:sp>
      <p:pic>
        <p:nvPicPr>
          <p:cNvPr id="1026" name="Picture 2" descr="SQL 数据仓库体系结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237" y="1058862"/>
            <a:ext cx="6460917" cy="57253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8156" y="4640262"/>
            <a:ext cx="5181881" cy="1231106"/>
          </a:xfrm>
          <a:prstGeom prst="rect">
            <a:avLst/>
          </a:prstGeom>
        </p:spPr>
        <p:txBody>
          <a:bodyPr wrap="square">
            <a:spAutoFit/>
          </a:bodyPr>
          <a:lstStyle/>
          <a:p>
            <a:r>
              <a:rPr lang="zh-CN" altLang="en-US"/>
              <a:t>使用解耦的存储和计算，</a:t>
            </a:r>
            <a:r>
              <a:rPr lang="en-US" altLang="zh-CN"/>
              <a:t>SQL </a:t>
            </a:r>
            <a:r>
              <a:rPr lang="zh-CN" altLang="en-US"/>
              <a:t>数据仓库可以：</a:t>
            </a:r>
          </a:p>
          <a:p>
            <a:pPr marL="285750" indent="-285750">
              <a:buFont typeface="Arial" panose="020B0604020202020204" pitchFamily="34" charset="0"/>
              <a:buChar char="•"/>
            </a:pPr>
            <a:r>
              <a:rPr lang="zh-CN" altLang="en-US" sz="1400"/>
              <a:t>独立于计算扩大或缩小存储大小。</a:t>
            </a:r>
          </a:p>
          <a:p>
            <a:pPr marL="285750" indent="-285750">
              <a:buFont typeface="Arial" panose="020B0604020202020204" pitchFamily="34" charset="0"/>
              <a:buChar char="•"/>
            </a:pPr>
            <a:r>
              <a:rPr lang="zh-CN" altLang="en-US" sz="1400"/>
              <a:t>无需移动数据，即可增加或减少计算能力。</a:t>
            </a:r>
          </a:p>
          <a:p>
            <a:pPr marL="285750" indent="-285750">
              <a:buFont typeface="Arial" panose="020B0604020202020204" pitchFamily="34" charset="0"/>
              <a:buChar char="•"/>
            </a:pPr>
            <a:r>
              <a:rPr lang="zh-CN" altLang="en-US" sz="1400"/>
              <a:t>在保持数据不受影响的情况下暂停计算容量，仅对存储付费。</a:t>
            </a:r>
          </a:p>
          <a:p>
            <a:pPr marL="285750" indent="-285750">
              <a:buFont typeface="Arial" panose="020B0604020202020204" pitchFamily="34" charset="0"/>
              <a:buChar char="•"/>
            </a:pPr>
            <a:r>
              <a:rPr lang="zh-CN" altLang="en-US" sz="1400"/>
              <a:t>在操作期间恢复计算容量。</a:t>
            </a:r>
          </a:p>
        </p:txBody>
      </p:sp>
    </p:spTree>
    <p:extLst>
      <p:ext uri="{BB962C8B-B14F-4D97-AF65-F5344CB8AC3E}">
        <p14:creationId xmlns:p14="http://schemas.microsoft.com/office/powerpoint/2010/main" val="40689203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SQL</a:t>
            </a:r>
            <a:r>
              <a:rPr lang="zh-CN" altLang="en-US" sz="3600">
                <a:gradFill>
                  <a:gsLst>
                    <a:gs pos="5417">
                      <a:srgbClr val="FFFFFF"/>
                    </a:gs>
                    <a:gs pos="28000">
                      <a:srgbClr val="FFFFFF"/>
                    </a:gs>
                  </a:gsLst>
                  <a:lin ang="5400000" scaled="0"/>
                </a:gradFill>
                <a:latin typeface="+mj-ea"/>
                <a:ea typeface="+mj-ea"/>
                <a:cs typeface="Segoe UI" pitchFamily="34" charset="0"/>
              </a:rPr>
              <a:t>拉伸数据库</a:t>
            </a:r>
          </a:p>
        </p:txBody>
      </p:sp>
      <p:pic>
        <p:nvPicPr>
          <p:cNvPr id="2050" name="Picture 2" descr="延伸数据库概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 y="982662"/>
            <a:ext cx="5715000" cy="4886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5989637" y="1135062"/>
            <a:ext cx="6019800" cy="2133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ltLang="zh-CN"/>
              <a:t>SQL Server Stretch Database </a:t>
            </a:r>
            <a:r>
              <a:rPr lang="zh-CN" altLang="en-US"/>
              <a:t>使你可将冷暖事务数据从 </a:t>
            </a:r>
            <a:r>
              <a:rPr lang="en-US" altLang="zh-CN"/>
              <a:t>Microsoft SQL Server 2016 </a:t>
            </a:r>
            <a:r>
              <a:rPr lang="zh-CN" altLang="en-US"/>
              <a:t>动态拉伸到 </a:t>
            </a:r>
            <a:r>
              <a:rPr lang="en-US" altLang="zh-CN"/>
              <a:t>Microsoft Azure</a:t>
            </a:r>
          </a:p>
          <a:p>
            <a:endParaRPr lang="en-US" altLang="zh-CN" sz="1600"/>
          </a:p>
          <a:p>
            <a:pPr marL="285750" indent="-285750">
              <a:lnSpc>
                <a:spcPct val="90000"/>
              </a:lnSpc>
              <a:spcAft>
                <a:spcPts val="600"/>
              </a:spcAft>
              <a:buFont typeface="Wingdings" panose="05000000000000000000" pitchFamily="2" charset="2"/>
              <a:buChar char="ü"/>
            </a:pPr>
            <a:r>
              <a:rPr lang="zh-CN" altLang="en-US" sz="1400"/>
              <a:t>以经济高效的方式为冷数据提供可用性</a:t>
            </a:r>
            <a:endParaRPr lang="en-US" altLang="zh-CN" sz="1400"/>
          </a:p>
          <a:p>
            <a:pPr marL="285750" indent="-285750">
              <a:lnSpc>
                <a:spcPct val="90000"/>
              </a:lnSpc>
              <a:spcAft>
                <a:spcPts val="600"/>
              </a:spcAft>
              <a:buFont typeface="Wingdings" panose="05000000000000000000" pitchFamily="2" charset="2"/>
              <a:buChar char="ü"/>
            </a:pPr>
            <a:r>
              <a:rPr lang="zh-CN" altLang="en-US" sz="1400"/>
              <a:t>无需对查询或应用程序进行更改</a:t>
            </a:r>
            <a:endParaRPr lang="en-US" altLang="zh-CN" sz="1400"/>
          </a:p>
          <a:p>
            <a:pPr marL="285750" indent="-285750">
              <a:lnSpc>
                <a:spcPct val="90000"/>
              </a:lnSpc>
              <a:spcAft>
                <a:spcPts val="600"/>
              </a:spcAft>
              <a:buFont typeface="Wingdings" panose="05000000000000000000" pitchFamily="2" charset="2"/>
              <a:buChar char="ü"/>
            </a:pPr>
            <a:r>
              <a:rPr lang="zh-CN" altLang="en-US" sz="1400"/>
              <a:t>简化本地数据维护</a:t>
            </a:r>
            <a:endParaRPr lang="en-US" altLang="zh-CN" sz="1400"/>
          </a:p>
          <a:p>
            <a:pPr marL="285750" indent="-285750">
              <a:lnSpc>
                <a:spcPct val="90000"/>
              </a:lnSpc>
              <a:spcAft>
                <a:spcPts val="600"/>
              </a:spcAft>
              <a:buFont typeface="Wingdings" panose="05000000000000000000" pitchFamily="2" charset="2"/>
              <a:buChar char="ü"/>
            </a:pPr>
            <a:r>
              <a:rPr lang="zh-CN" altLang="en-US" sz="1400"/>
              <a:t>即使在迁移期间也确保数据安全</a:t>
            </a:r>
          </a:p>
          <a:p>
            <a:pPr marL="285750" indent="-285750">
              <a:lnSpc>
                <a:spcPct val="90000"/>
              </a:lnSpc>
              <a:spcAft>
                <a:spcPts val="600"/>
              </a:spcAft>
              <a:buFont typeface="Wingdings" panose="05000000000000000000" pitchFamily="2" charset="2"/>
              <a:buChar char="ü"/>
            </a:pPr>
            <a:endParaRPr lang="en-US" altLang="zh-CN" sz="1400"/>
          </a:p>
        </p:txBody>
      </p:sp>
      <p:sp>
        <p:nvSpPr>
          <p:cNvPr id="7" name="Rectangle 6"/>
          <p:cNvSpPr/>
          <p:nvPr/>
        </p:nvSpPr>
        <p:spPr>
          <a:xfrm>
            <a:off x="5989637" y="3540720"/>
            <a:ext cx="6248400" cy="3385542"/>
          </a:xfrm>
          <a:prstGeom prst="rect">
            <a:avLst/>
          </a:prstGeom>
        </p:spPr>
        <p:txBody>
          <a:bodyPr wrap="square">
            <a:spAutoFit/>
          </a:bodyPr>
          <a:lstStyle/>
          <a:p>
            <a:r>
              <a:rPr lang="zh-CN" altLang="en-US" b="1">
                <a:solidFill>
                  <a:srgbClr val="222222"/>
                </a:solidFill>
                <a:latin typeface="segoe-ui_normal"/>
              </a:rPr>
              <a:t>拉伸数据库的作用是什么？</a:t>
            </a:r>
          </a:p>
          <a:p>
            <a:r>
              <a:rPr lang="zh-CN" altLang="en-US" sz="1400">
                <a:solidFill>
                  <a:srgbClr val="222222"/>
                </a:solidFill>
                <a:latin typeface="segoe-ui_normal"/>
              </a:rPr>
              <a:t>为一个 </a:t>
            </a:r>
            <a:r>
              <a:rPr lang="en-US" altLang="zh-CN" sz="1400">
                <a:solidFill>
                  <a:srgbClr val="222222"/>
                </a:solidFill>
                <a:latin typeface="segoe-ui_normal"/>
              </a:rPr>
              <a:t>SQL Server </a:t>
            </a:r>
            <a:r>
              <a:rPr lang="zh-CN" altLang="en-US" sz="1400">
                <a:solidFill>
                  <a:srgbClr val="222222"/>
                </a:solidFill>
                <a:latin typeface="segoe-ui_normal"/>
              </a:rPr>
              <a:t>实例、一个数据库和至少一个表启用 </a:t>
            </a:r>
            <a:r>
              <a:rPr lang="en-US" altLang="zh-CN" sz="1400">
                <a:solidFill>
                  <a:srgbClr val="222222"/>
                </a:solidFill>
                <a:latin typeface="segoe-ui_normal"/>
              </a:rPr>
              <a:t>Stretch Database </a:t>
            </a:r>
            <a:r>
              <a:rPr lang="zh-CN" altLang="en-US" sz="1400">
                <a:solidFill>
                  <a:srgbClr val="222222"/>
                </a:solidFill>
                <a:latin typeface="segoe-ui_normal"/>
              </a:rPr>
              <a:t>后，</a:t>
            </a:r>
            <a:r>
              <a:rPr lang="en-US" altLang="zh-CN" sz="1400">
                <a:solidFill>
                  <a:srgbClr val="222222"/>
                </a:solidFill>
                <a:latin typeface="segoe-ui_normal"/>
              </a:rPr>
              <a:t>Stretch Database </a:t>
            </a:r>
            <a:r>
              <a:rPr lang="zh-CN" altLang="en-US" sz="1400">
                <a:solidFill>
                  <a:srgbClr val="222222"/>
                </a:solidFill>
                <a:latin typeface="segoe-ui_normal"/>
              </a:rPr>
              <a:t>会以静默方式开始将冷数据迁移到 </a:t>
            </a:r>
            <a:r>
              <a:rPr lang="en-US" altLang="zh-CN" sz="1400">
                <a:solidFill>
                  <a:srgbClr val="222222"/>
                </a:solidFill>
                <a:latin typeface="segoe-ui_normal"/>
              </a:rPr>
              <a:t>Azure</a:t>
            </a:r>
            <a:r>
              <a:rPr lang="zh-CN" altLang="en-US" sz="1400">
                <a:solidFill>
                  <a:srgbClr val="222222"/>
                </a:solidFill>
                <a:latin typeface="segoe-ui_normal"/>
              </a:rPr>
              <a:t>。</a:t>
            </a:r>
          </a:p>
          <a:p>
            <a:pPr marL="285750" indent="-285750">
              <a:buFont typeface="Arial" panose="020B0604020202020204" pitchFamily="34" charset="0"/>
              <a:buChar char="•"/>
            </a:pPr>
            <a:r>
              <a:rPr lang="zh-CN" altLang="en-US" sz="1400">
                <a:solidFill>
                  <a:srgbClr val="222222"/>
                </a:solidFill>
                <a:latin typeface="segoe-ui_normal"/>
              </a:rPr>
              <a:t>如果在单独的某个表中存储了冷数据，你可以迁移整个表。</a:t>
            </a:r>
          </a:p>
          <a:p>
            <a:pPr marL="285750" indent="-285750">
              <a:buFont typeface="Arial" panose="020B0604020202020204" pitchFamily="34" charset="0"/>
              <a:buChar char="•"/>
            </a:pPr>
            <a:r>
              <a:rPr lang="zh-CN" altLang="en-US" sz="1400">
                <a:solidFill>
                  <a:srgbClr val="222222"/>
                </a:solidFill>
                <a:latin typeface="segoe-ui_normal"/>
              </a:rPr>
              <a:t>如果表同时包含热数据和冷数据，你可以指定筛选器函数来选择要迁移的行。</a:t>
            </a:r>
            <a:endParaRPr lang="en-US" altLang="zh-CN" sz="1400">
              <a:solidFill>
                <a:srgbClr val="222222"/>
              </a:solidFill>
              <a:latin typeface="segoe-ui_normal"/>
            </a:endParaRPr>
          </a:p>
          <a:p>
            <a:pPr marL="285750" indent="-285750">
              <a:buFont typeface="Arial" panose="020B0604020202020204" pitchFamily="34" charset="0"/>
              <a:buChar char="•"/>
            </a:pPr>
            <a:endParaRPr lang="zh-CN" altLang="en-US" sz="1400">
              <a:solidFill>
                <a:srgbClr val="222222"/>
              </a:solidFill>
              <a:latin typeface="segoe-ui_normal"/>
            </a:endParaRPr>
          </a:p>
          <a:p>
            <a:r>
              <a:rPr lang="zh-CN" altLang="en-US" sz="1400" b="1">
                <a:solidFill>
                  <a:srgbClr val="222222"/>
                </a:solidFill>
                <a:latin typeface="segoe-ui_bold"/>
              </a:rPr>
              <a:t>无需更改现有的查询和客户端应用。</a:t>
            </a:r>
            <a:r>
              <a:rPr lang="zh-CN" altLang="en-US" sz="1400">
                <a:solidFill>
                  <a:srgbClr val="222222"/>
                </a:solidFill>
                <a:latin typeface="segoe-ui_normal"/>
              </a:rPr>
              <a:t>即使在数据迁移过程中，你也可以持续顺畅访问本地数据和远程数据。 远程查询会出现轻微的延迟，但仅当你查询冷数据时，才会遇到这种延迟。</a:t>
            </a:r>
          </a:p>
          <a:p>
            <a:r>
              <a:rPr lang="en-US" altLang="zh-CN" sz="1400" b="1">
                <a:solidFill>
                  <a:srgbClr val="222222"/>
                </a:solidFill>
                <a:latin typeface="segoe-ui_bold"/>
              </a:rPr>
              <a:t>Stretch Database</a:t>
            </a:r>
            <a:r>
              <a:rPr lang="zh-CN" altLang="en-US" sz="1400" b="1">
                <a:solidFill>
                  <a:srgbClr val="222222"/>
                </a:solidFill>
                <a:latin typeface="segoe-ui_bold"/>
              </a:rPr>
              <a:t>可以确保在迁移过程中发生错误时不会丢失数据</a:t>
            </a:r>
            <a:r>
              <a:rPr lang="zh-CN" altLang="en-US" sz="1400">
                <a:solidFill>
                  <a:srgbClr val="222222"/>
                </a:solidFill>
                <a:latin typeface="segoe-ui_normal"/>
              </a:rPr>
              <a:t> 。它还包含重试逻辑用于处理迁移过程中可能发生的连接问题。 动态管理视图提供迁移状态。</a:t>
            </a:r>
          </a:p>
          <a:p>
            <a:r>
              <a:rPr lang="zh-CN" altLang="en-US" sz="1400" b="1">
                <a:solidFill>
                  <a:srgbClr val="222222"/>
                </a:solidFill>
                <a:latin typeface="segoe-ui_bold"/>
              </a:rPr>
              <a:t>你可以暂停数据迁移</a:t>
            </a:r>
            <a:r>
              <a:rPr lang="zh-CN" altLang="en-US" sz="1400">
                <a:solidFill>
                  <a:srgbClr val="222222"/>
                </a:solidFill>
                <a:latin typeface="segoe-ui_normal"/>
              </a:rPr>
              <a:t>以排查本地服务器上的问题或者最大程度地提供可用网络带宽。</a:t>
            </a:r>
            <a:endParaRPr lang="zh-CN" altLang="en-US" sz="1400" b="0" i="0">
              <a:solidFill>
                <a:srgbClr val="222222"/>
              </a:solidFill>
              <a:effectLst/>
              <a:latin typeface="segoe-ui_normal"/>
            </a:endParaRPr>
          </a:p>
        </p:txBody>
      </p:sp>
    </p:spTree>
    <p:extLst>
      <p:ext uri="{BB962C8B-B14F-4D97-AF65-F5344CB8AC3E}">
        <p14:creationId xmlns:p14="http://schemas.microsoft.com/office/powerpoint/2010/main" val="4096901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dirty="0">
                <a:gradFill>
                  <a:gsLst>
                    <a:gs pos="5417">
                      <a:srgbClr val="FFFFFF"/>
                    </a:gs>
                    <a:gs pos="28000">
                      <a:srgbClr val="FFFFFF"/>
                    </a:gs>
                  </a:gsLst>
                  <a:lin ang="5400000" scaled="0"/>
                </a:gradFill>
                <a:latin typeface="+mj-ea"/>
                <a:ea typeface="+mj-ea"/>
                <a:cs typeface="Segoe UI" pitchFamily="34" charset="0"/>
              </a:rPr>
              <a:t>Azure Database for MySQL</a:t>
            </a:r>
            <a:endParaRPr lang="zh-CN" altLang="en-US" sz="3600" dirty="0">
              <a:gradFill>
                <a:gsLst>
                  <a:gs pos="5417">
                    <a:srgbClr val="FFFFFF"/>
                  </a:gs>
                  <a:gs pos="28000">
                    <a:srgbClr val="FFFFFF"/>
                  </a:gs>
                </a:gsLst>
                <a:lin ang="5400000" scaled="0"/>
              </a:gradFill>
              <a:latin typeface="+mj-ea"/>
              <a:ea typeface="+mj-ea"/>
              <a:cs typeface="Segoe UI" pitchFamily="34" charset="0"/>
            </a:endParaRPr>
          </a:p>
        </p:txBody>
      </p:sp>
      <p:sp>
        <p:nvSpPr>
          <p:cNvPr id="5" name="Rectangle 4"/>
          <p:cNvSpPr/>
          <p:nvPr/>
        </p:nvSpPr>
        <p:spPr bwMode="auto">
          <a:xfrm>
            <a:off x="79623" y="5173662"/>
            <a:ext cx="11320214" cy="1780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lnSpc>
                <a:spcPct val="120000"/>
              </a:lnSpc>
              <a:buFont typeface="Wingdings" panose="05000000000000000000" pitchFamily="2" charset="2"/>
              <a:buChar char="ü"/>
            </a:pPr>
            <a:r>
              <a:rPr lang="zh-CN" altLang="en-US" sz="1400"/>
              <a:t>基于 </a:t>
            </a:r>
            <a:r>
              <a:rPr lang="en-US" altLang="zh-CN" sz="1400"/>
              <a:t>Azure </a:t>
            </a:r>
            <a:r>
              <a:rPr lang="zh-CN" altLang="en-US" sz="1400"/>
              <a:t>存储提供数据本地异地多重备份，保障数据高度可靠，同一个区域中自动同步复制</a:t>
            </a:r>
            <a:r>
              <a:rPr lang="en-US" altLang="zh-CN" sz="1400"/>
              <a:t>3</a:t>
            </a:r>
            <a:r>
              <a:rPr lang="zh-CN" altLang="en-US" sz="1400"/>
              <a:t>个本地副本</a:t>
            </a:r>
          </a:p>
          <a:p>
            <a:pPr marL="285750" indent="-285750">
              <a:lnSpc>
                <a:spcPct val="120000"/>
              </a:lnSpc>
              <a:buFont typeface="Wingdings" panose="05000000000000000000" pitchFamily="2" charset="2"/>
              <a:buChar char="ü"/>
            </a:pPr>
            <a:r>
              <a:rPr lang="zh-CN" altLang="en-US" sz="1400"/>
              <a:t>提供防火墙功能并支持 </a:t>
            </a:r>
            <a:r>
              <a:rPr lang="en-US" altLang="zh-CN" sz="1400"/>
              <a:t>SSL </a:t>
            </a:r>
            <a:r>
              <a:rPr lang="zh-CN" altLang="en-US" sz="1400"/>
              <a:t>链接访问数据库，保证数据高度安全。</a:t>
            </a:r>
          </a:p>
          <a:p>
            <a:pPr marL="285750" indent="-285750">
              <a:lnSpc>
                <a:spcPct val="120000"/>
              </a:lnSpc>
              <a:buFont typeface="Wingdings" panose="05000000000000000000" pitchFamily="2" charset="2"/>
              <a:buChar char="ü"/>
            </a:pPr>
            <a:r>
              <a:rPr lang="zh-CN" altLang="en-US" sz="1400"/>
              <a:t>支持多达</a:t>
            </a:r>
            <a:r>
              <a:rPr lang="en-US" altLang="zh-CN" sz="1400"/>
              <a:t>30</a:t>
            </a:r>
            <a:r>
              <a:rPr lang="zh-CN" altLang="en-US" sz="1400"/>
              <a:t>天的系统快照备份和过去</a:t>
            </a:r>
            <a:r>
              <a:rPr lang="en-US" altLang="zh-CN" sz="1400"/>
              <a:t>7</a:t>
            </a:r>
            <a:r>
              <a:rPr lang="zh-CN" altLang="en-US" sz="1400"/>
              <a:t>天的增量备份，用户可以选择恢复到过去</a:t>
            </a:r>
            <a:r>
              <a:rPr lang="en-US" altLang="zh-CN" sz="1400"/>
              <a:t>7</a:t>
            </a:r>
            <a:r>
              <a:rPr lang="zh-CN" altLang="en-US" sz="1400"/>
              <a:t>天中的任意一个时间点或者恢复到某个快照备份。</a:t>
            </a:r>
          </a:p>
          <a:p>
            <a:pPr marL="285750" indent="-285750">
              <a:lnSpc>
                <a:spcPct val="120000"/>
              </a:lnSpc>
              <a:buFont typeface="Wingdings" panose="05000000000000000000" pitchFamily="2" charset="2"/>
              <a:buChar char="ü"/>
            </a:pPr>
            <a:r>
              <a:rPr lang="zh-CN" altLang="en-US" sz="1400"/>
              <a:t>支持主从复制和只读实例</a:t>
            </a:r>
            <a:r>
              <a:rPr lang="en-US" altLang="zh-CN" sz="1400"/>
              <a:t>, </a:t>
            </a:r>
            <a:r>
              <a:rPr lang="zh-CN" altLang="en-US" sz="1400"/>
              <a:t>增加高可用性及利用读写分离来扩展运行能力。</a:t>
            </a:r>
          </a:p>
          <a:p>
            <a:pPr marL="285750" indent="-285750">
              <a:lnSpc>
                <a:spcPct val="120000"/>
              </a:lnSpc>
              <a:buFont typeface="Wingdings" panose="05000000000000000000" pitchFamily="2" charset="2"/>
              <a:buChar char="ü"/>
            </a:pPr>
            <a:r>
              <a:rPr lang="zh-CN" altLang="en-US" sz="1400"/>
              <a:t>提供多个不同性能层级的版本，支持弹性扩展与收缩，简化购买体验。</a:t>
            </a:r>
          </a:p>
          <a:p>
            <a:pPr marL="285750" indent="-285750">
              <a:lnSpc>
                <a:spcPct val="120000"/>
              </a:lnSpc>
              <a:buFont typeface="Wingdings" panose="05000000000000000000" pitchFamily="2" charset="2"/>
              <a:buChar char="ü"/>
            </a:pPr>
            <a:r>
              <a:rPr lang="zh-CN" altLang="en-US" sz="1400"/>
              <a:t>提供各项数据库性能指标的监控以及日志，让您轻松方便的了解数据库运行情况。</a:t>
            </a:r>
          </a:p>
          <a:p>
            <a:pPr marL="285750" indent="-285750">
              <a:lnSpc>
                <a:spcPct val="90000"/>
              </a:lnSpc>
              <a:spcAft>
                <a:spcPts val="600"/>
              </a:spcAft>
              <a:buFont typeface="Wingdings" panose="05000000000000000000" pitchFamily="2" charset="2"/>
              <a:buChar char="ü"/>
            </a:pPr>
            <a:endParaRPr lang="en-US" altLang="zh-CN" sz="1400"/>
          </a:p>
        </p:txBody>
      </p:sp>
      <p:pic>
        <p:nvPicPr>
          <p:cNvPr id="4" name="Picture 3" descr="A screenshot of a cell phone&#10;&#10;Description generated with very high confidence">
            <a:extLst>
              <a:ext uri="{FF2B5EF4-FFF2-40B4-BE49-F238E27FC236}">
                <a16:creationId xmlns:a16="http://schemas.microsoft.com/office/drawing/2014/main" id="{E80C7582-61AA-4B6C-8B41-4D91492EE1FD}"/>
              </a:ext>
            </a:extLst>
          </p:cNvPr>
          <p:cNvPicPr>
            <a:picLocks noChangeAspect="1"/>
          </p:cNvPicPr>
          <p:nvPr/>
        </p:nvPicPr>
        <p:blipFill>
          <a:blip r:embed="rId3"/>
          <a:stretch>
            <a:fillRect/>
          </a:stretch>
        </p:blipFill>
        <p:spPr>
          <a:xfrm>
            <a:off x="4643443" y="1135065"/>
            <a:ext cx="6603994" cy="3733797"/>
          </a:xfrm>
          <a:prstGeom prst="rect">
            <a:avLst/>
          </a:prstGeom>
        </p:spPr>
      </p:pic>
      <p:pic>
        <p:nvPicPr>
          <p:cNvPr id="14" name="Picture 13" descr="A close up of a sign&#10;&#10;Description generated with high confidence">
            <a:extLst>
              <a:ext uri="{FF2B5EF4-FFF2-40B4-BE49-F238E27FC236}">
                <a16:creationId xmlns:a16="http://schemas.microsoft.com/office/drawing/2014/main" id="{66A79076-F019-42C2-A009-A2854DFF7281}"/>
              </a:ext>
            </a:extLst>
          </p:cNvPr>
          <p:cNvPicPr>
            <a:picLocks noChangeAspect="1"/>
          </p:cNvPicPr>
          <p:nvPr/>
        </p:nvPicPr>
        <p:blipFill>
          <a:blip r:embed="rId4"/>
          <a:stretch>
            <a:fillRect/>
          </a:stretch>
        </p:blipFill>
        <p:spPr>
          <a:xfrm>
            <a:off x="297040" y="1148839"/>
            <a:ext cx="780290" cy="780290"/>
          </a:xfrm>
          <a:prstGeom prst="rect">
            <a:avLst/>
          </a:prstGeom>
        </p:spPr>
      </p:pic>
      <p:sp>
        <p:nvSpPr>
          <p:cNvPr id="15" name="TextBox 14">
            <a:extLst>
              <a:ext uri="{FF2B5EF4-FFF2-40B4-BE49-F238E27FC236}">
                <a16:creationId xmlns:a16="http://schemas.microsoft.com/office/drawing/2014/main" id="{700F1006-DAD9-4052-965A-01117A0EBC1E}"/>
              </a:ext>
            </a:extLst>
          </p:cNvPr>
          <p:cNvSpPr txBox="1"/>
          <p:nvPr/>
        </p:nvSpPr>
        <p:spPr>
          <a:xfrm>
            <a:off x="1023943" y="1135065"/>
            <a:ext cx="3276600" cy="544765"/>
          </a:xfrm>
          <a:prstGeom prst="rect">
            <a:avLst/>
          </a:prstGeom>
          <a:noFill/>
        </p:spPr>
        <p:txBody>
          <a:bodyPr wrap="square" lIns="182880" tIns="146304" rIns="182880" bIns="146304" rtlCol="0">
            <a:spAutoFit/>
          </a:bodyPr>
          <a:lstStyle/>
          <a:p>
            <a:pPr>
              <a:lnSpc>
                <a:spcPct val="90000"/>
              </a:lnSpc>
              <a:spcAft>
                <a:spcPts val="600"/>
              </a:spcAft>
            </a:pPr>
            <a:r>
              <a:rPr lang="en-US" altLang="zh-CN" b="1" dirty="0"/>
              <a:t>Azure Database </a:t>
            </a:r>
            <a:r>
              <a:rPr lang="en-US" altLang="zh-CN" b="1"/>
              <a:t>for MySQL</a:t>
            </a:r>
            <a:endParaRPr lang="en-US" altLang="zh-CN" b="1" dirty="0"/>
          </a:p>
        </p:txBody>
      </p:sp>
      <p:sp>
        <p:nvSpPr>
          <p:cNvPr id="16" name="TextBox 15">
            <a:extLst>
              <a:ext uri="{FF2B5EF4-FFF2-40B4-BE49-F238E27FC236}">
                <a16:creationId xmlns:a16="http://schemas.microsoft.com/office/drawing/2014/main" id="{31079A2E-E30F-4CD4-8D6D-8428B0EC0E96}"/>
              </a:ext>
            </a:extLst>
          </p:cNvPr>
          <p:cNvSpPr txBox="1"/>
          <p:nvPr/>
        </p:nvSpPr>
        <p:spPr>
          <a:xfrm>
            <a:off x="297040" y="2068861"/>
            <a:ext cx="4267200" cy="2443746"/>
          </a:xfrm>
          <a:prstGeom prst="rect">
            <a:avLst/>
          </a:prstGeom>
          <a:noFill/>
        </p:spPr>
        <p:txBody>
          <a:bodyPr wrap="square" lIns="182880" tIns="146304" rIns="182880" bIns="146304" rtlCol="0">
            <a:spAutoFit/>
          </a:bodyPr>
          <a:lstStyle/>
          <a:p>
            <a:pPr>
              <a:lnSpc>
                <a:spcPct val="90000"/>
              </a:lnSpc>
              <a:spcAft>
                <a:spcPts val="600"/>
              </a:spcAft>
            </a:pPr>
            <a:r>
              <a:rPr lang="en-US" altLang="zh-CN" sz="1600" dirty="0"/>
              <a:t>Azure Database for MySQL </a:t>
            </a:r>
            <a:r>
              <a:rPr lang="zh-CN" altLang="en-US" sz="1600" dirty="0"/>
              <a:t>提供</a:t>
            </a:r>
            <a:r>
              <a:rPr lang="zh-CN" altLang="en-US" sz="1600" b="1" dirty="0">
                <a:solidFill>
                  <a:srgbClr val="0070C0"/>
                </a:solidFill>
              </a:rPr>
              <a:t>完全托管</a:t>
            </a:r>
            <a:r>
              <a:rPr lang="zh-CN" altLang="en-US" sz="1600" dirty="0"/>
              <a:t>的</a:t>
            </a:r>
            <a:r>
              <a:rPr lang="zh-CN" altLang="en-US" sz="1600" b="1" dirty="0">
                <a:solidFill>
                  <a:srgbClr val="0070C0"/>
                </a:solidFill>
              </a:rPr>
              <a:t>企业就绪社区 </a:t>
            </a:r>
            <a:r>
              <a:rPr lang="en-US" altLang="zh-CN" sz="1600" b="1" dirty="0">
                <a:solidFill>
                  <a:srgbClr val="0070C0"/>
                </a:solidFill>
              </a:rPr>
              <a:t>MySQL </a:t>
            </a:r>
            <a:r>
              <a:rPr lang="zh-CN" altLang="en-US" sz="1600" b="1" dirty="0">
                <a:solidFill>
                  <a:srgbClr val="0070C0"/>
                </a:solidFill>
              </a:rPr>
              <a:t>数据库即服务</a:t>
            </a:r>
            <a:r>
              <a:rPr lang="zh-CN" altLang="en-US" sz="1600" dirty="0"/>
              <a:t>。</a:t>
            </a:r>
            <a:r>
              <a:rPr lang="en-US" altLang="zh-CN" sz="1600" dirty="0"/>
              <a:t>MySQL </a:t>
            </a:r>
            <a:r>
              <a:rPr lang="zh-CN" altLang="en-US" sz="1600" dirty="0"/>
              <a:t>社区版本有助于使用所选语言和框架，轻松迁移至云。</a:t>
            </a:r>
            <a:endParaRPr lang="en-US" altLang="zh-CN" sz="1600" dirty="0"/>
          </a:p>
          <a:p>
            <a:pPr>
              <a:lnSpc>
                <a:spcPct val="90000"/>
              </a:lnSpc>
              <a:spcAft>
                <a:spcPts val="600"/>
              </a:spcAft>
            </a:pPr>
            <a:endParaRPr lang="en-US" altLang="zh-CN" sz="1600" dirty="0"/>
          </a:p>
          <a:p>
            <a:pPr>
              <a:lnSpc>
                <a:spcPct val="90000"/>
              </a:lnSpc>
              <a:spcAft>
                <a:spcPts val="600"/>
              </a:spcAft>
            </a:pPr>
            <a:r>
              <a:rPr lang="zh-CN" altLang="en-US" sz="1600" dirty="0"/>
              <a:t>可以获得</a:t>
            </a:r>
            <a:r>
              <a:rPr lang="zh-CN" altLang="en-US" sz="1600" b="1" dirty="0">
                <a:solidFill>
                  <a:srgbClr val="0070C0"/>
                </a:solidFill>
              </a:rPr>
              <a:t>内置高可用性和动态缩放</a:t>
            </a:r>
            <a:r>
              <a:rPr lang="zh-CN" altLang="en-US" sz="1600" dirty="0"/>
              <a:t>，有助于轻松适应客户需求的变化。还可受益于无与伦比的</a:t>
            </a:r>
            <a:r>
              <a:rPr lang="zh-CN" altLang="en-US" sz="1600" b="1" dirty="0">
                <a:solidFill>
                  <a:srgbClr val="0070C0"/>
                </a:solidFill>
              </a:rPr>
              <a:t>安全性和符合性</a:t>
            </a:r>
            <a:r>
              <a:rPr lang="zh-CN" altLang="en-US" sz="1600" dirty="0"/>
              <a:t>，其中包括 </a:t>
            </a:r>
            <a:r>
              <a:rPr lang="en-US" altLang="zh-CN" sz="1600" dirty="0"/>
              <a:t>Azure IP </a:t>
            </a:r>
            <a:r>
              <a:rPr lang="zh-CN" altLang="en-US" sz="1600" dirty="0"/>
              <a:t>优势以及 </a:t>
            </a:r>
            <a:r>
              <a:rPr lang="en-US" altLang="zh-CN" sz="1600" dirty="0"/>
              <a:t>Azure </a:t>
            </a:r>
            <a:r>
              <a:rPr lang="zh-CN" altLang="en-US" sz="1600" dirty="0"/>
              <a:t>业界领先的业务覆盖范围。</a:t>
            </a:r>
            <a:endParaRPr lang="zh-CN" alt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21336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 y="262200"/>
            <a:ext cx="11887200" cy="94641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sz="3600">
                <a:solidFill>
                  <a:schemeClr val="tx1"/>
                </a:solidFill>
              </a:rPr>
              <a:t> 微软云服务模式</a:t>
            </a:r>
            <a:endParaRPr lang="en-US" sz="3600">
              <a:solidFill>
                <a:schemeClr val="tx1"/>
              </a:solidFill>
            </a:endParaRPr>
          </a:p>
        </p:txBody>
      </p:sp>
      <p:sp>
        <p:nvSpPr>
          <p:cNvPr id="4" name="Rectangle 3"/>
          <p:cNvSpPr/>
          <p:nvPr/>
        </p:nvSpPr>
        <p:spPr>
          <a:xfrm>
            <a:off x="984106" y="1516062"/>
            <a:ext cx="1903665" cy="652729"/>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spcAft>
                <a:spcPct val="0"/>
              </a:spcAft>
              <a:defRPr/>
            </a:pPr>
            <a:r>
              <a:rPr lang="en-US" b="1">
                <a:solidFill>
                  <a:srgbClr val="FFFFFF">
                    <a:alpha val="99000"/>
                  </a:srgbClr>
                </a:solidFill>
                <a:ea typeface="Kozuka Gothic Pro R" pitchFamily="34" charset="-128"/>
              </a:rPr>
              <a:t>T</a:t>
            </a:r>
            <a:r>
              <a:rPr lang="en-US">
                <a:solidFill>
                  <a:srgbClr val="FFFFFF">
                    <a:alpha val="99000"/>
                  </a:srgbClr>
                </a:solidFill>
                <a:latin typeface="Segoe UI"/>
                <a:ea typeface="Kozuka Gothic Pro R" pitchFamily="34" charset="-128"/>
              </a:rPr>
              <a:t>raditional</a:t>
            </a:r>
          </a:p>
          <a:p>
            <a:pPr marL="0" lvl="1" algn="ctr" defTabSz="1242711" fontAlgn="base">
              <a:spcAft>
                <a:spcPct val="0"/>
              </a:spcAft>
              <a:defRPr/>
            </a:pPr>
            <a:r>
              <a:rPr lang="en-US">
                <a:solidFill>
                  <a:srgbClr val="FFFFFF">
                    <a:alpha val="99000"/>
                  </a:srgbClr>
                </a:solidFill>
                <a:latin typeface="Segoe UI"/>
                <a:ea typeface="Kozuka Gothic Pro R" pitchFamily="34" charset="-128"/>
              </a:rPr>
              <a:t>On Premises</a:t>
            </a:r>
          </a:p>
        </p:txBody>
      </p:sp>
      <p:sp>
        <p:nvSpPr>
          <p:cNvPr id="5" name="TextBox 52"/>
          <p:cNvSpPr txBox="1"/>
          <p:nvPr/>
        </p:nvSpPr>
        <p:spPr>
          <a:xfrm>
            <a:off x="440492" y="3169869"/>
            <a:ext cx="404406" cy="23284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1" fontAlgn="base">
              <a:spcAft>
                <a:spcPct val="0"/>
              </a:spcAft>
              <a:defRPr/>
            </a:pPr>
            <a:r>
              <a:rPr lang="zh-CN" altLang="en-US" sz="1428">
                <a:solidFill>
                  <a:srgbClr val="FFFFFF">
                    <a:alpha val="99000"/>
                  </a:srgbClr>
                </a:solidFill>
                <a:ea typeface="Kozuka Gothic Pro R" pitchFamily="34" charset="-128"/>
              </a:rPr>
              <a:t>客户进行管理 </a:t>
            </a:r>
            <a:r>
              <a:rPr lang="en-US" altLang="zh-CN" sz="1428">
                <a:solidFill>
                  <a:srgbClr val="FFFFFF">
                    <a:alpha val="99000"/>
                  </a:srgbClr>
                </a:solidFill>
                <a:latin typeface="Segoe UI"/>
                <a:ea typeface="Kozuka Gothic Pro R" pitchFamily="34" charset="-128"/>
              </a:rPr>
              <a:t>| </a:t>
            </a:r>
            <a:r>
              <a:rPr lang="en-US" sz="1428">
                <a:solidFill>
                  <a:srgbClr val="FFFFFF">
                    <a:alpha val="99000"/>
                  </a:srgbClr>
                </a:solidFill>
                <a:latin typeface="Segoe UI"/>
                <a:ea typeface="Kozuka Gothic Pro R" pitchFamily="34" charset="-128"/>
              </a:rPr>
              <a:t>You manage</a:t>
            </a:r>
          </a:p>
        </p:txBody>
      </p:sp>
      <p:sp>
        <p:nvSpPr>
          <p:cNvPr id="6" name="Rectangle 5"/>
          <p:cNvSpPr/>
          <p:nvPr/>
        </p:nvSpPr>
        <p:spPr>
          <a:xfrm>
            <a:off x="3260996" y="1516062"/>
            <a:ext cx="2645035" cy="65272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spcAft>
                <a:spcPct val="0"/>
              </a:spcAft>
              <a:defRPr/>
            </a:pPr>
            <a:r>
              <a:rPr lang="en-US">
                <a:solidFill>
                  <a:srgbClr val="FFFFFF">
                    <a:alpha val="99000"/>
                  </a:srgbClr>
                </a:solidFill>
                <a:ea typeface="Kozuka Gothic Pro R" pitchFamily="34" charset="-128"/>
              </a:rPr>
              <a:t>Infrastructure</a:t>
            </a:r>
          </a:p>
          <a:p>
            <a:pPr algn="ctr" defTabSz="1242813">
              <a:defRPr/>
            </a:pPr>
            <a:r>
              <a:rPr lang="en-US">
                <a:solidFill>
                  <a:srgbClr val="FFFFFF">
                    <a:alpha val="99000"/>
                  </a:srgbClr>
                </a:solidFill>
                <a:ea typeface="Kozuka Gothic Pro R" pitchFamily="34" charset="-128"/>
              </a:rPr>
              <a:t>(as a Service)</a:t>
            </a:r>
          </a:p>
        </p:txBody>
      </p:sp>
      <p:sp>
        <p:nvSpPr>
          <p:cNvPr id="7" name="Rectangle 6"/>
          <p:cNvSpPr/>
          <p:nvPr/>
        </p:nvSpPr>
        <p:spPr>
          <a:xfrm>
            <a:off x="3755855" y="5610086"/>
            <a:ext cx="1670617"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Storage</a:t>
            </a:r>
          </a:p>
        </p:txBody>
      </p:sp>
      <p:sp>
        <p:nvSpPr>
          <p:cNvPr id="8" name="Rectangle 7"/>
          <p:cNvSpPr/>
          <p:nvPr/>
        </p:nvSpPr>
        <p:spPr>
          <a:xfrm>
            <a:off x="3755855" y="5146279"/>
            <a:ext cx="1670617"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Servers</a:t>
            </a:r>
          </a:p>
        </p:txBody>
      </p:sp>
      <p:sp>
        <p:nvSpPr>
          <p:cNvPr id="9" name="Rectangle 8"/>
          <p:cNvSpPr/>
          <p:nvPr/>
        </p:nvSpPr>
        <p:spPr>
          <a:xfrm>
            <a:off x="3755855" y="6073891"/>
            <a:ext cx="1670617"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Networking</a:t>
            </a:r>
          </a:p>
        </p:txBody>
      </p:sp>
      <p:sp>
        <p:nvSpPr>
          <p:cNvPr id="10" name="Rectangle 9"/>
          <p:cNvSpPr/>
          <p:nvPr/>
        </p:nvSpPr>
        <p:spPr>
          <a:xfrm>
            <a:off x="3755855" y="4218664"/>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O/S</a:t>
            </a:r>
          </a:p>
        </p:txBody>
      </p:sp>
      <p:sp>
        <p:nvSpPr>
          <p:cNvPr id="11" name="Rectangle 10"/>
          <p:cNvSpPr/>
          <p:nvPr/>
        </p:nvSpPr>
        <p:spPr>
          <a:xfrm>
            <a:off x="3755855" y="3754857"/>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Middleware</a:t>
            </a:r>
          </a:p>
        </p:txBody>
      </p:sp>
      <p:sp>
        <p:nvSpPr>
          <p:cNvPr id="12" name="Rectangle 11"/>
          <p:cNvSpPr/>
          <p:nvPr/>
        </p:nvSpPr>
        <p:spPr>
          <a:xfrm>
            <a:off x="3755855" y="4682472"/>
            <a:ext cx="1670617"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Virtualization</a:t>
            </a:r>
          </a:p>
        </p:txBody>
      </p:sp>
      <p:sp>
        <p:nvSpPr>
          <p:cNvPr id="13" name="Rectangle 12"/>
          <p:cNvSpPr/>
          <p:nvPr/>
        </p:nvSpPr>
        <p:spPr>
          <a:xfrm>
            <a:off x="3755855" y="2827243"/>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Data</a:t>
            </a:r>
          </a:p>
        </p:txBody>
      </p:sp>
      <p:sp>
        <p:nvSpPr>
          <p:cNvPr id="14" name="Rectangle 13"/>
          <p:cNvSpPr/>
          <p:nvPr/>
        </p:nvSpPr>
        <p:spPr>
          <a:xfrm>
            <a:off x="3755855" y="2363434"/>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Applications</a:t>
            </a:r>
          </a:p>
        </p:txBody>
      </p:sp>
      <p:sp>
        <p:nvSpPr>
          <p:cNvPr id="15" name="Rectangle 14"/>
          <p:cNvSpPr/>
          <p:nvPr/>
        </p:nvSpPr>
        <p:spPr>
          <a:xfrm>
            <a:off x="3755855" y="3291050"/>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Runtime</a:t>
            </a:r>
          </a:p>
        </p:txBody>
      </p:sp>
      <p:sp>
        <p:nvSpPr>
          <p:cNvPr id="16" name="Left Brace 15"/>
          <p:cNvSpPr/>
          <p:nvPr/>
        </p:nvSpPr>
        <p:spPr>
          <a:xfrm flipH="1">
            <a:off x="5435887" y="4640550"/>
            <a:ext cx="233118" cy="1798861"/>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42813">
              <a:defRPr/>
            </a:pPr>
            <a:endParaRPr lang="en-US" sz="1836" kern="0">
              <a:solidFill>
                <a:srgbClr val="FFFFFF"/>
              </a:solidFill>
              <a:ea typeface="Segoe UI" pitchFamily="34" charset="0"/>
              <a:cs typeface="Segoe UI" pitchFamily="34" charset="0"/>
            </a:endParaRPr>
          </a:p>
        </p:txBody>
      </p:sp>
      <p:sp>
        <p:nvSpPr>
          <p:cNvPr id="17" name="TextBox 56"/>
          <p:cNvSpPr txBox="1"/>
          <p:nvPr/>
        </p:nvSpPr>
        <p:spPr>
          <a:xfrm flipH="1">
            <a:off x="5573441" y="3591488"/>
            <a:ext cx="404406" cy="295901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1" fontAlgn="base">
              <a:spcAft>
                <a:spcPct val="0"/>
              </a:spcAft>
              <a:defRPr/>
            </a:pPr>
            <a:r>
              <a:rPr lang="zh-CN" altLang="en-US" sz="1428">
                <a:solidFill>
                  <a:srgbClr val="FFFF00">
                    <a:alpha val="99000"/>
                  </a:srgbClr>
                </a:solidFill>
                <a:latin typeface="Segoe UI"/>
                <a:ea typeface="Kozuka Gothic Pro R" pitchFamily="34" charset="-128"/>
              </a:rPr>
              <a:t>微软进行管理 </a:t>
            </a:r>
            <a:r>
              <a:rPr lang="en-US" altLang="zh-CN" sz="1428">
                <a:solidFill>
                  <a:srgbClr val="FFFF00">
                    <a:alpha val="99000"/>
                  </a:srgbClr>
                </a:solidFill>
                <a:latin typeface="Segoe UI"/>
                <a:ea typeface="Kozuka Gothic Pro R" pitchFamily="34" charset="-128"/>
              </a:rPr>
              <a:t>| </a:t>
            </a:r>
            <a:r>
              <a:rPr lang="en-US" sz="1428">
                <a:solidFill>
                  <a:srgbClr val="FFFF00">
                    <a:alpha val="99000"/>
                  </a:srgbClr>
                </a:solidFill>
                <a:latin typeface="Segoe UI"/>
                <a:ea typeface="Kozuka Gothic Pro R" pitchFamily="34" charset="-128"/>
              </a:rPr>
              <a:t>Managed by vendor</a:t>
            </a:r>
          </a:p>
        </p:txBody>
      </p:sp>
      <p:sp>
        <p:nvSpPr>
          <p:cNvPr id="18" name="Left Brace 17"/>
          <p:cNvSpPr/>
          <p:nvPr/>
        </p:nvSpPr>
        <p:spPr>
          <a:xfrm>
            <a:off x="3566056" y="2363434"/>
            <a:ext cx="135986" cy="2243755"/>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42813">
              <a:defRPr/>
            </a:pPr>
            <a:endParaRPr lang="en-US" sz="1836" kern="0">
              <a:solidFill>
                <a:srgbClr val="FFFFFF"/>
              </a:solidFill>
              <a:ea typeface="Segoe UI" pitchFamily="34" charset="0"/>
              <a:cs typeface="Segoe UI" pitchFamily="34" charset="0"/>
            </a:endParaRPr>
          </a:p>
        </p:txBody>
      </p:sp>
      <p:sp>
        <p:nvSpPr>
          <p:cNvPr id="19" name="TextBox 58"/>
          <p:cNvSpPr txBox="1"/>
          <p:nvPr/>
        </p:nvSpPr>
        <p:spPr>
          <a:xfrm>
            <a:off x="3146831" y="2301799"/>
            <a:ext cx="404406" cy="23284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1" fontAlgn="base">
              <a:spcAft>
                <a:spcPct val="0"/>
              </a:spcAft>
              <a:defRPr/>
            </a:pPr>
            <a:r>
              <a:rPr lang="zh-CN" altLang="en-US" sz="1428">
                <a:solidFill>
                  <a:srgbClr val="FFFFFF">
                    <a:alpha val="99000"/>
                  </a:srgbClr>
                </a:solidFill>
                <a:ea typeface="Kozuka Gothic Pro R" pitchFamily="34" charset="-128"/>
              </a:rPr>
              <a:t>客户进行管理 </a:t>
            </a:r>
            <a:r>
              <a:rPr lang="en-US" altLang="zh-CN" sz="1428">
                <a:solidFill>
                  <a:srgbClr val="FFFFFF">
                    <a:alpha val="99000"/>
                  </a:srgbClr>
                </a:solidFill>
                <a:ea typeface="Kozuka Gothic Pro R" pitchFamily="34" charset="-128"/>
              </a:rPr>
              <a:t>| You manage</a:t>
            </a:r>
          </a:p>
        </p:txBody>
      </p:sp>
      <p:sp>
        <p:nvSpPr>
          <p:cNvPr id="20" name="Rectangle 19"/>
          <p:cNvSpPr/>
          <p:nvPr/>
        </p:nvSpPr>
        <p:spPr>
          <a:xfrm>
            <a:off x="6514384" y="1516062"/>
            <a:ext cx="2039843" cy="65272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spcAft>
                <a:spcPct val="0"/>
              </a:spcAft>
              <a:defRPr/>
            </a:pPr>
            <a:r>
              <a:rPr lang="en-US">
                <a:solidFill>
                  <a:srgbClr val="FFFFFF">
                    <a:alpha val="99000"/>
                  </a:srgbClr>
                </a:solidFill>
                <a:ea typeface="Kozuka Gothic Pro R" pitchFamily="34" charset="-128"/>
              </a:rPr>
              <a:t>Platform</a:t>
            </a:r>
          </a:p>
          <a:p>
            <a:pPr algn="ctr" defTabSz="1242813">
              <a:defRPr/>
            </a:pPr>
            <a:r>
              <a:rPr lang="en-US">
                <a:solidFill>
                  <a:srgbClr val="FFFFFF">
                    <a:alpha val="99000"/>
                  </a:srgbClr>
                </a:solidFill>
                <a:ea typeface="Kozuka Gothic Pro R" pitchFamily="34" charset="-128"/>
              </a:rPr>
              <a:t>(as a Service)</a:t>
            </a:r>
          </a:p>
        </p:txBody>
      </p:sp>
      <p:sp>
        <p:nvSpPr>
          <p:cNvPr id="21" name="Left Brace 20"/>
          <p:cNvSpPr/>
          <p:nvPr/>
        </p:nvSpPr>
        <p:spPr>
          <a:xfrm flipH="1">
            <a:off x="8366715" y="3286190"/>
            <a:ext cx="213722" cy="3184665"/>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42813">
              <a:defRPr/>
            </a:pPr>
            <a:endParaRPr lang="en-US" sz="1836" kern="0">
              <a:solidFill>
                <a:srgbClr val="FFFFFF"/>
              </a:solidFill>
              <a:ea typeface="Segoe UI" pitchFamily="34" charset="0"/>
              <a:cs typeface="Segoe UI" pitchFamily="34" charset="0"/>
            </a:endParaRPr>
          </a:p>
        </p:txBody>
      </p:sp>
      <p:sp>
        <p:nvSpPr>
          <p:cNvPr id="22" name="TextBox 54"/>
          <p:cNvSpPr txBox="1"/>
          <p:nvPr/>
        </p:nvSpPr>
        <p:spPr>
          <a:xfrm flipH="1">
            <a:off x="8557031" y="3584206"/>
            <a:ext cx="404406" cy="295901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1" fontAlgn="base">
              <a:spcAft>
                <a:spcPct val="0"/>
              </a:spcAft>
              <a:defRPr/>
            </a:pPr>
            <a:r>
              <a:rPr lang="zh-CN" altLang="en-US" sz="1428">
                <a:solidFill>
                  <a:srgbClr val="FFFF00">
                    <a:alpha val="99000"/>
                  </a:srgbClr>
                </a:solidFill>
                <a:ea typeface="Kozuka Gothic Pro R" pitchFamily="34" charset="-128"/>
              </a:rPr>
              <a:t>微软进行管理 </a:t>
            </a:r>
            <a:r>
              <a:rPr lang="en-US" altLang="zh-CN" sz="1428">
                <a:solidFill>
                  <a:srgbClr val="FFFF00">
                    <a:alpha val="99000"/>
                  </a:srgbClr>
                </a:solidFill>
                <a:ea typeface="Kozuka Gothic Pro R" pitchFamily="34" charset="-128"/>
              </a:rPr>
              <a:t>| Managed by vendor</a:t>
            </a:r>
          </a:p>
        </p:txBody>
      </p:sp>
      <p:sp>
        <p:nvSpPr>
          <p:cNvPr id="23" name="Left Brace 22"/>
          <p:cNvSpPr/>
          <p:nvPr/>
        </p:nvSpPr>
        <p:spPr>
          <a:xfrm>
            <a:off x="6521630" y="2344006"/>
            <a:ext cx="155412" cy="864478"/>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42813">
              <a:defRPr/>
            </a:pPr>
            <a:endParaRPr lang="en-US" sz="1836" kern="0">
              <a:solidFill>
                <a:srgbClr val="FFFFFF"/>
              </a:solidFill>
              <a:ea typeface="Segoe UI" pitchFamily="34" charset="0"/>
              <a:cs typeface="Segoe UI" pitchFamily="34" charset="0"/>
            </a:endParaRPr>
          </a:p>
        </p:txBody>
      </p:sp>
      <p:sp>
        <p:nvSpPr>
          <p:cNvPr id="24" name="TextBox 60"/>
          <p:cNvSpPr txBox="1"/>
          <p:nvPr/>
        </p:nvSpPr>
        <p:spPr>
          <a:xfrm>
            <a:off x="6207306" y="1608792"/>
            <a:ext cx="404406" cy="23284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1" fontAlgn="base">
              <a:spcAft>
                <a:spcPct val="0"/>
              </a:spcAft>
              <a:defRPr/>
            </a:pPr>
            <a:r>
              <a:rPr lang="zh-CN" altLang="en-US" sz="1428">
                <a:solidFill>
                  <a:srgbClr val="FFFFFF">
                    <a:alpha val="99000"/>
                  </a:srgbClr>
                </a:solidFill>
                <a:ea typeface="Kozuka Gothic Pro R" pitchFamily="34" charset="-128"/>
              </a:rPr>
              <a:t>客户进行管理 </a:t>
            </a:r>
            <a:r>
              <a:rPr lang="en-US" altLang="zh-CN" sz="1428">
                <a:solidFill>
                  <a:srgbClr val="FFFFFF">
                    <a:alpha val="99000"/>
                  </a:srgbClr>
                </a:solidFill>
                <a:ea typeface="Kozuka Gothic Pro R" pitchFamily="34" charset="-128"/>
              </a:rPr>
              <a:t>| You manage</a:t>
            </a:r>
          </a:p>
        </p:txBody>
      </p:sp>
      <p:sp>
        <p:nvSpPr>
          <p:cNvPr id="25" name="Rectangle 24"/>
          <p:cNvSpPr/>
          <p:nvPr/>
        </p:nvSpPr>
        <p:spPr>
          <a:xfrm>
            <a:off x="6686656" y="5610085"/>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Storage</a:t>
            </a:r>
          </a:p>
        </p:txBody>
      </p:sp>
      <p:sp>
        <p:nvSpPr>
          <p:cNvPr id="26" name="Rectangle 25"/>
          <p:cNvSpPr/>
          <p:nvPr/>
        </p:nvSpPr>
        <p:spPr>
          <a:xfrm>
            <a:off x="6686656" y="5146278"/>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Servers</a:t>
            </a:r>
          </a:p>
        </p:txBody>
      </p:sp>
      <p:sp>
        <p:nvSpPr>
          <p:cNvPr id="27" name="Rectangle 26"/>
          <p:cNvSpPr/>
          <p:nvPr/>
        </p:nvSpPr>
        <p:spPr>
          <a:xfrm>
            <a:off x="6686656" y="6073891"/>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Networking</a:t>
            </a:r>
          </a:p>
        </p:txBody>
      </p:sp>
      <p:sp>
        <p:nvSpPr>
          <p:cNvPr id="28" name="Rectangle 27"/>
          <p:cNvSpPr/>
          <p:nvPr/>
        </p:nvSpPr>
        <p:spPr>
          <a:xfrm>
            <a:off x="6686656" y="4218663"/>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O/S</a:t>
            </a:r>
          </a:p>
        </p:txBody>
      </p:sp>
      <p:sp>
        <p:nvSpPr>
          <p:cNvPr id="29" name="Rectangle 28"/>
          <p:cNvSpPr/>
          <p:nvPr/>
        </p:nvSpPr>
        <p:spPr>
          <a:xfrm>
            <a:off x="6686656" y="3754856"/>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Middleware</a:t>
            </a:r>
          </a:p>
        </p:txBody>
      </p:sp>
      <p:sp>
        <p:nvSpPr>
          <p:cNvPr id="30" name="Rectangle 29"/>
          <p:cNvSpPr/>
          <p:nvPr/>
        </p:nvSpPr>
        <p:spPr>
          <a:xfrm>
            <a:off x="6686656" y="4682471"/>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Virtualization</a:t>
            </a:r>
          </a:p>
        </p:txBody>
      </p:sp>
      <p:sp>
        <p:nvSpPr>
          <p:cNvPr id="31" name="Rectangle 30"/>
          <p:cNvSpPr/>
          <p:nvPr/>
        </p:nvSpPr>
        <p:spPr>
          <a:xfrm>
            <a:off x="6686656" y="2363433"/>
            <a:ext cx="1670616"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Applications</a:t>
            </a:r>
          </a:p>
        </p:txBody>
      </p:sp>
      <p:sp>
        <p:nvSpPr>
          <p:cNvPr id="32" name="Rectangle 31"/>
          <p:cNvSpPr/>
          <p:nvPr/>
        </p:nvSpPr>
        <p:spPr>
          <a:xfrm>
            <a:off x="6686656" y="3291049"/>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Runtime</a:t>
            </a:r>
          </a:p>
        </p:txBody>
      </p:sp>
      <p:sp>
        <p:nvSpPr>
          <p:cNvPr id="33" name="Rectangle 32"/>
          <p:cNvSpPr/>
          <p:nvPr/>
        </p:nvSpPr>
        <p:spPr>
          <a:xfrm>
            <a:off x="6686656" y="2827242"/>
            <a:ext cx="1670616"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Data</a:t>
            </a:r>
          </a:p>
        </p:txBody>
      </p:sp>
      <p:sp>
        <p:nvSpPr>
          <p:cNvPr id="34" name="Rectangle 33"/>
          <p:cNvSpPr/>
          <p:nvPr/>
        </p:nvSpPr>
        <p:spPr>
          <a:xfrm>
            <a:off x="9398375" y="1516062"/>
            <a:ext cx="2068342" cy="652729"/>
          </a:xfrm>
          <a:prstGeom prst="rect">
            <a:avLst/>
          </a:prstGeom>
          <a:noFill/>
          <a:ln w="9525" cap="flat" cmpd="sng" algn="ctr">
            <a:noFill/>
            <a:prstDash val="solid"/>
          </a:ln>
          <a:effectLst/>
        </p:spPr>
        <p:txBody>
          <a:bodyPr lIns="77685" tIns="0" rIns="77685"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spcAft>
                <a:spcPct val="0"/>
              </a:spcAft>
              <a:defRPr/>
            </a:pPr>
            <a:r>
              <a:rPr lang="en-US">
                <a:solidFill>
                  <a:srgbClr val="FFFFFF">
                    <a:alpha val="99000"/>
                  </a:srgbClr>
                </a:solidFill>
                <a:ea typeface="Kozuka Gothic Pro R" pitchFamily="34" charset="-128"/>
              </a:rPr>
              <a:t>Software</a:t>
            </a:r>
          </a:p>
          <a:p>
            <a:pPr algn="ctr" defTabSz="1242813">
              <a:defRPr/>
            </a:pPr>
            <a:r>
              <a:rPr lang="en-US">
                <a:solidFill>
                  <a:srgbClr val="FFFFFF">
                    <a:alpha val="99000"/>
                  </a:srgbClr>
                </a:solidFill>
                <a:ea typeface="Kozuka Gothic Pro R" pitchFamily="34" charset="-128"/>
              </a:rPr>
              <a:t>(as a Service)</a:t>
            </a:r>
          </a:p>
        </p:txBody>
      </p:sp>
      <p:sp>
        <p:nvSpPr>
          <p:cNvPr id="35" name="Rectangle 34"/>
          <p:cNvSpPr/>
          <p:nvPr/>
        </p:nvSpPr>
        <p:spPr>
          <a:xfrm>
            <a:off x="9602987" y="5610083"/>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Storage</a:t>
            </a:r>
          </a:p>
        </p:txBody>
      </p:sp>
      <p:sp>
        <p:nvSpPr>
          <p:cNvPr id="36" name="Rectangle 35"/>
          <p:cNvSpPr/>
          <p:nvPr/>
        </p:nvSpPr>
        <p:spPr>
          <a:xfrm>
            <a:off x="9602987" y="5146275"/>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Servers</a:t>
            </a:r>
          </a:p>
        </p:txBody>
      </p:sp>
      <p:sp>
        <p:nvSpPr>
          <p:cNvPr id="37" name="Rectangle 36"/>
          <p:cNvSpPr/>
          <p:nvPr/>
        </p:nvSpPr>
        <p:spPr>
          <a:xfrm>
            <a:off x="9602987" y="6073888"/>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Networking</a:t>
            </a:r>
          </a:p>
        </p:txBody>
      </p:sp>
      <p:sp>
        <p:nvSpPr>
          <p:cNvPr id="38" name="Rectangle 37"/>
          <p:cNvSpPr/>
          <p:nvPr/>
        </p:nvSpPr>
        <p:spPr>
          <a:xfrm>
            <a:off x="9602987" y="4218661"/>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O/S</a:t>
            </a:r>
          </a:p>
        </p:txBody>
      </p:sp>
      <p:sp>
        <p:nvSpPr>
          <p:cNvPr id="39" name="Rectangle 38"/>
          <p:cNvSpPr/>
          <p:nvPr/>
        </p:nvSpPr>
        <p:spPr>
          <a:xfrm>
            <a:off x="9602987" y="3754853"/>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Middleware</a:t>
            </a:r>
          </a:p>
        </p:txBody>
      </p:sp>
      <p:sp>
        <p:nvSpPr>
          <p:cNvPr id="40" name="Rectangle 39"/>
          <p:cNvSpPr/>
          <p:nvPr/>
        </p:nvSpPr>
        <p:spPr>
          <a:xfrm>
            <a:off x="9602987" y="4682467"/>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Virtualization</a:t>
            </a:r>
          </a:p>
        </p:txBody>
      </p:sp>
      <p:sp>
        <p:nvSpPr>
          <p:cNvPr id="41" name="Rectangle 40"/>
          <p:cNvSpPr/>
          <p:nvPr/>
        </p:nvSpPr>
        <p:spPr>
          <a:xfrm>
            <a:off x="9602987" y="2363430"/>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Applications</a:t>
            </a:r>
          </a:p>
        </p:txBody>
      </p:sp>
      <p:sp>
        <p:nvSpPr>
          <p:cNvPr id="42" name="Rectangle 41"/>
          <p:cNvSpPr/>
          <p:nvPr/>
        </p:nvSpPr>
        <p:spPr>
          <a:xfrm>
            <a:off x="9602987" y="3291046"/>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Runtime</a:t>
            </a:r>
          </a:p>
        </p:txBody>
      </p:sp>
      <p:sp>
        <p:nvSpPr>
          <p:cNvPr id="43" name="Rectangle 42"/>
          <p:cNvSpPr/>
          <p:nvPr/>
        </p:nvSpPr>
        <p:spPr>
          <a:xfrm>
            <a:off x="9602987" y="2827239"/>
            <a:ext cx="1670616" cy="388530"/>
          </a:xfrm>
          <a:prstGeom prst="rect">
            <a:avLst/>
          </a:prstGeom>
          <a:solidFill>
            <a:srgbClr val="BAD80A"/>
          </a:solidFill>
          <a:ln w="9525" cap="flat" cmpd="sng" algn="ctr">
            <a:noFill/>
            <a:prstDash val="solid"/>
          </a:ln>
          <a:effectLst/>
        </p:spPr>
        <p:txBody>
          <a:bodyPr lIns="0" rIns="0" rtlCol="0" anchor="t" anchorCtr="0"/>
          <a:lstStyle/>
          <a:p>
            <a:pPr algn="ctr" defTabSz="1242813">
              <a:defRPr/>
            </a:pPr>
            <a:r>
              <a:rPr lang="en-US" sz="1530" kern="0">
                <a:solidFill>
                  <a:srgbClr val="00188F">
                    <a:alpha val="99000"/>
                  </a:srgbClr>
                </a:solidFill>
                <a:ea typeface="Segoe UI" pitchFamily="34" charset="0"/>
                <a:cs typeface="Segoe UI" pitchFamily="34" charset="0"/>
              </a:rPr>
              <a:t>Data</a:t>
            </a:r>
          </a:p>
        </p:txBody>
      </p:sp>
      <p:sp>
        <p:nvSpPr>
          <p:cNvPr id="44" name="Rectangle 43"/>
          <p:cNvSpPr/>
          <p:nvPr/>
        </p:nvSpPr>
        <p:spPr>
          <a:xfrm>
            <a:off x="1151781" y="5602798"/>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Storage</a:t>
            </a:r>
          </a:p>
        </p:txBody>
      </p:sp>
      <p:sp>
        <p:nvSpPr>
          <p:cNvPr id="45" name="Rectangle 44"/>
          <p:cNvSpPr/>
          <p:nvPr/>
        </p:nvSpPr>
        <p:spPr>
          <a:xfrm>
            <a:off x="1151781" y="5138991"/>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Servers</a:t>
            </a:r>
          </a:p>
        </p:txBody>
      </p:sp>
      <p:sp>
        <p:nvSpPr>
          <p:cNvPr id="46" name="Rectangle 45"/>
          <p:cNvSpPr/>
          <p:nvPr/>
        </p:nvSpPr>
        <p:spPr>
          <a:xfrm>
            <a:off x="1151781" y="6066603"/>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Networking</a:t>
            </a:r>
          </a:p>
        </p:txBody>
      </p:sp>
      <p:sp>
        <p:nvSpPr>
          <p:cNvPr id="47" name="Rectangle 46"/>
          <p:cNvSpPr/>
          <p:nvPr/>
        </p:nvSpPr>
        <p:spPr>
          <a:xfrm>
            <a:off x="1151781" y="4211376"/>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O/S</a:t>
            </a:r>
          </a:p>
        </p:txBody>
      </p:sp>
      <p:sp>
        <p:nvSpPr>
          <p:cNvPr id="48" name="Rectangle 47"/>
          <p:cNvSpPr/>
          <p:nvPr/>
        </p:nvSpPr>
        <p:spPr>
          <a:xfrm>
            <a:off x="1151781" y="3747569"/>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Middleware</a:t>
            </a:r>
          </a:p>
        </p:txBody>
      </p:sp>
      <p:sp>
        <p:nvSpPr>
          <p:cNvPr id="49" name="Rectangle 48"/>
          <p:cNvSpPr/>
          <p:nvPr/>
        </p:nvSpPr>
        <p:spPr>
          <a:xfrm>
            <a:off x="1151781" y="4675184"/>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Virtualization</a:t>
            </a:r>
          </a:p>
        </p:txBody>
      </p:sp>
      <p:sp>
        <p:nvSpPr>
          <p:cNvPr id="50" name="Rectangle 49"/>
          <p:cNvSpPr/>
          <p:nvPr/>
        </p:nvSpPr>
        <p:spPr>
          <a:xfrm>
            <a:off x="1151781" y="2819955"/>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Data</a:t>
            </a:r>
          </a:p>
        </p:txBody>
      </p:sp>
      <p:sp>
        <p:nvSpPr>
          <p:cNvPr id="51" name="Rectangle 50"/>
          <p:cNvSpPr/>
          <p:nvPr/>
        </p:nvSpPr>
        <p:spPr>
          <a:xfrm>
            <a:off x="1151781" y="2356147"/>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Applications</a:t>
            </a:r>
          </a:p>
        </p:txBody>
      </p:sp>
      <p:sp>
        <p:nvSpPr>
          <p:cNvPr id="52" name="Rectangle 51"/>
          <p:cNvSpPr/>
          <p:nvPr/>
        </p:nvSpPr>
        <p:spPr>
          <a:xfrm>
            <a:off x="1151781" y="3283762"/>
            <a:ext cx="1670617" cy="388530"/>
          </a:xfrm>
          <a:prstGeom prst="rect">
            <a:avLst/>
          </a:prstGeom>
          <a:solidFill>
            <a:srgbClr val="00D8CC"/>
          </a:solidFill>
          <a:ln w="9525" cap="flat" cmpd="sng" algn="ctr">
            <a:noFill/>
            <a:prstDash val="solid"/>
          </a:ln>
          <a:effectLst/>
        </p:spPr>
        <p:txBody>
          <a:bodyPr rtlCol="0" anchor="t" anchorCtr="0"/>
          <a:lstStyle/>
          <a:p>
            <a:pPr algn="ctr" defTabSz="1242813">
              <a:defRPr/>
            </a:pPr>
            <a:r>
              <a:rPr lang="en-US" sz="1530" kern="0">
                <a:solidFill>
                  <a:srgbClr val="FFFFFF">
                    <a:alpha val="99000"/>
                  </a:srgbClr>
                </a:solidFill>
                <a:ea typeface="Segoe UI" pitchFamily="34" charset="0"/>
                <a:cs typeface="Segoe UI" pitchFamily="34" charset="0"/>
              </a:rPr>
              <a:t>Runtime</a:t>
            </a:r>
          </a:p>
        </p:txBody>
      </p:sp>
      <p:sp>
        <p:nvSpPr>
          <p:cNvPr id="53" name="Left Brace 52"/>
          <p:cNvSpPr/>
          <p:nvPr/>
        </p:nvSpPr>
        <p:spPr>
          <a:xfrm>
            <a:off x="897622" y="2356146"/>
            <a:ext cx="248425" cy="4098987"/>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42813">
              <a:defRPr/>
            </a:pPr>
            <a:endParaRPr lang="en-US" sz="1836" kern="0">
              <a:solidFill>
                <a:srgbClr val="FFFFFF"/>
              </a:solidFill>
              <a:ea typeface="Segoe UI" pitchFamily="34" charset="0"/>
              <a:cs typeface="Segoe UI" pitchFamily="34" charset="0"/>
            </a:endParaRPr>
          </a:p>
        </p:txBody>
      </p:sp>
      <p:sp>
        <p:nvSpPr>
          <p:cNvPr id="54" name="TextBox 54"/>
          <p:cNvSpPr txBox="1"/>
          <p:nvPr/>
        </p:nvSpPr>
        <p:spPr>
          <a:xfrm flipH="1">
            <a:off x="11589215" y="2884691"/>
            <a:ext cx="404406" cy="295901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1" fontAlgn="base">
              <a:spcAft>
                <a:spcPct val="0"/>
              </a:spcAft>
              <a:defRPr/>
            </a:pPr>
            <a:r>
              <a:rPr lang="zh-CN" altLang="en-US" sz="1428">
                <a:solidFill>
                  <a:srgbClr val="FFFF00">
                    <a:alpha val="99000"/>
                  </a:srgbClr>
                </a:solidFill>
                <a:ea typeface="Kozuka Gothic Pro R" pitchFamily="34" charset="-128"/>
              </a:rPr>
              <a:t>微软进行管理 </a:t>
            </a:r>
            <a:r>
              <a:rPr lang="en-US" altLang="zh-CN" sz="1428">
                <a:solidFill>
                  <a:srgbClr val="FFFF00">
                    <a:alpha val="99000"/>
                  </a:srgbClr>
                </a:solidFill>
                <a:ea typeface="Kozuka Gothic Pro R" pitchFamily="34" charset="-128"/>
              </a:rPr>
              <a:t>| Managed by vendor</a:t>
            </a:r>
          </a:p>
        </p:txBody>
      </p:sp>
      <p:sp>
        <p:nvSpPr>
          <p:cNvPr id="55" name="Left Brace 54"/>
          <p:cNvSpPr/>
          <p:nvPr/>
        </p:nvSpPr>
        <p:spPr>
          <a:xfrm flipH="1">
            <a:off x="11303812" y="2356349"/>
            <a:ext cx="248425" cy="4098987"/>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42813">
              <a:defRPr/>
            </a:pPr>
            <a:endParaRPr lang="en-US" sz="1836" ker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818011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dirty="0">
                <a:gradFill>
                  <a:gsLst>
                    <a:gs pos="5417">
                      <a:srgbClr val="FFFFFF"/>
                    </a:gs>
                    <a:gs pos="28000">
                      <a:srgbClr val="FFFFFF"/>
                    </a:gs>
                  </a:gsLst>
                  <a:lin ang="5400000" scaled="0"/>
                </a:gradFill>
                <a:latin typeface="+mj-ea"/>
                <a:ea typeface="+mj-ea"/>
                <a:cs typeface="Segoe UI" pitchFamily="34" charset="0"/>
              </a:rPr>
              <a:t>Azure Database for PostgreSQL</a:t>
            </a:r>
            <a:endParaRPr lang="zh-CN" altLang="en-US" sz="3600" dirty="0">
              <a:gradFill>
                <a:gsLst>
                  <a:gs pos="5417">
                    <a:srgbClr val="FFFFFF"/>
                  </a:gs>
                  <a:gs pos="28000">
                    <a:srgbClr val="FFFFFF"/>
                  </a:gs>
                </a:gsLst>
                <a:lin ang="5400000" scaled="0"/>
              </a:gradFill>
              <a:latin typeface="+mj-ea"/>
              <a:ea typeface="+mj-ea"/>
              <a:cs typeface="Segoe UI" pitchFamily="34" charset="0"/>
            </a:endParaRPr>
          </a:p>
        </p:txBody>
      </p:sp>
      <p:sp>
        <p:nvSpPr>
          <p:cNvPr id="4" name="Rectangle 3"/>
          <p:cNvSpPr/>
          <p:nvPr/>
        </p:nvSpPr>
        <p:spPr>
          <a:xfrm>
            <a:off x="46037" y="982662"/>
            <a:ext cx="10744200" cy="646331"/>
          </a:xfrm>
          <a:prstGeom prst="rect">
            <a:avLst/>
          </a:prstGeom>
        </p:spPr>
        <p:txBody>
          <a:bodyPr wrap="square">
            <a:spAutoFit/>
          </a:bodyPr>
          <a:lstStyle/>
          <a:p>
            <a:r>
              <a:rPr lang="en-US" altLang="zh-CN" b="1"/>
              <a:t>Azure Database for PostgreSQL </a:t>
            </a:r>
            <a:r>
              <a:rPr lang="zh-CN" altLang="en-US"/>
              <a:t>提供完全托管的企业就绪社区 </a:t>
            </a:r>
            <a:r>
              <a:rPr lang="en-US" altLang="zh-CN"/>
              <a:t>PostgreSQL </a:t>
            </a:r>
            <a:r>
              <a:rPr lang="zh-CN" altLang="en-US"/>
              <a:t>数据库即服务，用于应用开发和部署。作为 </a:t>
            </a:r>
            <a:r>
              <a:rPr lang="en-US" altLang="zh-CN"/>
              <a:t>PostgreSQL </a:t>
            </a:r>
            <a:r>
              <a:rPr lang="zh-CN" altLang="en-US"/>
              <a:t>社区版本，此服务可让你轻松迁移到云端，并使用可选语言和框架。</a:t>
            </a:r>
            <a:endParaRPr lang="zh-CN" altLang="en-US">
              <a:solidFill>
                <a:srgbClr val="505050"/>
              </a:solidFill>
              <a:latin typeface="YaHei"/>
            </a:endParaRPr>
          </a:p>
        </p:txBody>
      </p:sp>
      <p:pic>
        <p:nvPicPr>
          <p:cNvPr id="5" name="Picture 4" descr="A picture containing clipart&#10;&#10;Description generated with high confidence">
            <a:extLst>
              <a:ext uri="{FF2B5EF4-FFF2-40B4-BE49-F238E27FC236}">
                <a16:creationId xmlns:a16="http://schemas.microsoft.com/office/drawing/2014/main" id="{071CE54E-80C1-4FB0-BC1B-EAFB5A94E3DF}"/>
              </a:ext>
            </a:extLst>
          </p:cNvPr>
          <p:cNvPicPr>
            <a:picLocks noChangeAspect="1"/>
          </p:cNvPicPr>
          <p:nvPr/>
        </p:nvPicPr>
        <p:blipFill>
          <a:blip r:embed="rId3"/>
          <a:stretch>
            <a:fillRect/>
          </a:stretch>
        </p:blipFill>
        <p:spPr>
          <a:xfrm>
            <a:off x="274637" y="2049462"/>
            <a:ext cx="1148554" cy="1194496"/>
          </a:xfrm>
          <a:prstGeom prst="rect">
            <a:avLst/>
          </a:prstGeom>
        </p:spPr>
      </p:pic>
      <p:sp>
        <p:nvSpPr>
          <p:cNvPr id="6" name="TextBox 5">
            <a:extLst>
              <a:ext uri="{FF2B5EF4-FFF2-40B4-BE49-F238E27FC236}">
                <a16:creationId xmlns:a16="http://schemas.microsoft.com/office/drawing/2014/main" id="{F14841FE-7862-4119-8ADD-ABC17FCB053B}"/>
              </a:ext>
            </a:extLst>
          </p:cNvPr>
          <p:cNvSpPr txBox="1"/>
          <p:nvPr/>
        </p:nvSpPr>
        <p:spPr>
          <a:xfrm>
            <a:off x="1798637" y="1898813"/>
            <a:ext cx="4724400" cy="1495794"/>
          </a:xfrm>
          <a:prstGeom prst="rect">
            <a:avLst/>
          </a:prstGeom>
          <a:noFill/>
        </p:spPr>
        <p:txBody>
          <a:bodyPr wrap="square" lIns="182880" tIns="146304" rIns="182880" bIns="146304" rtlCol="0">
            <a:spAutoFit/>
          </a:bodyPr>
          <a:lstStyle/>
          <a:p>
            <a:r>
              <a:rPr lang="zh-CN" altLang="en-US" b="1" dirty="0"/>
              <a:t>完全托管的社区 </a:t>
            </a:r>
            <a:r>
              <a:rPr lang="en-US" altLang="zh-CN" b="1" dirty="0"/>
              <a:t>PostgreSQL</a:t>
            </a:r>
          </a:p>
          <a:p>
            <a:endParaRPr lang="en-US" altLang="zh-CN" b="1" dirty="0"/>
          </a:p>
          <a:p>
            <a:r>
              <a:rPr lang="zh-CN" altLang="en-US" sz="1400" dirty="0"/>
              <a:t>通过将 </a:t>
            </a:r>
            <a:r>
              <a:rPr lang="en-US" altLang="zh-CN" sz="1400" dirty="0"/>
              <a:t>PostgreSQL </a:t>
            </a:r>
            <a:r>
              <a:rPr lang="zh-CN" altLang="en-US" sz="1400" dirty="0"/>
              <a:t>社区版与完全托管式服务的优势相结合，轻松管理基础结构和数据库。使用 </a:t>
            </a:r>
            <a:r>
              <a:rPr lang="en-US" altLang="zh-CN" sz="1400" dirty="0"/>
              <a:t>Azure Database for PostgreSQL</a:t>
            </a:r>
            <a:r>
              <a:rPr lang="zh-CN" altLang="en-US" sz="1400" dirty="0"/>
              <a:t>，你将重新生成应用。</a:t>
            </a:r>
          </a:p>
        </p:txBody>
      </p:sp>
      <p:pic>
        <p:nvPicPr>
          <p:cNvPr id="8" name="Picture 7" descr="A close up of a logo&#10;&#10;Description generated with high confidence">
            <a:extLst>
              <a:ext uri="{FF2B5EF4-FFF2-40B4-BE49-F238E27FC236}">
                <a16:creationId xmlns:a16="http://schemas.microsoft.com/office/drawing/2014/main" id="{4003F51B-E648-4444-B977-FDA68025CBC3}"/>
              </a:ext>
            </a:extLst>
          </p:cNvPr>
          <p:cNvPicPr>
            <a:picLocks noChangeAspect="1"/>
          </p:cNvPicPr>
          <p:nvPr/>
        </p:nvPicPr>
        <p:blipFill>
          <a:blip r:embed="rId4"/>
          <a:stretch>
            <a:fillRect/>
          </a:stretch>
        </p:blipFill>
        <p:spPr>
          <a:xfrm>
            <a:off x="350837" y="3954462"/>
            <a:ext cx="1348313" cy="828651"/>
          </a:xfrm>
          <a:prstGeom prst="rect">
            <a:avLst/>
          </a:prstGeom>
        </p:spPr>
      </p:pic>
      <p:sp>
        <p:nvSpPr>
          <p:cNvPr id="9" name="TextBox 8">
            <a:extLst>
              <a:ext uri="{FF2B5EF4-FFF2-40B4-BE49-F238E27FC236}">
                <a16:creationId xmlns:a16="http://schemas.microsoft.com/office/drawing/2014/main" id="{092F1303-A20F-4235-AABE-E0D753DCFBED}"/>
              </a:ext>
            </a:extLst>
          </p:cNvPr>
          <p:cNvSpPr txBox="1"/>
          <p:nvPr/>
        </p:nvSpPr>
        <p:spPr>
          <a:xfrm>
            <a:off x="1821077" y="3672980"/>
            <a:ext cx="4397160" cy="1495794"/>
          </a:xfrm>
          <a:prstGeom prst="rect">
            <a:avLst/>
          </a:prstGeom>
          <a:noFill/>
        </p:spPr>
        <p:txBody>
          <a:bodyPr wrap="square" lIns="182880" tIns="146304" rIns="182880" bIns="146304" rtlCol="0">
            <a:spAutoFit/>
          </a:bodyPr>
          <a:lstStyle/>
          <a:p>
            <a:r>
              <a:rPr lang="zh-CN" altLang="en-US" b="1"/>
              <a:t>语言和框架由你选择</a:t>
            </a:r>
            <a:endParaRPr lang="en-US" altLang="zh-CN" b="1"/>
          </a:p>
          <a:p>
            <a:endParaRPr lang="zh-CN" altLang="en-US" b="1"/>
          </a:p>
          <a:p>
            <a:r>
              <a:rPr lang="zh-CN" altLang="en-US" sz="1400"/>
              <a:t>使用热门的开放源框架和语言（包括 </a:t>
            </a:r>
            <a:r>
              <a:rPr lang="en-US" altLang="zh-CN" sz="1400"/>
              <a:t>C#</a:t>
            </a:r>
            <a:r>
              <a:rPr lang="zh-CN" altLang="en-US" sz="1400"/>
              <a:t>、</a:t>
            </a:r>
            <a:r>
              <a:rPr lang="en-US" altLang="zh-CN" sz="1400"/>
              <a:t>C++</a:t>
            </a:r>
            <a:r>
              <a:rPr lang="zh-CN" altLang="en-US" sz="1400"/>
              <a:t>、</a:t>
            </a:r>
            <a:r>
              <a:rPr lang="en-US" altLang="zh-CN" sz="1400"/>
              <a:t>Java</a:t>
            </a:r>
            <a:r>
              <a:rPr lang="zh-CN" altLang="en-US" sz="1400"/>
              <a:t>、</a:t>
            </a:r>
            <a:r>
              <a:rPr lang="en-US" altLang="zh-CN" sz="1400"/>
              <a:t>Python</a:t>
            </a:r>
            <a:r>
              <a:rPr lang="zh-CN" altLang="en-US" sz="1400"/>
              <a:t>、</a:t>
            </a:r>
            <a:r>
              <a:rPr lang="en-US" altLang="zh-CN" sz="1400"/>
              <a:t>Node </a:t>
            </a:r>
            <a:r>
              <a:rPr lang="zh-CN" altLang="en-US" sz="1400"/>
              <a:t>和 </a:t>
            </a:r>
            <a:r>
              <a:rPr lang="en-US" altLang="zh-CN" sz="1400"/>
              <a:t>PHP</a:t>
            </a:r>
            <a:r>
              <a:rPr lang="zh-CN" altLang="en-US" sz="1400"/>
              <a:t>），提供完全集成的体验来满足应用程序开发需求。</a:t>
            </a:r>
          </a:p>
        </p:txBody>
      </p:sp>
      <p:pic>
        <p:nvPicPr>
          <p:cNvPr id="11" name="Picture 10" descr="A picture containing electronics, display&#10;&#10;Description generated with high confidence">
            <a:extLst>
              <a:ext uri="{FF2B5EF4-FFF2-40B4-BE49-F238E27FC236}">
                <a16:creationId xmlns:a16="http://schemas.microsoft.com/office/drawing/2014/main" id="{6A4BC57E-D10B-4143-BF39-5D09F344A377}"/>
              </a:ext>
            </a:extLst>
          </p:cNvPr>
          <p:cNvPicPr>
            <a:picLocks noChangeAspect="1"/>
          </p:cNvPicPr>
          <p:nvPr/>
        </p:nvPicPr>
        <p:blipFill>
          <a:blip r:embed="rId5"/>
          <a:stretch>
            <a:fillRect/>
          </a:stretch>
        </p:blipFill>
        <p:spPr>
          <a:xfrm>
            <a:off x="139168" y="5742986"/>
            <a:ext cx="1771650" cy="714876"/>
          </a:xfrm>
          <a:prstGeom prst="rect">
            <a:avLst/>
          </a:prstGeom>
        </p:spPr>
      </p:pic>
      <p:sp>
        <p:nvSpPr>
          <p:cNvPr id="12" name="TextBox 11">
            <a:extLst>
              <a:ext uri="{FF2B5EF4-FFF2-40B4-BE49-F238E27FC236}">
                <a16:creationId xmlns:a16="http://schemas.microsoft.com/office/drawing/2014/main" id="{E2C40C1D-F407-4039-A8A0-06E439DA3A7C}"/>
              </a:ext>
            </a:extLst>
          </p:cNvPr>
          <p:cNvSpPr txBox="1"/>
          <p:nvPr/>
        </p:nvSpPr>
        <p:spPr>
          <a:xfrm>
            <a:off x="1845975" y="5352527"/>
            <a:ext cx="4677062" cy="1495794"/>
          </a:xfrm>
          <a:prstGeom prst="rect">
            <a:avLst/>
          </a:prstGeom>
          <a:noFill/>
        </p:spPr>
        <p:txBody>
          <a:bodyPr wrap="square" lIns="182880" tIns="146304" rIns="182880" bIns="146304" rtlCol="0">
            <a:spAutoFit/>
          </a:bodyPr>
          <a:lstStyle/>
          <a:p>
            <a:r>
              <a:rPr lang="zh-CN" altLang="en-US" b="1"/>
              <a:t>内置的高可用性</a:t>
            </a:r>
            <a:endParaRPr lang="en-US" altLang="zh-CN" b="1"/>
          </a:p>
          <a:p>
            <a:endParaRPr lang="zh-CN" altLang="en-US" b="1"/>
          </a:p>
          <a:p>
            <a:r>
              <a:rPr lang="zh-CN" altLang="en-US" sz="1400"/>
              <a:t>信任 </a:t>
            </a:r>
            <a:r>
              <a:rPr lang="en-US" altLang="zh-CN" sz="1400"/>
              <a:t>Azure</a:t>
            </a:r>
            <a:r>
              <a:rPr lang="zh-CN" altLang="en-US" sz="1400"/>
              <a:t>，保证企业应用持续运行。</a:t>
            </a:r>
            <a:r>
              <a:rPr lang="en-US" altLang="zh-CN" sz="1400"/>
              <a:t>Azure Database for PostgreSQL </a:t>
            </a:r>
            <a:r>
              <a:rPr lang="zh-CN" altLang="en-US" sz="1400"/>
              <a:t>可提供高可用性，无需额外的配置、复制或成本，即可保证应用在必需时正常运行。</a:t>
            </a:r>
          </a:p>
        </p:txBody>
      </p:sp>
      <p:pic>
        <p:nvPicPr>
          <p:cNvPr id="15" name="Picture 14" descr="A picture containing room, scene, gambling house&#10;&#10;Description generated with very high confidence">
            <a:extLst>
              <a:ext uri="{FF2B5EF4-FFF2-40B4-BE49-F238E27FC236}">
                <a16:creationId xmlns:a16="http://schemas.microsoft.com/office/drawing/2014/main" id="{8CA114D9-DF56-492E-A735-781369BD9821}"/>
              </a:ext>
            </a:extLst>
          </p:cNvPr>
          <p:cNvPicPr>
            <a:picLocks noChangeAspect="1"/>
          </p:cNvPicPr>
          <p:nvPr/>
        </p:nvPicPr>
        <p:blipFill>
          <a:blip r:embed="rId6"/>
          <a:stretch>
            <a:fillRect/>
          </a:stretch>
        </p:blipFill>
        <p:spPr>
          <a:xfrm>
            <a:off x="6675437" y="2049462"/>
            <a:ext cx="1471227" cy="839601"/>
          </a:xfrm>
          <a:prstGeom prst="rect">
            <a:avLst/>
          </a:prstGeom>
        </p:spPr>
      </p:pic>
      <p:sp>
        <p:nvSpPr>
          <p:cNvPr id="16" name="TextBox 15">
            <a:extLst>
              <a:ext uri="{FF2B5EF4-FFF2-40B4-BE49-F238E27FC236}">
                <a16:creationId xmlns:a16="http://schemas.microsoft.com/office/drawing/2014/main" id="{1F02E95C-6FF9-4E15-B504-74D3BEA27826}"/>
              </a:ext>
            </a:extLst>
          </p:cNvPr>
          <p:cNvSpPr txBox="1"/>
          <p:nvPr/>
        </p:nvSpPr>
        <p:spPr>
          <a:xfrm>
            <a:off x="8428808" y="1829086"/>
            <a:ext cx="3752826" cy="1280351"/>
          </a:xfrm>
          <a:prstGeom prst="rect">
            <a:avLst/>
          </a:prstGeom>
          <a:noFill/>
        </p:spPr>
        <p:txBody>
          <a:bodyPr wrap="square" lIns="182880" tIns="146304" rIns="182880" bIns="146304" rtlCol="0">
            <a:spAutoFit/>
          </a:bodyPr>
          <a:lstStyle/>
          <a:p>
            <a:r>
              <a:rPr lang="zh-CN" altLang="en-US" b="1"/>
              <a:t>在数秒内缩放</a:t>
            </a:r>
            <a:endParaRPr lang="en-US" altLang="zh-CN" b="1"/>
          </a:p>
          <a:p>
            <a:endParaRPr lang="zh-CN" altLang="en-US" b="1"/>
          </a:p>
          <a:p>
            <a:r>
              <a:rPr lang="zh-CN" altLang="en-US" sz="1400"/>
              <a:t>在数分钟内完成预配，并在数秒内单独灵活地缩放计算或存储。</a:t>
            </a:r>
          </a:p>
        </p:txBody>
      </p:sp>
      <p:pic>
        <p:nvPicPr>
          <p:cNvPr id="18" name="Picture 17" descr="A close up of a map&#10;&#10;Description generated with high confidence">
            <a:extLst>
              <a:ext uri="{FF2B5EF4-FFF2-40B4-BE49-F238E27FC236}">
                <a16:creationId xmlns:a16="http://schemas.microsoft.com/office/drawing/2014/main" id="{B792DB1E-8842-48E9-96EB-93FD2CD59826}"/>
              </a:ext>
            </a:extLst>
          </p:cNvPr>
          <p:cNvPicPr>
            <a:picLocks noChangeAspect="1"/>
          </p:cNvPicPr>
          <p:nvPr/>
        </p:nvPicPr>
        <p:blipFill>
          <a:blip r:embed="rId7"/>
          <a:stretch>
            <a:fillRect/>
          </a:stretch>
        </p:blipFill>
        <p:spPr>
          <a:xfrm>
            <a:off x="6523037" y="3843880"/>
            <a:ext cx="1910811" cy="1049813"/>
          </a:xfrm>
          <a:prstGeom prst="rect">
            <a:avLst/>
          </a:prstGeom>
        </p:spPr>
      </p:pic>
      <p:sp>
        <p:nvSpPr>
          <p:cNvPr id="19" name="TextBox 18">
            <a:extLst>
              <a:ext uri="{FF2B5EF4-FFF2-40B4-BE49-F238E27FC236}">
                <a16:creationId xmlns:a16="http://schemas.microsoft.com/office/drawing/2014/main" id="{684285E9-9CCE-4FD8-B058-2A8CA2E114A0}"/>
              </a:ext>
            </a:extLst>
          </p:cNvPr>
          <p:cNvSpPr txBox="1"/>
          <p:nvPr/>
        </p:nvSpPr>
        <p:spPr>
          <a:xfrm>
            <a:off x="8427914" y="3666051"/>
            <a:ext cx="3752826" cy="1495794"/>
          </a:xfrm>
          <a:prstGeom prst="rect">
            <a:avLst/>
          </a:prstGeom>
          <a:noFill/>
        </p:spPr>
        <p:txBody>
          <a:bodyPr wrap="square" lIns="182880" tIns="146304" rIns="182880" bIns="146304" rtlCol="0">
            <a:spAutoFit/>
          </a:bodyPr>
          <a:lstStyle/>
          <a:p>
            <a:r>
              <a:rPr lang="zh-CN" altLang="en-US" b="1"/>
              <a:t>无与伦比的安全性和覆盖面</a:t>
            </a:r>
            <a:endParaRPr lang="en-US" altLang="zh-CN" b="1"/>
          </a:p>
          <a:p>
            <a:endParaRPr lang="zh-CN" altLang="en-US" b="1"/>
          </a:p>
          <a:p>
            <a:r>
              <a:rPr lang="zh-CN" altLang="en-US" sz="1400"/>
              <a:t>充分融入 </a:t>
            </a:r>
            <a:r>
              <a:rPr lang="en-US" altLang="zh-CN" sz="1400"/>
              <a:t>Azure </a:t>
            </a:r>
            <a:r>
              <a:rPr lang="zh-CN" altLang="en-US" sz="1400"/>
              <a:t>生态系统，利用 </a:t>
            </a:r>
            <a:r>
              <a:rPr lang="en-US" altLang="zh-CN" sz="1400"/>
              <a:t>Microsoft </a:t>
            </a:r>
            <a:r>
              <a:rPr lang="zh-CN" altLang="en-US" sz="1400"/>
              <a:t>数据中心全球网络、行业领先的安全性和全天候监视功能。</a:t>
            </a:r>
          </a:p>
        </p:txBody>
      </p:sp>
      <p:pic>
        <p:nvPicPr>
          <p:cNvPr id="21" name="Picture 20">
            <a:extLst>
              <a:ext uri="{FF2B5EF4-FFF2-40B4-BE49-F238E27FC236}">
                <a16:creationId xmlns:a16="http://schemas.microsoft.com/office/drawing/2014/main" id="{3BB65D9A-2F93-47EF-87F8-82034358C9B9}"/>
              </a:ext>
            </a:extLst>
          </p:cNvPr>
          <p:cNvPicPr>
            <a:picLocks noChangeAspect="1"/>
          </p:cNvPicPr>
          <p:nvPr/>
        </p:nvPicPr>
        <p:blipFill>
          <a:blip r:embed="rId8"/>
          <a:stretch>
            <a:fillRect/>
          </a:stretch>
        </p:blipFill>
        <p:spPr>
          <a:xfrm>
            <a:off x="6904037" y="5741758"/>
            <a:ext cx="1447800" cy="776684"/>
          </a:xfrm>
          <a:prstGeom prst="rect">
            <a:avLst/>
          </a:prstGeom>
        </p:spPr>
      </p:pic>
      <p:sp>
        <p:nvSpPr>
          <p:cNvPr id="22" name="TextBox 21">
            <a:extLst>
              <a:ext uri="{FF2B5EF4-FFF2-40B4-BE49-F238E27FC236}">
                <a16:creationId xmlns:a16="http://schemas.microsoft.com/office/drawing/2014/main" id="{E5D08963-029A-44CF-B77E-5BBB1BE6A691}"/>
              </a:ext>
            </a:extLst>
          </p:cNvPr>
          <p:cNvSpPr txBox="1"/>
          <p:nvPr/>
        </p:nvSpPr>
        <p:spPr>
          <a:xfrm>
            <a:off x="8427914" y="5316834"/>
            <a:ext cx="3752826" cy="1495794"/>
          </a:xfrm>
          <a:prstGeom prst="rect">
            <a:avLst/>
          </a:prstGeom>
          <a:noFill/>
        </p:spPr>
        <p:txBody>
          <a:bodyPr wrap="square" lIns="182880" tIns="146304" rIns="182880" bIns="146304" rtlCol="0">
            <a:spAutoFit/>
          </a:bodyPr>
          <a:lstStyle/>
          <a:p>
            <a:r>
              <a:rPr lang="zh-CN" altLang="en-US" b="1"/>
              <a:t>简单灵活的定价</a:t>
            </a:r>
            <a:endParaRPr lang="en-US" altLang="zh-CN" b="1"/>
          </a:p>
          <a:p>
            <a:endParaRPr lang="zh-CN" altLang="en-US" b="1"/>
          </a:p>
          <a:p>
            <a:r>
              <a:rPr lang="zh-CN" altLang="en-US" sz="1400"/>
              <a:t>以简单灵活的定价获得所需的一切 </a:t>
            </a:r>
            <a:r>
              <a:rPr lang="en-US" altLang="zh-CN" sz="1400"/>
              <a:t>- </a:t>
            </a:r>
            <a:r>
              <a:rPr lang="zh-CN" altLang="en-US" sz="1400"/>
              <a:t>包括自动数据库修补、自动备份、内置监视和安全性等功能，无需额外付费。</a:t>
            </a:r>
          </a:p>
        </p:txBody>
      </p:sp>
    </p:spTree>
    <p:extLst>
      <p:ext uri="{BB962C8B-B14F-4D97-AF65-F5344CB8AC3E}">
        <p14:creationId xmlns:p14="http://schemas.microsoft.com/office/powerpoint/2010/main" val="12073618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tretch>
            <a:fillRect/>
          </a:stretch>
        </p:blipFill>
        <p:spPr bwMode="auto">
          <a:xfrm>
            <a:off x="122237" y="906462"/>
            <a:ext cx="5715000" cy="34370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Cosmos DB - </a:t>
            </a:r>
            <a:r>
              <a:rPr lang="zh-CN" altLang="en-US" sz="3600">
                <a:gradFill>
                  <a:gsLst>
                    <a:gs pos="5417">
                      <a:srgbClr val="FFFFFF"/>
                    </a:gs>
                    <a:gs pos="28000">
                      <a:srgbClr val="FFFFFF"/>
                    </a:gs>
                  </a:gsLst>
                  <a:lin ang="5400000" scaled="0"/>
                </a:gradFill>
                <a:latin typeface="+mj-ea"/>
                <a:ea typeface="+mj-ea"/>
                <a:cs typeface="Segoe UI" pitchFamily="34" charset="0"/>
              </a:rPr>
              <a:t>分布式多模型数据库</a:t>
            </a:r>
          </a:p>
        </p:txBody>
      </p:sp>
      <p:sp>
        <p:nvSpPr>
          <p:cNvPr id="10" name="Rectangle 9"/>
          <p:cNvSpPr/>
          <p:nvPr/>
        </p:nvSpPr>
        <p:spPr bwMode="auto">
          <a:xfrm>
            <a:off x="6065837" y="890658"/>
            <a:ext cx="5181600" cy="13112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ltLang="zh-CN" sz="1400"/>
              <a:t>Azure Cosmos DB </a:t>
            </a:r>
            <a:r>
              <a:rPr lang="zh-CN" altLang="en-US" sz="1400"/>
              <a:t>是全球分布式多模型数据库。 只需单击一个按钮，即可通过 </a:t>
            </a:r>
            <a:r>
              <a:rPr lang="en-US" altLang="zh-CN" sz="1400"/>
              <a:t>Azure Cosmos DB </a:t>
            </a:r>
            <a:r>
              <a:rPr lang="zh-CN" altLang="en-US" sz="1400"/>
              <a:t>跨任意数量的 </a:t>
            </a:r>
            <a:r>
              <a:rPr lang="en-US" altLang="zh-CN" sz="1400"/>
              <a:t>Azure </a:t>
            </a:r>
            <a:r>
              <a:rPr lang="zh-CN" altLang="en-US" sz="1400"/>
              <a:t>地理区域弹性且独立地缩放吞吐量和存储。 通过综合</a:t>
            </a:r>
            <a:r>
              <a:rPr lang="zh-CN" altLang="en-US" sz="1400" u="sng"/>
              <a:t>服务级别协议</a:t>
            </a:r>
            <a:r>
              <a:rPr lang="en-US" altLang="zh-CN" sz="1400"/>
              <a:t>(SLA) </a:t>
            </a:r>
            <a:r>
              <a:rPr lang="zh-CN" altLang="en-US" sz="1400"/>
              <a:t>提供吞吐量、延迟、可用性和一致性保证，这是其他数据库服务无法提供的。</a:t>
            </a:r>
            <a:endParaRPr lang="en-US" altLang="zh-CN" sz="1400"/>
          </a:p>
        </p:txBody>
      </p:sp>
      <p:sp>
        <p:nvSpPr>
          <p:cNvPr id="3" name="Rectangle 2"/>
          <p:cNvSpPr/>
          <p:nvPr/>
        </p:nvSpPr>
        <p:spPr>
          <a:xfrm>
            <a:off x="6065837" y="2259798"/>
            <a:ext cx="5826406" cy="4801314"/>
          </a:xfrm>
          <a:prstGeom prst="rect">
            <a:avLst/>
          </a:prstGeom>
        </p:spPr>
        <p:txBody>
          <a:bodyPr wrap="square">
            <a:spAutoFit/>
          </a:bodyPr>
          <a:lstStyle/>
          <a:p>
            <a:pPr marL="285750" indent="-285750">
              <a:buFont typeface="Wingdings" panose="05000000000000000000" pitchFamily="2" charset="2"/>
              <a:buChar char="ü"/>
            </a:pPr>
            <a:r>
              <a:rPr lang="zh-CN" altLang="en-US" sz="1400" b="1"/>
              <a:t>统包式全局分配</a:t>
            </a:r>
            <a:r>
              <a:rPr lang="zh-CN" altLang="en-US" sz="1400"/>
              <a:t> ：单击按钮即可将数据分配到任意数目的</a:t>
            </a:r>
            <a:r>
              <a:rPr lang="en-US" altLang="zh-CN" sz="1400"/>
              <a:t>Azure </a:t>
            </a:r>
            <a:r>
              <a:rPr lang="zh-CN" altLang="en-US" sz="1400"/>
              <a:t>区域</a:t>
            </a:r>
            <a:endParaRPr lang="en-US" altLang="zh-CN" sz="1400"/>
          </a:p>
          <a:p>
            <a:pPr marL="285750" indent="-285750">
              <a:buFont typeface="Wingdings" panose="05000000000000000000" pitchFamily="2" charset="2"/>
              <a:buChar char="ü"/>
            </a:pPr>
            <a:endParaRPr lang="en-US" altLang="zh-CN" sz="1400"/>
          </a:p>
          <a:p>
            <a:pPr marL="285750" indent="-285750">
              <a:buFont typeface="Wingdings" panose="05000000000000000000" pitchFamily="2" charset="2"/>
              <a:buChar char="ü"/>
            </a:pPr>
            <a:r>
              <a:rPr lang="zh-CN" altLang="en-US" sz="1400" b="1"/>
              <a:t>多个数据模型和用于访问及查询数据的常用 </a:t>
            </a:r>
            <a:r>
              <a:rPr lang="en-US" altLang="zh-CN" sz="1400" b="1"/>
              <a:t>API </a:t>
            </a:r>
            <a:r>
              <a:rPr lang="en-US" altLang="zh-CN" sz="1400"/>
              <a:t>: </a:t>
            </a:r>
            <a:r>
              <a:rPr lang="zh-CN" altLang="en-US" sz="1400"/>
              <a:t>模型支持多个数据模型，包括但不限于文档、键</a:t>
            </a:r>
            <a:r>
              <a:rPr lang="en-US" altLang="zh-CN" sz="1400"/>
              <a:t>-</a:t>
            </a:r>
            <a:r>
              <a:rPr lang="zh-CN" altLang="en-US" sz="1400"/>
              <a:t>值、表以及列系列数据模型。多种语言的 </a:t>
            </a:r>
            <a:r>
              <a:rPr lang="en-US" altLang="zh-CN" sz="1400"/>
              <a:t>SDK </a:t>
            </a:r>
            <a:r>
              <a:rPr lang="zh-CN" altLang="en-US" sz="1400"/>
              <a:t>均支持，包括 </a:t>
            </a:r>
            <a:r>
              <a:rPr lang="en-US" altLang="zh-CN" sz="1400">
                <a:hlinkClick r:id="rId4"/>
              </a:rPr>
              <a:t>Cosmos DB API</a:t>
            </a:r>
            <a:r>
              <a:rPr lang="en-US" altLang="zh-CN" sz="1400"/>
              <a:t> </a:t>
            </a:r>
            <a:r>
              <a:rPr lang="zh-CN" altLang="en-US" sz="1400"/>
              <a:t>， </a:t>
            </a:r>
            <a:r>
              <a:rPr lang="en-US" altLang="zh-CN" sz="1400">
                <a:hlinkClick r:id="rId5"/>
              </a:rPr>
              <a:t>MongoDB API</a:t>
            </a:r>
            <a:endParaRPr lang="en-US" altLang="zh-CN" sz="1400"/>
          </a:p>
          <a:p>
            <a:pPr marL="285750" indent="-285750">
              <a:buFont typeface="Wingdings" panose="05000000000000000000" pitchFamily="2" charset="2"/>
              <a:buChar char="ü"/>
            </a:pPr>
            <a:endParaRPr lang="en-US" altLang="zh-CN" sz="1400"/>
          </a:p>
          <a:p>
            <a:pPr marL="285750" indent="-285750">
              <a:buFont typeface="Wingdings" panose="05000000000000000000" pitchFamily="2" charset="2"/>
              <a:buChar char="ü"/>
            </a:pPr>
            <a:r>
              <a:rPr lang="zh-CN" altLang="en-US" sz="1400" b="1"/>
              <a:t>在多个区域范围内按需求灵活且独立地缩放吞吐量和存储 </a:t>
            </a:r>
            <a:r>
              <a:rPr lang="zh-CN" altLang="en-US" sz="1400"/>
              <a:t>：以</a:t>
            </a:r>
            <a:r>
              <a:rPr lang="zh-CN" altLang="en-US" sz="1400">
                <a:hlinkClick r:id="rId6"/>
              </a:rPr>
              <a:t>秒</a:t>
            </a:r>
            <a:r>
              <a:rPr lang="zh-CN" altLang="en-US" sz="1400"/>
              <a:t>为时间粒度轻松缩放数据库吞吐量，并随时对其进行更改</a:t>
            </a:r>
            <a:endParaRPr lang="en-US" altLang="zh-CN" sz="1400"/>
          </a:p>
          <a:p>
            <a:pPr marL="285750" indent="-285750">
              <a:buFont typeface="Wingdings" panose="05000000000000000000" pitchFamily="2" charset="2"/>
              <a:buChar char="ü"/>
            </a:pPr>
            <a:endParaRPr lang="en-US" altLang="zh-CN" sz="1400"/>
          </a:p>
          <a:p>
            <a:pPr marL="285750" indent="-285750">
              <a:buFont typeface="Wingdings" panose="05000000000000000000" pitchFamily="2" charset="2"/>
              <a:buChar char="ü"/>
            </a:pPr>
            <a:r>
              <a:rPr lang="zh-CN" altLang="en-US" sz="1400" b="1"/>
              <a:t>构建快速响应的任务关键型应用程序 </a:t>
            </a:r>
            <a:r>
              <a:rPr lang="zh-CN" altLang="en-US" sz="1400"/>
              <a:t>：</a:t>
            </a:r>
            <a:r>
              <a:rPr lang="en-US" altLang="zh-CN" sz="1400"/>
              <a:t>Azure Cosmos DB </a:t>
            </a:r>
            <a:r>
              <a:rPr lang="zh-CN" altLang="en-US" sz="1400"/>
              <a:t>向其客户保证了 </a:t>
            </a:r>
            <a:r>
              <a:rPr lang="en-US" altLang="zh-CN" sz="1400"/>
              <a:t>99% </a:t>
            </a:r>
            <a:r>
              <a:rPr lang="zh-CN" altLang="en-US" sz="1400"/>
              <a:t>的情况下端到端的低延迟，在 </a:t>
            </a:r>
            <a:r>
              <a:rPr lang="en-US" altLang="zh-CN" sz="1400"/>
              <a:t>99% </a:t>
            </a:r>
            <a:r>
              <a:rPr lang="zh-CN" altLang="en-US" sz="1400"/>
              <a:t>的情况下，同一 </a:t>
            </a:r>
            <a:r>
              <a:rPr lang="en-US" altLang="zh-CN" sz="1400"/>
              <a:t>Azure </a:t>
            </a:r>
            <a:r>
              <a:rPr lang="zh-CN" altLang="en-US" sz="1400"/>
              <a:t>区域内读取操作的端到端延迟和已索引写入操作的端到端延迟分别低于 </a:t>
            </a:r>
            <a:r>
              <a:rPr lang="en-US" altLang="zh-CN" sz="1400"/>
              <a:t>10 </a:t>
            </a:r>
            <a:r>
              <a:rPr lang="zh-CN" altLang="en-US" sz="1400"/>
              <a:t>毫秒和 </a:t>
            </a:r>
            <a:r>
              <a:rPr lang="en-US" altLang="zh-CN" sz="1400"/>
              <a:t>15 </a:t>
            </a:r>
            <a:r>
              <a:rPr lang="zh-CN" altLang="en-US" sz="1400"/>
              <a:t>毫秒</a:t>
            </a:r>
            <a:endParaRPr lang="en-US" altLang="zh-CN" sz="1400"/>
          </a:p>
          <a:p>
            <a:pPr marL="285750" indent="-285750">
              <a:buFont typeface="Wingdings" panose="05000000000000000000" pitchFamily="2" charset="2"/>
              <a:buChar char="ü"/>
            </a:pPr>
            <a:endParaRPr lang="en-US" altLang="zh-CN" sz="1400"/>
          </a:p>
          <a:p>
            <a:pPr marL="285750" indent="-285750">
              <a:buFont typeface="Wingdings" panose="05000000000000000000" pitchFamily="2" charset="2"/>
              <a:buChar char="ü"/>
            </a:pPr>
            <a:r>
              <a:rPr lang="zh-CN" altLang="en-US" sz="1400" b="1"/>
              <a:t>确保提供“始终可用”的可用性 ：</a:t>
            </a:r>
            <a:r>
              <a:rPr lang="zh-CN" altLang="en-US" sz="1400"/>
              <a:t>为所有单区域数据库帐户提供 </a:t>
            </a:r>
            <a:r>
              <a:rPr lang="en-US" altLang="zh-CN" sz="1400"/>
              <a:t>99.99% </a:t>
            </a:r>
            <a:r>
              <a:rPr lang="zh-CN" altLang="en-US" sz="1400"/>
              <a:t>的可用性 </a:t>
            </a:r>
            <a:r>
              <a:rPr lang="en-US" altLang="zh-CN" sz="1400"/>
              <a:t>SLA</a:t>
            </a:r>
            <a:r>
              <a:rPr lang="zh-CN" altLang="en-US" sz="1400"/>
              <a:t>，为所有多区域数据库帐户提供 </a:t>
            </a:r>
            <a:r>
              <a:rPr lang="en-US" altLang="zh-CN" sz="1400"/>
              <a:t>99.999% </a:t>
            </a:r>
            <a:r>
              <a:rPr lang="zh-CN" altLang="en-US" sz="1400"/>
              <a:t>的读取可用性</a:t>
            </a:r>
            <a:endParaRPr lang="en-US" altLang="zh-CN" sz="1400"/>
          </a:p>
          <a:p>
            <a:pPr marL="285750" indent="-285750">
              <a:buFont typeface="Wingdings" panose="05000000000000000000" pitchFamily="2" charset="2"/>
              <a:buChar char="ü"/>
            </a:pPr>
            <a:endParaRPr lang="en-US" altLang="zh-CN" sz="1400"/>
          </a:p>
          <a:p>
            <a:pPr marL="285750" indent="-285750">
              <a:buFont typeface="Wingdings" panose="05000000000000000000" pitchFamily="2" charset="2"/>
              <a:buChar char="ü"/>
            </a:pPr>
            <a:r>
              <a:rPr lang="zh-CN" altLang="en-US" sz="1400" b="1"/>
              <a:t>以正确方式编写多个区域分布式应用程序 ：</a:t>
            </a:r>
            <a:r>
              <a:rPr lang="zh-CN" altLang="en-US" sz="1400"/>
              <a:t>五个定义完善、实用且直观的</a:t>
            </a:r>
            <a:r>
              <a:rPr lang="zh-CN" altLang="en-US" sz="1400">
                <a:hlinkClick r:id="rId7"/>
              </a:rPr>
              <a:t>一致性模型</a:t>
            </a:r>
            <a:r>
              <a:rPr lang="zh-CN" altLang="en-US" sz="1400"/>
              <a:t>提供了一系列的一致性：从类似于 </a:t>
            </a:r>
            <a:r>
              <a:rPr lang="en-US" altLang="zh-CN" sz="1400"/>
              <a:t>SQL </a:t>
            </a:r>
            <a:r>
              <a:rPr lang="zh-CN" altLang="en-US" sz="1400"/>
              <a:t>的“强”一致性到类似于 </a:t>
            </a:r>
            <a:r>
              <a:rPr lang="en-US" altLang="zh-CN" sz="1400"/>
              <a:t>NoSQL </a:t>
            </a:r>
            <a:r>
              <a:rPr lang="zh-CN" altLang="en-US" sz="1400"/>
              <a:t>的“宽松”终极一致性</a:t>
            </a:r>
          </a:p>
          <a:p>
            <a:endParaRPr lang="zh-CN" altLang="en-US" sz="1200">
              <a:solidFill>
                <a:srgbClr val="5E6D81"/>
              </a:solidFill>
              <a:latin typeface="Segoe UI" panose="020B0502040204020203" pitchFamily="34" charset="0"/>
            </a:endParaRPr>
          </a:p>
        </p:txBody>
      </p:sp>
      <p:pic>
        <p:nvPicPr>
          <p:cNvPr id="5" name="Picture 4" descr="A screenshot of a cell phone&#10;&#10;Description generated with very high confidence">
            <a:extLst>
              <a:ext uri="{FF2B5EF4-FFF2-40B4-BE49-F238E27FC236}">
                <a16:creationId xmlns:a16="http://schemas.microsoft.com/office/drawing/2014/main" id="{91C75D73-0480-4683-B2D2-104309863D78}"/>
              </a:ext>
            </a:extLst>
          </p:cNvPr>
          <p:cNvPicPr>
            <a:picLocks noChangeAspect="1"/>
          </p:cNvPicPr>
          <p:nvPr/>
        </p:nvPicPr>
        <p:blipFill>
          <a:blip r:embed="rId8"/>
          <a:stretch>
            <a:fillRect/>
          </a:stretch>
        </p:blipFill>
        <p:spPr>
          <a:xfrm>
            <a:off x="274637" y="4383087"/>
            <a:ext cx="5624330" cy="2543175"/>
          </a:xfrm>
          <a:prstGeom prst="rect">
            <a:avLst/>
          </a:prstGeom>
        </p:spPr>
      </p:pic>
    </p:spTree>
    <p:extLst>
      <p:ext uri="{BB962C8B-B14F-4D97-AF65-F5344CB8AC3E}">
        <p14:creationId xmlns:p14="http://schemas.microsoft.com/office/powerpoint/2010/main" val="26317620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err="1">
                <a:gradFill>
                  <a:gsLst>
                    <a:gs pos="5417">
                      <a:srgbClr val="FFFFFF"/>
                    </a:gs>
                    <a:gs pos="28000">
                      <a:srgbClr val="FFFFFF"/>
                    </a:gs>
                  </a:gsLst>
                  <a:lin ang="5400000" scaled="0"/>
                </a:gradFill>
                <a:latin typeface="+mj-ea"/>
                <a:ea typeface="+mj-ea"/>
                <a:cs typeface="Segoe UI" pitchFamily="34" charset="0"/>
              </a:rPr>
              <a:t>Redis</a:t>
            </a:r>
            <a:r>
              <a:rPr lang="zh-CN" altLang="en-US" sz="3600">
                <a:gradFill>
                  <a:gsLst>
                    <a:gs pos="5417">
                      <a:srgbClr val="FFFFFF"/>
                    </a:gs>
                    <a:gs pos="28000">
                      <a:srgbClr val="FFFFFF"/>
                    </a:gs>
                  </a:gsLst>
                  <a:lin ang="5400000" scaled="0"/>
                </a:gradFill>
                <a:latin typeface="+mj-ea"/>
                <a:ea typeface="+mj-ea"/>
                <a:cs typeface="Segoe UI" pitchFamily="34" charset="0"/>
              </a:rPr>
              <a:t> </a:t>
            </a:r>
            <a:r>
              <a:rPr lang="en-US" altLang="zh-CN" sz="3600">
                <a:gradFill>
                  <a:gsLst>
                    <a:gs pos="5417">
                      <a:srgbClr val="FFFFFF"/>
                    </a:gs>
                    <a:gs pos="28000">
                      <a:srgbClr val="FFFFFF"/>
                    </a:gs>
                  </a:gsLst>
                  <a:lin ang="5400000" scaled="0"/>
                </a:gradFill>
                <a:latin typeface="+mj-ea"/>
                <a:ea typeface="+mj-ea"/>
                <a:cs typeface="Segoe UI" pitchFamily="34" charset="0"/>
              </a:rPr>
              <a:t>Cache</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4" name="Rectangle 3"/>
          <p:cNvSpPr/>
          <p:nvPr/>
        </p:nvSpPr>
        <p:spPr>
          <a:xfrm>
            <a:off x="427037" y="1211262"/>
            <a:ext cx="10744200" cy="4247317"/>
          </a:xfrm>
          <a:prstGeom prst="rect">
            <a:avLst/>
          </a:prstGeom>
        </p:spPr>
        <p:txBody>
          <a:bodyPr wrap="square">
            <a:spAutoFit/>
          </a:bodyPr>
          <a:lstStyle/>
          <a:p>
            <a:r>
              <a:rPr lang="en-US" altLang="zh-CN">
                <a:solidFill>
                  <a:srgbClr val="505050"/>
                </a:solidFill>
                <a:latin typeface="YaHei"/>
              </a:rPr>
              <a:t>Azure </a:t>
            </a:r>
            <a:r>
              <a:rPr lang="en-US" altLang="zh-CN" err="1">
                <a:solidFill>
                  <a:srgbClr val="505050"/>
                </a:solidFill>
                <a:latin typeface="YaHei"/>
              </a:rPr>
              <a:t>Redis</a:t>
            </a:r>
            <a:r>
              <a:rPr lang="en-US" altLang="zh-CN">
                <a:solidFill>
                  <a:srgbClr val="505050"/>
                </a:solidFill>
                <a:latin typeface="YaHei"/>
              </a:rPr>
              <a:t> </a:t>
            </a:r>
            <a:r>
              <a:rPr lang="zh-CN" altLang="en-US">
                <a:solidFill>
                  <a:srgbClr val="505050"/>
                </a:solidFill>
                <a:latin typeface="YaHei"/>
              </a:rPr>
              <a:t>缓存以常用的开放源 </a:t>
            </a:r>
            <a:r>
              <a:rPr lang="en-US" altLang="zh-CN" err="1">
                <a:solidFill>
                  <a:srgbClr val="505050"/>
                </a:solidFill>
                <a:latin typeface="YaHei"/>
              </a:rPr>
              <a:t>Redis</a:t>
            </a:r>
            <a:r>
              <a:rPr lang="en-US" altLang="zh-CN">
                <a:solidFill>
                  <a:srgbClr val="505050"/>
                </a:solidFill>
                <a:latin typeface="YaHei"/>
              </a:rPr>
              <a:t> </a:t>
            </a:r>
            <a:r>
              <a:rPr lang="zh-CN" altLang="en-US">
                <a:solidFill>
                  <a:srgbClr val="505050"/>
                </a:solidFill>
                <a:latin typeface="YaHei"/>
              </a:rPr>
              <a:t>缓存为基础。这使你可以访问安全、专用的 </a:t>
            </a:r>
            <a:r>
              <a:rPr lang="en-US" altLang="zh-CN" err="1">
                <a:solidFill>
                  <a:srgbClr val="505050"/>
                </a:solidFill>
                <a:latin typeface="YaHei"/>
              </a:rPr>
              <a:t>Redis</a:t>
            </a:r>
            <a:r>
              <a:rPr lang="en-US" altLang="zh-CN">
                <a:solidFill>
                  <a:srgbClr val="505050"/>
                </a:solidFill>
                <a:latin typeface="YaHei"/>
              </a:rPr>
              <a:t> </a:t>
            </a:r>
            <a:r>
              <a:rPr lang="zh-CN" altLang="en-US">
                <a:solidFill>
                  <a:srgbClr val="505050"/>
                </a:solidFill>
                <a:latin typeface="YaHei"/>
              </a:rPr>
              <a:t>缓存，该缓存由 </a:t>
            </a:r>
            <a:r>
              <a:rPr lang="en-US" altLang="zh-CN">
                <a:solidFill>
                  <a:srgbClr val="505050"/>
                </a:solidFill>
                <a:latin typeface="YaHei"/>
              </a:rPr>
              <a:t>Microsoft </a:t>
            </a:r>
            <a:r>
              <a:rPr lang="zh-CN" altLang="en-US">
                <a:solidFill>
                  <a:srgbClr val="505050"/>
                </a:solidFill>
                <a:latin typeface="YaHei"/>
              </a:rPr>
              <a:t>托管并可从 </a:t>
            </a:r>
            <a:r>
              <a:rPr lang="en-US" altLang="zh-CN">
                <a:solidFill>
                  <a:srgbClr val="505050"/>
                </a:solidFill>
                <a:latin typeface="YaHei"/>
              </a:rPr>
              <a:t>Azure </a:t>
            </a:r>
            <a:r>
              <a:rPr lang="zh-CN" altLang="en-US">
                <a:solidFill>
                  <a:srgbClr val="505050"/>
                </a:solidFill>
                <a:latin typeface="YaHei"/>
              </a:rPr>
              <a:t>内的任何应用程序进行访问。</a:t>
            </a:r>
            <a:endParaRPr lang="en-US" altLang="zh-CN">
              <a:solidFill>
                <a:srgbClr val="505050"/>
              </a:solidFill>
              <a:latin typeface="YaHei"/>
            </a:endParaRPr>
          </a:p>
          <a:p>
            <a:endParaRPr lang="zh-CN" altLang="en-US">
              <a:solidFill>
                <a:srgbClr val="505050"/>
              </a:solidFill>
              <a:latin typeface="YaHei"/>
            </a:endParaRPr>
          </a:p>
          <a:p>
            <a:r>
              <a:rPr lang="en-US" altLang="zh-CN">
                <a:solidFill>
                  <a:srgbClr val="505050"/>
                </a:solidFill>
                <a:latin typeface="YaHei"/>
              </a:rPr>
              <a:t>Azure </a:t>
            </a:r>
            <a:r>
              <a:rPr lang="en-US" altLang="zh-CN" err="1">
                <a:solidFill>
                  <a:srgbClr val="505050"/>
                </a:solidFill>
                <a:latin typeface="YaHei"/>
              </a:rPr>
              <a:t>Redis</a:t>
            </a:r>
            <a:r>
              <a:rPr lang="en-US" altLang="zh-CN">
                <a:solidFill>
                  <a:srgbClr val="505050"/>
                </a:solidFill>
                <a:latin typeface="YaHei"/>
              </a:rPr>
              <a:t> </a:t>
            </a:r>
            <a:r>
              <a:rPr lang="zh-CN" altLang="en-US">
                <a:solidFill>
                  <a:srgbClr val="505050"/>
                </a:solidFill>
                <a:latin typeface="YaHei"/>
              </a:rPr>
              <a:t>缓存在以下层级中提供：</a:t>
            </a:r>
          </a:p>
          <a:p>
            <a:pPr marL="285750" indent="-285750">
              <a:buFont typeface="Arial" panose="020B0604020202020204" pitchFamily="34" charset="0"/>
              <a:buChar char="•"/>
            </a:pPr>
            <a:r>
              <a:rPr lang="zh-CN" altLang="en-US" sz="1400">
                <a:solidFill>
                  <a:srgbClr val="505050"/>
                </a:solidFill>
                <a:latin typeface="YaHei"/>
              </a:rPr>
              <a:t>基本级别 </a:t>
            </a:r>
            <a:r>
              <a:rPr lang="en-US" altLang="zh-CN" sz="1400">
                <a:solidFill>
                  <a:srgbClr val="505050"/>
                </a:solidFill>
                <a:latin typeface="YaHei"/>
              </a:rPr>
              <a:t>– </a:t>
            </a:r>
            <a:r>
              <a:rPr lang="zh-CN" altLang="en-US" sz="1400">
                <a:solidFill>
                  <a:srgbClr val="505050"/>
                </a:solidFill>
                <a:latin typeface="YaHei"/>
              </a:rPr>
              <a:t>单个节点，多种大小，适用于开发</a:t>
            </a:r>
            <a:r>
              <a:rPr lang="en-US" altLang="zh-CN" sz="1400">
                <a:solidFill>
                  <a:srgbClr val="505050"/>
                </a:solidFill>
                <a:latin typeface="YaHei"/>
              </a:rPr>
              <a:t>/</a:t>
            </a:r>
            <a:r>
              <a:rPr lang="zh-CN" altLang="en-US" sz="1400">
                <a:solidFill>
                  <a:srgbClr val="505050"/>
                </a:solidFill>
                <a:latin typeface="YaHei"/>
              </a:rPr>
              <a:t>测试和非关键型工作负荷。基本级别没有 </a:t>
            </a:r>
            <a:r>
              <a:rPr lang="en-US" altLang="zh-CN" sz="1400">
                <a:solidFill>
                  <a:srgbClr val="505050"/>
                </a:solidFill>
                <a:latin typeface="YaHei"/>
              </a:rPr>
              <a:t>SLA</a:t>
            </a:r>
            <a:r>
              <a:rPr lang="zh-CN" altLang="en-US" sz="1400">
                <a:solidFill>
                  <a:srgbClr val="505050"/>
                </a:solidFill>
                <a:latin typeface="YaHei"/>
              </a:rPr>
              <a:t>。</a:t>
            </a:r>
          </a:p>
          <a:p>
            <a:pPr marL="285750" indent="-285750">
              <a:buFont typeface="Arial" panose="020B0604020202020204" pitchFamily="34" charset="0"/>
              <a:buChar char="•"/>
            </a:pPr>
            <a:r>
              <a:rPr lang="zh-CN" altLang="en-US" sz="1400">
                <a:solidFill>
                  <a:srgbClr val="505050"/>
                </a:solidFill>
                <a:latin typeface="YaHei"/>
              </a:rPr>
              <a:t>标准级别 </a:t>
            </a:r>
            <a:r>
              <a:rPr lang="en-US" altLang="zh-CN" sz="1400">
                <a:solidFill>
                  <a:srgbClr val="505050"/>
                </a:solidFill>
                <a:latin typeface="YaHei"/>
              </a:rPr>
              <a:t>— </a:t>
            </a:r>
            <a:r>
              <a:rPr lang="zh-CN" altLang="en-US" sz="1400">
                <a:solidFill>
                  <a:srgbClr val="505050"/>
                </a:solidFill>
                <a:latin typeface="YaHei"/>
              </a:rPr>
              <a:t>双节点主</a:t>
            </a:r>
            <a:r>
              <a:rPr lang="en-US" altLang="zh-CN" sz="1400">
                <a:solidFill>
                  <a:srgbClr val="505050"/>
                </a:solidFill>
                <a:latin typeface="YaHei"/>
              </a:rPr>
              <a:t>/</a:t>
            </a:r>
            <a:r>
              <a:rPr lang="zh-CN" altLang="en-US" sz="1400">
                <a:solidFill>
                  <a:srgbClr val="505050"/>
                </a:solidFill>
                <a:latin typeface="YaHei"/>
              </a:rPr>
              <a:t>辅助配置中的复制缓存，由 </a:t>
            </a:r>
            <a:r>
              <a:rPr lang="en-US" altLang="zh-CN" sz="1400">
                <a:solidFill>
                  <a:srgbClr val="505050"/>
                </a:solidFill>
                <a:latin typeface="YaHei"/>
              </a:rPr>
              <a:t>Microsoft </a:t>
            </a:r>
            <a:r>
              <a:rPr lang="zh-CN" altLang="en-US" sz="1400">
                <a:solidFill>
                  <a:srgbClr val="505050"/>
                </a:solidFill>
                <a:latin typeface="YaHei"/>
              </a:rPr>
              <a:t>托管，具有高可用性 </a:t>
            </a:r>
            <a:r>
              <a:rPr lang="en-US" altLang="zh-CN" sz="1400">
                <a:solidFill>
                  <a:srgbClr val="505050"/>
                </a:solidFill>
                <a:latin typeface="YaHei"/>
              </a:rPr>
              <a:t>SLA</a:t>
            </a:r>
            <a:r>
              <a:rPr lang="zh-CN" altLang="en-US" sz="1400">
                <a:solidFill>
                  <a:srgbClr val="505050"/>
                </a:solidFill>
                <a:latin typeface="YaHei"/>
              </a:rPr>
              <a:t>。</a:t>
            </a:r>
          </a:p>
          <a:p>
            <a:pPr marL="285750" indent="-285750">
              <a:buFont typeface="Arial" panose="020B0604020202020204" pitchFamily="34" charset="0"/>
              <a:buChar char="•"/>
            </a:pPr>
            <a:r>
              <a:rPr lang="zh-CN" altLang="en-US" sz="1400">
                <a:solidFill>
                  <a:srgbClr val="505050"/>
                </a:solidFill>
                <a:latin typeface="YaHei"/>
              </a:rPr>
              <a:t>高级级别 </a:t>
            </a:r>
            <a:r>
              <a:rPr lang="en-US" altLang="zh-CN" sz="1400">
                <a:solidFill>
                  <a:srgbClr val="505050"/>
                </a:solidFill>
                <a:latin typeface="YaHei"/>
              </a:rPr>
              <a:t>— </a:t>
            </a:r>
            <a:r>
              <a:rPr lang="zh-CN" altLang="en-US" sz="1400">
                <a:solidFill>
                  <a:srgbClr val="505050"/>
                </a:solidFill>
                <a:latin typeface="YaHei"/>
              </a:rPr>
              <a:t>包含高可用性 </a:t>
            </a:r>
            <a:r>
              <a:rPr lang="en-US" altLang="zh-CN" sz="1400">
                <a:solidFill>
                  <a:srgbClr val="505050"/>
                </a:solidFill>
                <a:latin typeface="YaHei"/>
              </a:rPr>
              <a:t>SLA </a:t>
            </a:r>
            <a:r>
              <a:rPr lang="zh-CN" altLang="en-US" sz="1400">
                <a:solidFill>
                  <a:srgbClr val="505050"/>
                </a:solidFill>
                <a:latin typeface="YaHei"/>
              </a:rPr>
              <a:t>在内的所有标准级别功能，以及优于基本和标准级别缓存的性能，更大的工作负荷，灾难恢复，更高的安全性等。</a:t>
            </a:r>
            <a:endParaRPr lang="en-US" altLang="zh-CN" sz="1400">
              <a:solidFill>
                <a:srgbClr val="505050"/>
              </a:solidFill>
              <a:latin typeface="YaHei"/>
            </a:endParaRPr>
          </a:p>
          <a:p>
            <a:endParaRPr lang="en-US" altLang="zh-CN">
              <a:solidFill>
                <a:srgbClr val="505050"/>
              </a:solidFill>
              <a:latin typeface="YaHei"/>
            </a:endParaRPr>
          </a:p>
          <a:p>
            <a:r>
              <a:rPr lang="en-US" altLang="zh-CN">
                <a:solidFill>
                  <a:srgbClr val="505050"/>
                </a:solidFill>
                <a:latin typeface="YaHei"/>
              </a:rPr>
              <a:t>     </a:t>
            </a:r>
            <a:r>
              <a:rPr lang="zh-CN" altLang="en-US">
                <a:solidFill>
                  <a:srgbClr val="505050"/>
                </a:solidFill>
                <a:latin typeface="YaHei"/>
              </a:rPr>
              <a:t>其他高级层功能包括：</a:t>
            </a:r>
          </a:p>
          <a:p>
            <a:pPr marL="742950" lvl="1" indent="-285750">
              <a:buFont typeface="Arial" panose="020B0604020202020204" pitchFamily="34" charset="0"/>
              <a:buChar char="•"/>
            </a:pPr>
            <a:r>
              <a:rPr lang="en-US" altLang="zh-CN" sz="1400" err="1">
                <a:solidFill>
                  <a:srgbClr val="505050"/>
                </a:solidFill>
                <a:latin typeface="YaHei"/>
              </a:rPr>
              <a:t>Redis</a:t>
            </a:r>
            <a:r>
              <a:rPr lang="en-US" altLang="zh-CN" sz="1400">
                <a:solidFill>
                  <a:srgbClr val="505050"/>
                </a:solidFill>
                <a:latin typeface="YaHei"/>
              </a:rPr>
              <a:t> </a:t>
            </a:r>
            <a:r>
              <a:rPr lang="zh-CN" altLang="en-US" sz="1400">
                <a:solidFill>
                  <a:srgbClr val="505050"/>
                </a:solidFill>
                <a:latin typeface="YaHei"/>
              </a:rPr>
              <a:t>暂留可让你保留存储在 </a:t>
            </a:r>
            <a:r>
              <a:rPr lang="en-US" altLang="zh-CN" sz="1400" err="1">
                <a:solidFill>
                  <a:srgbClr val="505050"/>
                </a:solidFill>
                <a:latin typeface="YaHei"/>
              </a:rPr>
              <a:t>Redis</a:t>
            </a:r>
            <a:r>
              <a:rPr lang="en-US" altLang="zh-CN" sz="1400">
                <a:solidFill>
                  <a:srgbClr val="505050"/>
                </a:solidFill>
                <a:latin typeface="YaHei"/>
              </a:rPr>
              <a:t> </a:t>
            </a:r>
            <a:r>
              <a:rPr lang="zh-CN" altLang="en-US" sz="1400">
                <a:solidFill>
                  <a:srgbClr val="505050"/>
                </a:solidFill>
                <a:latin typeface="YaHei"/>
              </a:rPr>
              <a:t>缓存中的数据。你还可获取快照并备份数据，以便在出现故障时进行加载。</a:t>
            </a:r>
          </a:p>
          <a:p>
            <a:pPr marL="742950" lvl="1" indent="-285750">
              <a:buFont typeface="Arial" panose="020B0604020202020204" pitchFamily="34" charset="0"/>
              <a:buChar char="•"/>
            </a:pPr>
            <a:r>
              <a:rPr lang="en-US" altLang="zh-CN" sz="1400" err="1">
                <a:solidFill>
                  <a:srgbClr val="505050"/>
                </a:solidFill>
                <a:latin typeface="YaHei"/>
              </a:rPr>
              <a:t>Redis</a:t>
            </a:r>
            <a:r>
              <a:rPr lang="en-US" altLang="zh-CN" sz="1400">
                <a:solidFill>
                  <a:srgbClr val="505050"/>
                </a:solidFill>
                <a:latin typeface="YaHei"/>
              </a:rPr>
              <a:t> </a:t>
            </a:r>
            <a:r>
              <a:rPr lang="zh-CN" altLang="en-US" sz="1400">
                <a:solidFill>
                  <a:srgbClr val="505050"/>
                </a:solidFill>
                <a:latin typeface="YaHei"/>
              </a:rPr>
              <a:t>群集自动对多个 </a:t>
            </a:r>
            <a:r>
              <a:rPr lang="en-US" altLang="zh-CN" sz="1400" err="1">
                <a:solidFill>
                  <a:srgbClr val="505050"/>
                </a:solidFill>
                <a:latin typeface="YaHei"/>
              </a:rPr>
              <a:t>Redis</a:t>
            </a:r>
            <a:r>
              <a:rPr lang="en-US" altLang="zh-CN" sz="1400">
                <a:solidFill>
                  <a:srgbClr val="505050"/>
                </a:solidFill>
                <a:latin typeface="YaHei"/>
              </a:rPr>
              <a:t> </a:t>
            </a:r>
            <a:r>
              <a:rPr lang="zh-CN" altLang="en-US" sz="1400">
                <a:solidFill>
                  <a:srgbClr val="505050"/>
                </a:solidFill>
                <a:latin typeface="YaHei"/>
              </a:rPr>
              <a:t>节点中的数据进行分片，因此你可以创建具有更大内存大小的工作负荷（大于 </a:t>
            </a:r>
            <a:r>
              <a:rPr lang="en-US" altLang="zh-CN" sz="1400">
                <a:solidFill>
                  <a:srgbClr val="505050"/>
                </a:solidFill>
                <a:latin typeface="YaHei"/>
              </a:rPr>
              <a:t>53 GB</a:t>
            </a:r>
            <a:r>
              <a:rPr lang="zh-CN" altLang="en-US" sz="1400">
                <a:solidFill>
                  <a:srgbClr val="505050"/>
                </a:solidFill>
                <a:latin typeface="YaHei"/>
              </a:rPr>
              <a:t>）并获取更好的性能。</a:t>
            </a:r>
          </a:p>
          <a:p>
            <a:pPr marL="742950" lvl="1" indent="-285750">
              <a:buFont typeface="Arial" panose="020B0604020202020204" pitchFamily="34" charset="0"/>
              <a:buChar char="•"/>
            </a:pPr>
            <a:r>
              <a:rPr lang="en-US" altLang="zh-CN" sz="1400">
                <a:solidFill>
                  <a:srgbClr val="505050"/>
                </a:solidFill>
                <a:latin typeface="YaHei"/>
              </a:rPr>
              <a:t>Microsoft Azure </a:t>
            </a:r>
            <a:r>
              <a:rPr lang="zh-CN" altLang="en-US" sz="1400">
                <a:solidFill>
                  <a:srgbClr val="505050"/>
                </a:solidFill>
                <a:latin typeface="YaHei"/>
              </a:rPr>
              <a:t>虚拟网络部署增强了 </a:t>
            </a:r>
            <a:r>
              <a:rPr lang="en-US" altLang="zh-CN" sz="1400">
                <a:solidFill>
                  <a:srgbClr val="505050"/>
                </a:solidFill>
                <a:latin typeface="YaHei"/>
              </a:rPr>
              <a:t>Azure </a:t>
            </a:r>
            <a:r>
              <a:rPr lang="en-US" altLang="zh-CN" sz="1400" err="1">
                <a:solidFill>
                  <a:srgbClr val="505050"/>
                </a:solidFill>
                <a:latin typeface="YaHei"/>
              </a:rPr>
              <a:t>Redis</a:t>
            </a:r>
            <a:r>
              <a:rPr lang="en-US" altLang="zh-CN" sz="1400">
                <a:solidFill>
                  <a:srgbClr val="505050"/>
                </a:solidFill>
                <a:latin typeface="YaHei"/>
              </a:rPr>
              <a:t> </a:t>
            </a:r>
            <a:r>
              <a:rPr lang="zh-CN" altLang="en-US" sz="1400">
                <a:solidFill>
                  <a:srgbClr val="505050"/>
                </a:solidFill>
                <a:latin typeface="YaHei"/>
              </a:rPr>
              <a:t>缓存的安全性和隔离性，提供了子网、访问控制策略以及其他进一步限制访问的功能。</a:t>
            </a:r>
            <a:endParaRPr lang="en-US" altLang="zh-CN" sz="1400">
              <a:solidFill>
                <a:srgbClr val="505050"/>
              </a:solidFill>
              <a:latin typeface="YaHei"/>
            </a:endParaRPr>
          </a:p>
          <a:p>
            <a:pPr marL="742950" lvl="1" indent="-285750">
              <a:buFont typeface="Arial" panose="020B0604020202020204" pitchFamily="34" charset="0"/>
              <a:buChar char="•"/>
            </a:pPr>
            <a:endParaRPr lang="zh-CN" altLang="en-US">
              <a:solidFill>
                <a:srgbClr val="505050"/>
              </a:solidFill>
              <a:latin typeface="YaHei"/>
            </a:endParaRPr>
          </a:p>
          <a:p>
            <a:r>
              <a:rPr lang="zh-CN" altLang="en-US" sz="1400">
                <a:solidFill>
                  <a:srgbClr val="505050"/>
                </a:solidFill>
                <a:latin typeface="YaHei"/>
              </a:rPr>
              <a:t>提供的基本和标准缓存大小最大为 </a:t>
            </a:r>
            <a:r>
              <a:rPr lang="en-US" altLang="zh-CN" sz="1400">
                <a:solidFill>
                  <a:srgbClr val="505050"/>
                </a:solidFill>
                <a:latin typeface="YaHei"/>
              </a:rPr>
              <a:t>53 GB</a:t>
            </a:r>
            <a:r>
              <a:rPr lang="zh-CN" altLang="en-US" sz="1400">
                <a:solidFill>
                  <a:srgbClr val="505050"/>
                </a:solidFill>
                <a:latin typeface="YaHei"/>
              </a:rPr>
              <a:t>，提供的高级缓存大小最大为 </a:t>
            </a:r>
            <a:r>
              <a:rPr lang="en-US" altLang="zh-CN" sz="1400">
                <a:solidFill>
                  <a:srgbClr val="505050"/>
                </a:solidFill>
                <a:latin typeface="YaHei"/>
              </a:rPr>
              <a:t>530 GB </a:t>
            </a:r>
            <a:r>
              <a:rPr lang="zh-CN" altLang="en-US" sz="1400">
                <a:solidFill>
                  <a:srgbClr val="505050"/>
                </a:solidFill>
                <a:latin typeface="YaHei"/>
              </a:rPr>
              <a:t>且可按需扩增。</a:t>
            </a:r>
            <a:endParaRPr lang="zh-CN" altLang="en-US" sz="1400" b="0" i="0">
              <a:solidFill>
                <a:srgbClr val="505050"/>
              </a:solidFill>
              <a:effectLst/>
              <a:latin typeface="YaHei"/>
            </a:endParaRPr>
          </a:p>
        </p:txBody>
      </p:sp>
    </p:spTree>
    <p:extLst>
      <p:ext uri="{BB962C8B-B14F-4D97-AF65-F5344CB8AC3E}">
        <p14:creationId xmlns:p14="http://schemas.microsoft.com/office/powerpoint/2010/main" val="37700212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ltLang="zh-CN" sz="3600" dirty="0">
                <a:gradFill>
                  <a:gsLst>
                    <a:gs pos="5417">
                      <a:srgbClr val="FFFFFF"/>
                    </a:gs>
                    <a:gs pos="28000">
                      <a:srgbClr val="FFFFFF"/>
                    </a:gs>
                  </a:gsLst>
                  <a:lin ang="5400000" scaled="0"/>
                </a:gradFill>
                <a:cs typeface="Segoe UI" pitchFamily="34" charset="0"/>
              </a:rPr>
              <a:t>Azure </a:t>
            </a:r>
            <a:r>
              <a:rPr lang="zh-CN" altLang="en-US" sz="3600" dirty="0">
                <a:gradFill>
                  <a:gsLst>
                    <a:gs pos="5417">
                      <a:srgbClr val="FFFFFF"/>
                    </a:gs>
                    <a:gs pos="28000">
                      <a:srgbClr val="FFFFFF"/>
                    </a:gs>
                  </a:gsLst>
                  <a:lin ang="5400000" scaled="0"/>
                </a:gradFill>
                <a:cs typeface="Segoe UI" pitchFamily="34" charset="0"/>
              </a:rPr>
              <a:t>数据库迁移服务 </a:t>
            </a:r>
            <a:r>
              <a:rPr lang="en-US" altLang="zh-CN" sz="3600" dirty="0">
                <a:gradFill>
                  <a:gsLst>
                    <a:gs pos="5417">
                      <a:srgbClr val="FFFFFF"/>
                    </a:gs>
                    <a:gs pos="28000">
                      <a:srgbClr val="FFFFFF"/>
                    </a:gs>
                  </a:gsLst>
                  <a:lin ang="5400000" scaled="0"/>
                </a:gradFill>
                <a:cs typeface="Segoe UI" pitchFamily="34" charset="0"/>
              </a:rPr>
              <a:t>(Global Azure Provided)</a:t>
            </a:r>
            <a:endPar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endParaRPr>
          </a:p>
        </p:txBody>
      </p:sp>
      <p:sp>
        <p:nvSpPr>
          <p:cNvPr id="3" name="TextBox 2">
            <a:extLst>
              <a:ext uri="{FF2B5EF4-FFF2-40B4-BE49-F238E27FC236}">
                <a16:creationId xmlns:a16="http://schemas.microsoft.com/office/drawing/2014/main" id="{02611A5C-9620-42DB-9643-3B1F012375C1}"/>
              </a:ext>
            </a:extLst>
          </p:cNvPr>
          <p:cNvSpPr txBox="1"/>
          <p:nvPr/>
        </p:nvSpPr>
        <p:spPr>
          <a:xfrm>
            <a:off x="195943" y="1040004"/>
            <a:ext cx="11051494" cy="794064"/>
          </a:xfrm>
          <a:prstGeom prst="rect">
            <a:avLst/>
          </a:prstGeom>
          <a:noFill/>
        </p:spPr>
        <p:txBody>
          <a:bodyPr wrap="square" lIns="182880" tIns="146304" rIns="182880" bIns="146304" rtlCol="0">
            <a:spAutoFit/>
          </a:bodyPr>
          <a:lstStyle/>
          <a:p>
            <a:pPr>
              <a:lnSpc>
                <a:spcPct val="90000"/>
              </a:lnSpc>
              <a:spcAft>
                <a:spcPts val="600"/>
              </a:spcAft>
            </a:pPr>
            <a:r>
              <a:rPr lang="en-US" altLang="zh-CN" dirty="0">
                <a:gradFill>
                  <a:gsLst>
                    <a:gs pos="2917">
                      <a:schemeClr val="tx1"/>
                    </a:gs>
                    <a:gs pos="30000">
                      <a:schemeClr val="tx1"/>
                    </a:gs>
                  </a:gsLst>
                  <a:lin ang="5400000" scaled="0"/>
                </a:gradFill>
              </a:rPr>
              <a:t>Azure </a:t>
            </a:r>
            <a:r>
              <a:rPr lang="zh-CN" altLang="en-US" dirty="0">
                <a:gradFill>
                  <a:gsLst>
                    <a:gs pos="2917">
                      <a:schemeClr val="tx1"/>
                    </a:gs>
                    <a:gs pos="30000">
                      <a:schemeClr val="tx1"/>
                    </a:gs>
                  </a:gsLst>
                  <a:lin ang="5400000" scaled="0"/>
                </a:gradFill>
              </a:rPr>
              <a:t>数据库迁移服务是</a:t>
            </a:r>
            <a:r>
              <a:rPr lang="zh-CN" altLang="en-US" b="1" dirty="0">
                <a:solidFill>
                  <a:srgbClr val="0070C0"/>
                </a:solidFill>
              </a:rPr>
              <a:t>一项完全托管的服务</a:t>
            </a:r>
            <a:r>
              <a:rPr lang="zh-CN" altLang="en-US" dirty="0">
                <a:gradFill>
                  <a:gsLst>
                    <a:gs pos="2917">
                      <a:schemeClr val="tx1"/>
                    </a:gs>
                    <a:gs pos="30000">
                      <a:schemeClr val="tx1"/>
                    </a:gs>
                  </a:gsLst>
                  <a:lin ang="5400000" scaled="0"/>
                </a:gradFill>
              </a:rPr>
              <a:t>，旨在实现</a:t>
            </a:r>
            <a:r>
              <a:rPr lang="zh-CN" altLang="en-US" b="1" dirty="0">
                <a:solidFill>
                  <a:srgbClr val="0070C0"/>
                </a:solidFill>
              </a:rPr>
              <a:t>从多个数据库源到 </a:t>
            </a:r>
            <a:r>
              <a:rPr lang="en-US" altLang="zh-CN" b="1" dirty="0">
                <a:solidFill>
                  <a:srgbClr val="0070C0"/>
                </a:solidFill>
              </a:rPr>
              <a:t>Azure </a:t>
            </a:r>
            <a:r>
              <a:rPr lang="zh-CN" altLang="en-US" b="1" dirty="0">
                <a:solidFill>
                  <a:srgbClr val="0070C0"/>
                </a:solidFill>
              </a:rPr>
              <a:t>数据平台的无缝迁移</a:t>
            </a:r>
            <a:r>
              <a:rPr lang="zh-CN" altLang="en-US" dirty="0">
                <a:gradFill>
                  <a:gsLst>
                    <a:gs pos="2917">
                      <a:schemeClr val="tx1"/>
                    </a:gs>
                    <a:gs pos="30000">
                      <a:schemeClr val="tx1"/>
                    </a:gs>
                  </a:gsLst>
                  <a:lin ang="5400000" scaled="0"/>
                </a:gradFill>
              </a:rPr>
              <a:t>，并且最小化停机时间。</a:t>
            </a:r>
          </a:p>
        </p:txBody>
      </p:sp>
      <p:graphicFrame>
        <p:nvGraphicFramePr>
          <p:cNvPr id="5" name="Table 4">
            <a:extLst>
              <a:ext uri="{FF2B5EF4-FFF2-40B4-BE49-F238E27FC236}">
                <a16:creationId xmlns:a16="http://schemas.microsoft.com/office/drawing/2014/main" id="{056A7966-4967-46C9-8654-C2E32797B063}"/>
              </a:ext>
            </a:extLst>
          </p:cNvPr>
          <p:cNvGraphicFramePr>
            <a:graphicFrameLocks noGrp="1"/>
          </p:cNvGraphicFramePr>
          <p:nvPr>
            <p:extLst>
              <p:ext uri="{D42A27DB-BD31-4B8C-83A1-F6EECF244321}">
                <p14:modId xmlns:p14="http://schemas.microsoft.com/office/powerpoint/2010/main" val="2894449697"/>
              </p:ext>
            </p:extLst>
          </p:nvPr>
        </p:nvGraphicFramePr>
        <p:xfrm>
          <a:off x="6503985" y="2398912"/>
          <a:ext cx="4736300" cy="3430988"/>
        </p:xfrm>
        <a:graphic>
          <a:graphicData uri="http://schemas.openxmlformats.org/drawingml/2006/table">
            <a:tbl>
              <a:tblPr firstRow="1" bandRow="1">
                <a:tableStyleId>{9D7B26C5-4107-4FEC-AEDC-1716B250A1EF}</a:tableStyleId>
              </a:tblPr>
              <a:tblGrid>
                <a:gridCol w="1225109">
                  <a:extLst>
                    <a:ext uri="{9D8B030D-6E8A-4147-A177-3AD203B41FA5}">
                      <a16:colId xmlns:a16="http://schemas.microsoft.com/office/drawing/2014/main" val="300580857"/>
                    </a:ext>
                  </a:extLst>
                </a:gridCol>
                <a:gridCol w="3511191">
                  <a:extLst>
                    <a:ext uri="{9D8B030D-6E8A-4147-A177-3AD203B41FA5}">
                      <a16:colId xmlns:a16="http://schemas.microsoft.com/office/drawing/2014/main" val="692400125"/>
                    </a:ext>
                  </a:extLst>
                </a:gridCol>
              </a:tblGrid>
              <a:tr h="404836">
                <a:tc>
                  <a:txBody>
                    <a:bodyPr/>
                    <a:lstStyle/>
                    <a:p>
                      <a:pPr algn="ctr"/>
                      <a:r>
                        <a:rPr lang="en-US" sz="1800" spc="0" dirty="0">
                          <a:gradFill>
                            <a:gsLst>
                              <a:gs pos="1250">
                                <a:schemeClr val="accent1"/>
                              </a:gs>
                              <a:gs pos="100000">
                                <a:schemeClr val="accent1"/>
                              </a:gs>
                            </a:gsLst>
                            <a:lin ang="0" scaled="0"/>
                          </a:gradFill>
                          <a:latin typeface="+mj-lt"/>
                        </a:rPr>
                        <a:t>Source</a:t>
                      </a:r>
                      <a:endParaRPr lang="en-US" sz="1800" b="1" spc="0" dirty="0">
                        <a:gradFill>
                          <a:gsLst>
                            <a:gs pos="1250">
                              <a:schemeClr val="accent1"/>
                            </a:gs>
                            <a:gs pos="100000">
                              <a:schemeClr val="accent1"/>
                            </a:gs>
                          </a:gsLst>
                          <a:lin ang="0" scaled="0"/>
                        </a:gradFill>
                        <a:latin typeface="+mj-lt"/>
                      </a:endParaRPr>
                    </a:p>
                  </a:txBody>
                  <a:tcPr marL="91427" marR="91427" marT="45713" marB="45713" anchor="ctr">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spc="0">
                          <a:gradFill>
                            <a:gsLst>
                              <a:gs pos="1250">
                                <a:schemeClr val="accent1"/>
                              </a:gs>
                              <a:gs pos="100000">
                                <a:schemeClr val="accent1"/>
                              </a:gs>
                            </a:gsLst>
                            <a:lin ang="0" scaled="0"/>
                          </a:gradFill>
                          <a:latin typeface="+mj-lt"/>
                        </a:rPr>
                        <a:t>Target</a:t>
                      </a:r>
                      <a:endParaRPr lang="en-US" sz="1800" b="1" spc="0">
                        <a:gradFill>
                          <a:gsLst>
                            <a:gs pos="1250">
                              <a:schemeClr val="accent1"/>
                            </a:gs>
                            <a:gs pos="100000">
                              <a:schemeClr val="accent1"/>
                            </a:gs>
                          </a:gsLst>
                          <a:lin ang="0" scaled="0"/>
                        </a:gradFill>
                        <a:latin typeface="+mj-lt"/>
                      </a:endParaRPr>
                    </a:p>
                  </a:txBody>
                  <a:tcPr marL="91427" marR="91427" marT="45713" marB="45713" anchor="ctr">
                    <a:lnL>
                      <a:noFill/>
                    </a:lnL>
                    <a:lnR>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11319758"/>
                  </a:ext>
                </a:extLst>
              </a:tr>
              <a:tr h="397972">
                <a:tc>
                  <a:txBody>
                    <a:bodyPr/>
                    <a:lstStyle/>
                    <a:p>
                      <a:pPr algn="l"/>
                      <a:r>
                        <a:rPr lang="en-US" sz="1400" b="0">
                          <a:gradFill>
                            <a:gsLst>
                              <a:gs pos="1250">
                                <a:schemeClr val="tx1"/>
                              </a:gs>
                              <a:gs pos="100000">
                                <a:schemeClr val="tx1"/>
                              </a:gs>
                            </a:gsLst>
                            <a:lin ang="0" scaled="0"/>
                          </a:gradFill>
                        </a:rPr>
                        <a:t>SQL Server</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mpd="sng">
                      <a:noFill/>
                    </a:lnT>
                    <a:lnB w="3175" cap="flat" cmpd="sng" algn="ctr">
                      <a:solidFill>
                        <a:schemeClr val="bg1">
                          <a:lumMod val="75000"/>
                        </a:schemeClr>
                      </a:solidFill>
                      <a:prstDash val="solid"/>
                      <a:round/>
                      <a:headEnd type="none" w="med" len="med"/>
                      <a:tailEnd type="none" w="med" len="med"/>
                    </a:lnB>
                    <a:solidFill>
                      <a:schemeClr val="bg1">
                        <a:lumMod val="85000"/>
                        <a:alpha val="2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a:gradFill>
                            <a:gsLst>
                              <a:gs pos="1250">
                                <a:schemeClr val="tx1"/>
                              </a:gs>
                              <a:gs pos="100000">
                                <a:schemeClr val="tx1"/>
                              </a:gs>
                            </a:gsLst>
                            <a:lin ang="0" scaled="0"/>
                          </a:gradFill>
                        </a:rPr>
                        <a:t>Azure SQL Database (single/elastic)</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mpd="sng">
                      <a:noFill/>
                    </a:lnT>
                    <a:lnB w="3175" cap="flat" cmpd="sng" algn="ctr">
                      <a:solidFill>
                        <a:schemeClr val="bg1">
                          <a:lumMod val="75000"/>
                        </a:schemeClr>
                      </a:solidFill>
                      <a:prstDash val="solid"/>
                      <a:round/>
                      <a:headEnd type="none" w="med" len="med"/>
                      <a:tailEnd type="none" w="med" len="med"/>
                    </a:lnB>
                    <a:solidFill>
                      <a:schemeClr val="bg1">
                        <a:lumMod val="85000"/>
                        <a:alpha val="20000"/>
                      </a:schemeClr>
                    </a:solidFill>
                  </a:tcPr>
                </a:tc>
                <a:extLst>
                  <a:ext uri="{0D108BD9-81ED-4DB2-BD59-A6C34878D82A}">
                    <a16:rowId xmlns:a16="http://schemas.microsoft.com/office/drawing/2014/main" val="3110206898"/>
                  </a:ext>
                </a:extLst>
              </a:tr>
              <a:tr h="397972">
                <a:tc>
                  <a:txBody>
                    <a:bodyPr/>
                    <a:lstStyle/>
                    <a:p>
                      <a:pPr algn="l"/>
                      <a:r>
                        <a:rPr lang="en-US" sz="1400" b="1">
                          <a:gradFill>
                            <a:gsLst>
                              <a:gs pos="1250">
                                <a:schemeClr val="tx1"/>
                              </a:gs>
                              <a:gs pos="100000">
                                <a:schemeClr val="tx1"/>
                              </a:gs>
                            </a:gsLst>
                            <a:lin ang="0" scaled="0"/>
                          </a:gradFill>
                        </a:rPr>
                        <a:t>SQL Server </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b="1">
                          <a:gradFill>
                            <a:gsLst>
                              <a:gs pos="1250">
                                <a:schemeClr val="tx1"/>
                              </a:gs>
                              <a:gs pos="100000">
                                <a:schemeClr val="tx1"/>
                              </a:gs>
                            </a:gsLst>
                            <a:lin ang="0" scaled="0"/>
                          </a:gradFill>
                        </a:rPr>
                        <a:t>Azure SQL Database Managed Instance</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52184899"/>
                  </a:ext>
                </a:extLst>
              </a:tr>
              <a:tr h="397972">
                <a:tc>
                  <a:txBody>
                    <a:bodyPr/>
                    <a:lstStyle/>
                    <a:p>
                      <a:pPr algn="l"/>
                      <a:r>
                        <a:rPr lang="en-US" sz="1400">
                          <a:gradFill>
                            <a:gsLst>
                              <a:gs pos="1250">
                                <a:schemeClr val="tx1"/>
                              </a:gs>
                              <a:gs pos="100000">
                                <a:schemeClr val="tx1"/>
                              </a:gs>
                            </a:gsLst>
                            <a:lin ang="0" scaled="0"/>
                          </a:gradFill>
                        </a:rPr>
                        <a:t>SQL Server</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algn="l"/>
                      <a:r>
                        <a:rPr lang="en-US" sz="1400" dirty="0">
                          <a:gradFill>
                            <a:gsLst>
                              <a:gs pos="1250">
                                <a:schemeClr val="tx1"/>
                              </a:gs>
                              <a:gs pos="100000">
                                <a:schemeClr val="tx1"/>
                              </a:gs>
                            </a:gsLst>
                            <a:lin ang="0" scaled="0"/>
                          </a:gradFill>
                        </a:rPr>
                        <a:t>SQL Server in Azure VMs </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3206163234"/>
                  </a:ext>
                </a:extLst>
              </a:tr>
              <a:tr h="397972">
                <a:tc>
                  <a:txBody>
                    <a:bodyPr/>
                    <a:lstStyle/>
                    <a:p>
                      <a:pPr algn="l"/>
                      <a:r>
                        <a:rPr lang="en-US" sz="1400">
                          <a:gradFill>
                            <a:gsLst>
                              <a:gs pos="1250">
                                <a:schemeClr val="tx1"/>
                              </a:gs>
                              <a:gs pos="100000">
                                <a:schemeClr val="tx1"/>
                              </a:gs>
                            </a:gsLst>
                            <a:lin ang="0" scaled="0"/>
                          </a:gradFill>
                        </a:rPr>
                        <a:t>MySQL</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a:gradFill>
                            <a:gsLst>
                              <a:gs pos="1250">
                                <a:schemeClr val="tx1"/>
                              </a:gs>
                              <a:gs pos="100000">
                                <a:schemeClr val="tx1"/>
                              </a:gs>
                            </a:gsLst>
                            <a:lin ang="0" scaled="0"/>
                          </a:gradFill>
                        </a:rPr>
                        <a:t>Azure Database for MySQL</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51808281"/>
                  </a:ext>
                </a:extLst>
              </a:tr>
              <a:tr h="397972">
                <a:tc>
                  <a:txBody>
                    <a:bodyPr/>
                    <a:lstStyle/>
                    <a:p>
                      <a:pPr algn="l"/>
                      <a:r>
                        <a:rPr lang="en-US" sz="1400">
                          <a:gradFill>
                            <a:gsLst>
                              <a:gs pos="1250">
                                <a:schemeClr val="tx1"/>
                              </a:gs>
                              <a:gs pos="100000">
                                <a:schemeClr val="tx1"/>
                              </a:gs>
                            </a:gsLst>
                            <a:lin ang="0" scaled="0"/>
                          </a:gradFill>
                        </a:rPr>
                        <a:t>PostgreSQL</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algn="l"/>
                      <a:r>
                        <a:rPr lang="en-US" sz="1400">
                          <a:gradFill>
                            <a:gsLst>
                              <a:gs pos="1250">
                                <a:schemeClr val="tx1"/>
                              </a:gs>
                              <a:gs pos="100000">
                                <a:schemeClr val="tx1"/>
                              </a:gs>
                            </a:gsLst>
                            <a:lin ang="0" scaled="0"/>
                          </a:gradFill>
                        </a:rPr>
                        <a:t>Azure Database for PostgreSQL</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807584165"/>
                  </a:ext>
                </a:extLst>
              </a:tr>
              <a:tr h="447420">
                <a:tc>
                  <a:txBody>
                    <a:bodyPr/>
                    <a:lstStyle/>
                    <a:p>
                      <a:pPr algn="l"/>
                      <a:r>
                        <a:rPr lang="en-US" sz="1400" kern="1200">
                          <a:gradFill>
                            <a:gsLst>
                              <a:gs pos="1250">
                                <a:schemeClr val="tx1"/>
                              </a:gs>
                              <a:gs pos="100000">
                                <a:schemeClr val="tx1"/>
                              </a:gs>
                            </a:gsLst>
                            <a:lin ang="0" scaled="0"/>
                          </a:gradFill>
                          <a:latin typeface="+mn-lt"/>
                          <a:ea typeface="+mn-ea"/>
                          <a:cs typeface="+mn-cs"/>
                        </a:rPr>
                        <a:t>MongoDB, Cassandra</a:t>
                      </a: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a:r>
                        <a:rPr lang="en-US" sz="1400" kern="1200">
                          <a:gradFill>
                            <a:gsLst>
                              <a:gs pos="1250">
                                <a:schemeClr val="tx1"/>
                              </a:gs>
                              <a:gs pos="100000">
                                <a:schemeClr val="tx1"/>
                              </a:gs>
                            </a:gsLst>
                            <a:lin ang="0" scaled="0"/>
                          </a:gradFill>
                          <a:latin typeface="+mn-lt"/>
                          <a:ea typeface="+mn-ea"/>
                          <a:cs typeface="+mn-cs"/>
                        </a:rPr>
                        <a:t>Cosmos DB</a:t>
                      </a: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3802819"/>
                  </a:ext>
                </a:extLst>
              </a:tr>
              <a:tr h="447420">
                <a:tc>
                  <a:txBody>
                    <a:bodyPr/>
                    <a:lstStyle/>
                    <a:p>
                      <a:pPr algn="l"/>
                      <a:r>
                        <a:rPr lang="en-US" sz="1400" kern="1200">
                          <a:gradFill>
                            <a:gsLst>
                              <a:gs pos="1250">
                                <a:schemeClr val="tx1"/>
                              </a:gs>
                              <a:gs pos="100000">
                                <a:schemeClr val="tx1"/>
                              </a:gs>
                            </a:gsLst>
                            <a:lin ang="0" scaled="0"/>
                          </a:gradFill>
                        </a:rPr>
                        <a:t>Oracle</a:t>
                      </a:r>
                      <a:endParaRPr lang="en-US" sz="1400" kern="1200">
                        <a:gradFill>
                          <a:gsLst>
                            <a:gs pos="1250">
                              <a:schemeClr val="tx1"/>
                            </a:gs>
                            <a:gs pos="100000">
                              <a:schemeClr val="tx1"/>
                            </a:gs>
                          </a:gsLst>
                          <a:lin ang="0" scaled="0"/>
                        </a:gradFill>
                        <a:latin typeface="+mn-lt"/>
                        <a:ea typeface="+mn-ea"/>
                        <a:cs typeface="+mn-cs"/>
                      </a:endParaRPr>
                    </a:p>
                  </a:txBody>
                  <a:tcPr marL="91427" marR="91427" marT="45713" marB="45713" anchor="ctr">
                    <a:lnL w="1270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algn="l"/>
                      <a:r>
                        <a:rPr lang="en-US" sz="1400" kern="1200" dirty="0">
                          <a:gradFill>
                            <a:gsLst>
                              <a:gs pos="1250">
                                <a:schemeClr val="tx1"/>
                              </a:gs>
                              <a:gs pos="100000">
                                <a:schemeClr val="tx1"/>
                              </a:gs>
                            </a:gsLst>
                            <a:lin ang="0" scaled="0"/>
                          </a:gradFill>
                        </a:rPr>
                        <a:t>SQL Server in Azure VMs</a:t>
                      </a:r>
                    </a:p>
                    <a:p>
                      <a:pPr algn="l"/>
                      <a:r>
                        <a:rPr lang="en-US" sz="1400" kern="1200" dirty="0">
                          <a:gradFill>
                            <a:gsLst>
                              <a:gs pos="1250">
                                <a:schemeClr val="tx1"/>
                              </a:gs>
                              <a:gs pos="100000">
                                <a:schemeClr val="tx1"/>
                              </a:gs>
                            </a:gsLst>
                            <a:lin ang="0" scaled="0"/>
                          </a:gradFill>
                        </a:rPr>
                        <a:t>Azure SQL Database </a:t>
                      </a:r>
                      <a:endParaRPr lang="en-US" sz="1400" kern="1200" dirty="0">
                        <a:gradFill>
                          <a:gsLst>
                            <a:gs pos="1250">
                              <a:schemeClr val="tx1"/>
                            </a:gs>
                            <a:gs pos="100000">
                              <a:schemeClr val="tx1"/>
                            </a:gs>
                          </a:gsLst>
                          <a:lin ang="0" scaled="0"/>
                        </a:gradFill>
                        <a:latin typeface="+mn-lt"/>
                        <a:ea typeface="+mn-ea"/>
                        <a:cs typeface="+mn-cs"/>
                      </a:endParaRPr>
                    </a:p>
                  </a:txBody>
                  <a:tcPr marL="91427" marR="91427" marT="45713" marB="4571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313909991"/>
                  </a:ext>
                </a:extLst>
              </a:tr>
            </a:tbl>
          </a:graphicData>
        </a:graphic>
      </p:graphicFrame>
      <p:sp>
        <p:nvSpPr>
          <p:cNvPr id="6" name="Left Brace 5">
            <a:extLst>
              <a:ext uri="{FF2B5EF4-FFF2-40B4-BE49-F238E27FC236}">
                <a16:creationId xmlns:a16="http://schemas.microsoft.com/office/drawing/2014/main" id="{DB4A0370-4699-4AAA-80AF-7F8FFEC74FBD}"/>
              </a:ext>
            </a:extLst>
          </p:cNvPr>
          <p:cNvSpPr/>
          <p:nvPr/>
        </p:nvSpPr>
        <p:spPr>
          <a:xfrm rot="5400000">
            <a:off x="8749623" y="-217944"/>
            <a:ext cx="252176" cy="4743452"/>
          </a:xfrm>
          <a:prstGeom prst="leftBrace">
            <a:avLst/>
          </a:prstGeom>
          <a:ln w="15875" cap="rnd">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C8ADB047-79A6-4D2F-8BD8-9E52C6DD5833}"/>
              </a:ext>
            </a:extLst>
          </p:cNvPr>
          <p:cNvSpPr txBox="1"/>
          <p:nvPr/>
        </p:nvSpPr>
        <p:spPr>
          <a:xfrm>
            <a:off x="8110417" y="1577230"/>
            <a:ext cx="1542831" cy="57238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i="0" u="none" strike="noStrike" kern="1200" cap="none" spc="0" normalizeH="0" baseline="0" noProof="0">
                <a:ln>
                  <a:noFill/>
                </a:ln>
                <a:gradFill>
                  <a:gsLst>
                    <a:gs pos="1250">
                      <a:schemeClr val="accent1"/>
                    </a:gs>
                    <a:gs pos="100000">
                      <a:schemeClr val="accent1"/>
                    </a:gs>
                  </a:gsLst>
                  <a:lin ang="0" scaled="0"/>
                </a:gradFill>
                <a:effectLst/>
                <a:uLnTx/>
                <a:uFillTx/>
                <a:ea typeface="+mn-ea"/>
                <a:cs typeface="Segoe UI Semibold" panose="020B0702040204020203" pitchFamily="34" charset="0"/>
              </a:rPr>
              <a:t>Scenarios</a:t>
            </a:r>
          </a:p>
        </p:txBody>
      </p:sp>
      <p:grpSp>
        <p:nvGrpSpPr>
          <p:cNvPr id="13" name="Group 12">
            <a:extLst>
              <a:ext uri="{FF2B5EF4-FFF2-40B4-BE49-F238E27FC236}">
                <a16:creationId xmlns:a16="http://schemas.microsoft.com/office/drawing/2014/main" id="{48F83417-530F-43C9-AFA8-841965FD211D}"/>
              </a:ext>
            </a:extLst>
          </p:cNvPr>
          <p:cNvGrpSpPr/>
          <p:nvPr/>
        </p:nvGrpSpPr>
        <p:grpSpPr>
          <a:xfrm>
            <a:off x="8059106" y="5978527"/>
            <a:ext cx="2111552" cy="701541"/>
            <a:chOff x="9292254" y="72487"/>
            <a:chExt cx="2828682" cy="939800"/>
          </a:xfrm>
        </p:grpSpPr>
        <p:sp>
          <p:nvSpPr>
            <p:cNvPr id="14" name="Snip Single Corner Rectangle 18">
              <a:extLst>
                <a:ext uri="{FF2B5EF4-FFF2-40B4-BE49-F238E27FC236}">
                  <a16:creationId xmlns:a16="http://schemas.microsoft.com/office/drawing/2014/main" id="{3DACD691-6C62-450C-AA58-79D3292CF968}"/>
                </a:ext>
              </a:extLst>
            </p:cNvPr>
            <p:cNvSpPr/>
            <p:nvPr/>
          </p:nvSpPr>
          <p:spPr>
            <a:xfrm flipH="1">
              <a:off x="9292254" y="72487"/>
              <a:ext cx="2828682" cy="939800"/>
            </a:xfrm>
            <a:prstGeom prst="snip1Rect">
              <a:avLst/>
            </a:prstGeom>
            <a:solidFill>
              <a:schemeClr val="bg2"/>
            </a:solidFill>
            <a:ln w="158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globe_6" title="Icon of a monitor in front of a sphere made of lines">
              <a:extLst>
                <a:ext uri="{FF2B5EF4-FFF2-40B4-BE49-F238E27FC236}">
                  <a16:creationId xmlns:a16="http://schemas.microsoft.com/office/drawing/2014/main" id="{CCEC43AD-629D-4749-8719-7D19BC2114DC}"/>
                </a:ext>
              </a:extLst>
            </p:cNvPr>
            <p:cNvSpPr>
              <a:spLocks noChangeAspect="1" noEditPoints="1"/>
            </p:cNvSpPr>
            <p:nvPr/>
          </p:nvSpPr>
          <p:spPr bwMode="auto">
            <a:xfrm>
              <a:off x="9640982" y="287374"/>
              <a:ext cx="501871" cy="543783"/>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2222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6" name="Database_EFC7" title="Icon of a cylinder">
              <a:extLst>
                <a:ext uri="{FF2B5EF4-FFF2-40B4-BE49-F238E27FC236}">
                  <a16:creationId xmlns:a16="http://schemas.microsoft.com/office/drawing/2014/main" id="{FBDC6902-F2FC-4509-B309-7214AFAF68CD}"/>
                </a:ext>
              </a:extLst>
            </p:cNvPr>
            <p:cNvSpPr>
              <a:spLocks noChangeAspect="1" noEditPoints="1"/>
            </p:cNvSpPr>
            <p:nvPr/>
          </p:nvSpPr>
          <p:spPr bwMode="auto">
            <a:xfrm>
              <a:off x="10334864" y="307221"/>
              <a:ext cx="341448" cy="4438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4">
                  <a:alpha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7" name="Org_ECA6" title="Icon of three boxes in a bracket chart">
              <a:extLst>
                <a:ext uri="{FF2B5EF4-FFF2-40B4-BE49-F238E27FC236}">
                  <a16:creationId xmlns:a16="http://schemas.microsoft.com/office/drawing/2014/main" id="{E008B4F1-9840-4193-BDA7-3F8D857D4EFE}"/>
                </a:ext>
              </a:extLst>
            </p:cNvPr>
            <p:cNvSpPr>
              <a:spLocks noChangeAspect="1" noEditPoints="1"/>
            </p:cNvSpPr>
            <p:nvPr/>
          </p:nvSpPr>
          <p:spPr bwMode="auto">
            <a:xfrm>
              <a:off x="10829228" y="278623"/>
              <a:ext cx="449613" cy="44983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0078D4">
                  <a:alpha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document_6" title="Icon of a document with a padlock in the lower right corner">
              <a:extLst>
                <a:ext uri="{FF2B5EF4-FFF2-40B4-BE49-F238E27FC236}">
                  <a16:creationId xmlns:a16="http://schemas.microsoft.com/office/drawing/2014/main" id="{8A09A1CB-4687-4C7A-B8F0-B342DEF88E54}"/>
                </a:ext>
              </a:extLst>
            </p:cNvPr>
            <p:cNvSpPr>
              <a:spLocks noChangeAspect="1" noEditPoints="1"/>
            </p:cNvSpPr>
            <p:nvPr/>
          </p:nvSpPr>
          <p:spPr bwMode="auto">
            <a:xfrm>
              <a:off x="11441856" y="301217"/>
              <a:ext cx="359865" cy="449832"/>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rgbClr val="0078D4">
                  <a:alpha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984D639C-1169-413E-BE90-09D2EC19D2E1}"/>
              </a:ext>
            </a:extLst>
          </p:cNvPr>
          <p:cNvSpPr txBox="1"/>
          <p:nvPr/>
        </p:nvSpPr>
        <p:spPr>
          <a:xfrm>
            <a:off x="195943" y="2087413"/>
            <a:ext cx="4355960" cy="1535805"/>
          </a:xfrm>
          <a:prstGeom prst="rect">
            <a:avLst/>
          </a:prstGeom>
          <a:noFill/>
        </p:spPr>
        <p:txBody>
          <a:bodyPr wrap="square" lIns="182880" tIns="146304" rIns="182880" bIns="146304" rtlCol="0">
            <a:spAutoFit/>
          </a:bodyPr>
          <a:lstStyle/>
          <a:p>
            <a:pPr>
              <a:lnSpc>
                <a:spcPct val="90000"/>
              </a:lnSpc>
              <a:spcAft>
                <a:spcPts val="600"/>
              </a:spcAft>
            </a:pPr>
            <a:r>
              <a:rPr lang="zh-CN" altLang="en-US" sz="2000" b="1" dirty="0">
                <a:solidFill>
                  <a:srgbClr val="0070C0"/>
                </a:solidFill>
              </a:rPr>
              <a:t>加速数据库迁移</a:t>
            </a:r>
          </a:p>
          <a:p>
            <a:pPr>
              <a:lnSpc>
                <a:spcPct val="90000"/>
              </a:lnSpc>
              <a:spcAft>
                <a:spcPts val="600"/>
              </a:spcAft>
            </a:pPr>
            <a:r>
              <a:rPr lang="zh-CN" altLang="en-US" sz="1600" dirty="0"/>
              <a:t>使用单项全面服务而不是多个工具，减小云迁移的复杂程度。</a:t>
            </a:r>
            <a:r>
              <a:rPr lang="en-US" altLang="zh-CN" sz="1600" dirty="0"/>
              <a:t>Azure </a:t>
            </a:r>
            <a:r>
              <a:rPr lang="zh-CN" altLang="en-US" sz="1600" dirty="0"/>
              <a:t>数据库迁移服务是一个无缝端到端解决方案，用于将本地 </a:t>
            </a:r>
            <a:r>
              <a:rPr lang="en-US" altLang="zh-CN" sz="1600" dirty="0"/>
              <a:t>SQL Server </a:t>
            </a:r>
            <a:r>
              <a:rPr lang="zh-CN" altLang="en-US" sz="1600" dirty="0"/>
              <a:t>数据库迁移到云。</a:t>
            </a:r>
          </a:p>
        </p:txBody>
      </p:sp>
      <p:sp>
        <p:nvSpPr>
          <p:cNvPr id="20" name="TextBox 19">
            <a:extLst>
              <a:ext uri="{FF2B5EF4-FFF2-40B4-BE49-F238E27FC236}">
                <a16:creationId xmlns:a16="http://schemas.microsoft.com/office/drawing/2014/main" id="{12004FB0-4880-48CC-9FC1-FA71574D6DC0}"/>
              </a:ext>
            </a:extLst>
          </p:cNvPr>
          <p:cNvSpPr txBox="1"/>
          <p:nvPr/>
        </p:nvSpPr>
        <p:spPr>
          <a:xfrm>
            <a:off x="232787" y="4189193"/>
            <a:ext cx="4355960" cy="1895904"/>
          </a:xfrm>
          <a:prstGeom prst="rect">
            <a:avLst/>
          </a:prstGeom>
          <a:noFill/>
        </p:spPr>
        <p:txBody>
          <a:bodyPr wrap="square" lIns="182880" tIns="146304" rIns="182880" bIns="146304" rtlCol="0">
            <a:spAutoFit/>
          </a:bodyPr>
          <a:lstStyle/>
          <a:p>
            <a:r>
              <a:rPr lang="zh-CN" altLang="en-US" sz="2000" b="1" dirty="0">
                <a:solidFill>
                  <a:srgbClr val="0078D7"/>
                </a:solidFill>
              </a:rPr>
              <a:t>使用引导式流程，更快速地完成所需操作</a:t>
            </a:r>
          </a:p>
          <a:p>
            <a:r>
              <a:rPr lang="zh-CN" altLang="en-US" sz="1600" dirty="0"/>
              <a:t>借助高恢复性和自愈式的迁移，无需专业技能即可获得可靠的结果。引导式流程提供的选项易于理解和实现</a:t>
            </a:r>
            <a:r>
              <a:rPr lang="en-US" altLang="zh-CN" sz="1600" dirty="0"/>
              <a:t>—</a:t>
            </a:r>
            <a:r>
              <a:rPr lang="zh-CN" altLang="en-US" sz="1600" dirty="0"/>
              <a:t>一次即可成功完成作业。</a:t>
            </a:r>
          </a:p>
        </p:txBody>
      </p:sp>
      <p:pic>
        <p:nvPicPr>
          <p:cNvPr id="24" name="Picture 23" descr="A close up of a logo&#10;&#10;Description generated with very high confidence">
            <a:extLst>
              <a:ext uri="{FF2B5EF4-FFF2-40B4-BE49-F238E27FC236}">
                <a16:creationId xmlns:a16="http://schemas.microsoft.com/office/drawing/2014/main" id="{4ABBF288-BD1F-42CA-B085-D2571B43D527}"/>
              </a:ext>
            </a:extLst>
          </p:cNvPr>
          <p:cNvPicPr>
            <a:picLocks noChangeAspect="1"/>
          </p:cNvPicPr>
          <p:nvPr/>
        </p:nvPicPr>
        <p:blipFill>
          <a:blip r:embed="rId3"/>
          <a:stretch>
            <a:fillRect/>
          </a:stretch>
        </p:blipFill>
        <p:spPr>
          <a:xfrm>
            <a:off x="4706060" y="2027694"/>
            <a:ext cx="1285875" cy="1504950"/>
          </a:xfrm>
          <a:prstGeom prst="rect">
            <a:avLst/>
          </a:prstGeom>
        </p:spPr>
      </p:pic>
      <p:pic>
        <p:nvPicPr>
          <p:cNvPr id="26" name="Picture 25" descr="A picture containing object, clock&#10;&#10;Description generated with very high confidence">
            <a:extLst>
              <a:ext uri="{FF2B5EF4-FFF2-40B4-BE49-F238E27FC236}">
                <a16:creationId xmlns:a16="http://schemas.microsoft.com/office/drawing/2014/main" id="{1256A719-AE09-4B25-8FEC-AED389AA0F3F}"/>
              </a:ext>
            </a:extLst>
          </p:cNvPr>
          <p:cNvPicPr>
            <a:picLocks noChangeAspect="1"/>
          </p:cNvPicPr>
          <p:nvPr/>
        </p:nvPicPr>
        <p:blipFill>
          <a:blip r:embed="rId4"/>
          <a:stretch>
            <a:fillRect/>
          </a:stretch>
        </p:blipFill>
        <p:spPr>
          <a:xfrm>
            <a:off x="4489346" y="4584821"/>
            <a:ext cx="1793996" cy="794064"/>
          </a:xfrm>
          <a:prstGeom prst="rect">
            <a:avLst/>
          </a:prstGeom>
        </p:spPr>
      </p:pic>
    </p:spTree>
    <p:extLst>
      <p:ext uri="{BB962C8B-B14F-4D97-AF65-F5344CB8AC3E}">
        <p14:creationId xmlns:p14="http://schemas.microsoft.com/office/powerpoint/2010/main" val="1056737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317" r="26131"/>
          <a:stretch/>
        </p:blipFill>
        <p:spPr>
          <a:xfrm>
            <a:off x="7344125" y="50"/>
            <a:ext cx="5090675" cy="6994426"/>
          </a:xfrm>
          <a:prstGeom prst="rect">
            <a:avLst/>
          </a:prstGeom>
        </p:spPr>
      </p:pic>
      <p:sp>
        <p:nvSpPr>
          <p:cNvPr id="3" name="Title 1"/>
          <p:cNvSpPr txBox="1">
            <a:spLocks/>
          </p:cNvSpPr>
          <p:nvPr/>
        </p:nvSpPr>
        <p:spPr>
          <a:xfrm>
            <a:off x="557665" y="379761"/>
            <a:ext cx="2667000" cy="8494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t>物联网</a:t>
            </a:r>
            <a:endParaRPr lang="zh-CN" altLang="en-US" sz="3600" dirty="0"/>
          </a:p>
        </p:txBody>
      </p:sp>
      <p:sp>
        <p:nvSpPr>
          <p:cNvPr id="4" name="TextBox 3"/>
          <p:cNvSpPr txBox="1"/>
          <p:nvPr/>
        </p:nvSpPr>
        <p:spPr>
          <a:xfrm>
            <a:off x="557665" y="1164121"/>
            <a:ext cx="2879634" cy="593701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IoT Hub</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IoT Edge</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IoT Suite</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IoT Central</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Azure Sphere</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Event Grid</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Azure Map</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Time Series Insights</a:t>
            </a: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529781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a:t>
            </a:r>
            <a:r>
              <a:rPr lang="en-US" altLang="zh-CN" sz="3600" err="1">
                <a:gradFill>
                  <a:gsLst>
                    <a:gs pos="5417">
                      <a:srgbClr val="FFFFFF"/>
                    </a:gs>
                    <a:gs pos="28000">
                      <a:srgbClr val="FFFFFF"/>
                    </a:gs>
                  </a:gsLst>
                  <a:lin ang="5400000" scaled="0"/>
                </a:gradFill>
                <a:latin typeface="+mj-ea"/>
                <a:ea typeface="+mj-ea"/>
                <a:cs typeface="Segoe UI" pitchFamily="34" charset="0"/>
              </a:rPr>
              <a:t>IoT</a:t>
            </a:r>
            <a:r>
              <a:rPr lang="en-US" altLang="zh-CN" sz="3600">
                <a:gradFill>
                  <a:gsLst>
                    <a:gs pos="5417">
                      <a:srgbClr val="FFFFFF"/>
                    </a:gs>
                    <a:gs pos="28000">
                      <a:srgbClr val="FFFFFF"/>
                    </a:gs>
                  </a:gsLst>
                  <a:lin ang="5400000" scaled="0"/>
                </a:gradFill>
                <a:latin typeface="+mj-ea"/>
                <a:ea typeface="+mj-ea"/>
                <a:cs typeface="Segoe UI" pitchFamily="34" charset="0"/>
              </a:rPr>
              <a:t> Hub</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56" name="TextBox 55"/>
          <p:cNvSpPr txBox="1"/>
          <p:nvPr/>
        </p:nvSpPr>
        <p:spPr>
          <a:xfrm>
            <a:off x="274320" y="2238134"/>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a:solidFill>
                  <a:sysClr val="windowText" lastClr="000000"/>
                </a:solidFill>
                <a:cs typeface="Segoe UI Semibold" panose="020B0702040204020203" pitchFamily="34" charset="0"/>
              </a:rPr>
              <a:t>云规模</a:t>
            </a:r>
            <a:r>
              <a:rPr kumimoji="0" lang="zh-TW" altLang="en-US" sz="2400" b="0" i="0" u="none" strike="noStrike" kern="0" cap="none" spc="0" normalizeH="0" baseline="0" noProof="0">
                <a:ln>
                  <a:noFill/>
                </a:ln>
                <a:solidFill>
                  <a:sysClr val="windowText" lastClr="000000"/>
                </a:solidFill>
                <a:effectLst/>
                <a:uLnTx/>
                <a:uFillTx/>
                <a:cs typeface="Segoe UI Semibold" panose="020B0702040204020203" pitchFamily="34" charset="0"/>
              </a:rPr>
              <a:t>的</a:t>
            </a:r>
            <a:r>
              <a:rPr kumimoji="0" lang="zh-CN" altLang="en-US" sz="2400" b="0" i="0" u="none" strike="noStrike" kern="0" cap="none" spc="0" normalizeH="0" baseline="0" noProof="0">
                <a:ln>
                  <a:noFill/>
                </a:ln>
                <a:solidFill>
                  <a:sysClr val="windowText" lastClr="000000"/>
                </a:solidFill>
                <a:effectLst/>
                <a:uLnTx/>
                <a:uFillTx/>
                <a:cs typeface="Segoe UI Semibold" panose="020B0702040204020203" pitchFamily="34" charset="0"/>
              </a:rPr>
              <a:t>信息传输</a:t>
            </a:r>
            <a:endParaRPr kumimoji="0" lang="en-US" sz="2400" b="0" i="0" u="none" strike="noStrike" kern="0" cap="none" spc="0" normalizeH="0" baseline="0" noProof="0">
              <a:ln>
                <a:noFill/>
              </a:ln>
              <a:solidFill>
                <a:sysClr val="windowText" lastClr="000000"/>
              </a:solidFill>
              <a:effectLst/>
              <a:uLnTx/>
              <a:uFillTx/>
              <a:cs typeface="Segoe UI Semibold" panose="020B0702040204020203" pitchFamily="34" charset="0"/>
            </a:endParaRPr>
          </a:p>
        </p:txBody>
      </p:sp>
      <p:sp>
        <p:nvSpPr>
          <p:cNvPr id="57" name="TextBox 56"/>
          <p:cNvSpPr txBox="1"/>
          <p:nvPr/>
        </p:nvSpPr>
        <p:spPr>
          <a:xfrm>
            <a:off x="274320" y="3150705"/>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a:solidFill>
                  <a:sysClr val="windowText" lastClr="000000"/>
                </a:solidFill>
                <a:cs typeface="Segoe UI Semibold" panose="020B0702040204020203" pitchFamily="34" charset="0"/>
              </a:rPr>
              <a:t>双向沟通</a:t>
            </a:r>
            <a:endParaRPr kumimoji="0" lang="en-US" sz="2400" b="0" i="0" u="none" strike="noStrike" kern="0" cap="none" spc="0" normalizeH="0" baseline="0" noProof="0">
              <a:ln>
                <a:noFill/>
              </a:ln>
              <a:solidFill>
                <a:sysClr val="windowText" lastClr="000000"/>
              </a:solidFill>
              <a:effectLst/>
              <a:uLnTx/>
              <a:uFillTx/>
              <a:cs typeface="Segoe UI Semibold" panose="020B0702040204020203" pitchFamily="34" charset="0"/>
            </a:endParaRPr>
          </a:p>
        </p:txBody>
      </p:sp>
      <p:sp>
        <p:nvSpPr>
          <p:cNvPr id="58" name="TextBox 57"/>
          <p:cNvSpPr txBox="1"/>
          <p:nvPr/>
        </p:nvSpPr>
        <p:spPr>
          <a:xfrm>
            <a:off x="274320" y="4063276"/>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sysClr val="windowText" lastClr="000000"/>
                </a:solidFill>
                <a:effectLst/>
                <a:uLnTx/>
                <a:uFillTx/>
                <a:cs typeface="Segoe UI Semibold" panose="020B0702040204020203" pitchFamily="34" charset="0"/>
              </a:rPr>
              <a:t>针对个别设备进行验证</a:t>
            </a:r>
            <a:endParaRPr kumimoji="0" lang="en-US" sz="2400" b="0" i="0" u="none" strike="noStrike" kern="0" cap="none" spc="0" normalizeH="0" baseline="0" noProof="0">
              <a:ln>
                <a:noFill/>
              </a:ln>
              <a:solidFill>
                <a:sysClr val="windowText" lastClr="000000"/>
              </a:solidFill>
              <a:effectLst/>
              <a:uLnTx/>
              <a:uFillTx/>
              <a:cs typeface="Segoe UI Semibold" panose="020B0702040204020203" pitchFamily="34" charset="0"/>
            </a:endParaRPr>
          </a:p>
        </p:txBody>
      </p:sp>
      <p:sp>
        <p:nvSpPr>
          <p:cNvPr id="59" name="TextBox 58"/>
          <p:cNvSpPr txBox="1"/>
          <p:nvPr/>
        </p:nvSpPr>
        <p:spPr>
          <a:xfrm>
            <a:off x="274320" y="4975847"/>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sysClr val="windowText" lastClr="000000"/>
                </a:solidFill>
                <a:effectLst/>
                <a:uLnTx/>
                <a:uFillTx/>
                <a:cs typeface="Segoe UI Semibold" panose="020B0702040204020203" pitchFamily="34" charset="0"/>
              </a:rPr>
              <a:t>多种通讯协议支援多种通讯协议</a:t>
            </a:r>
            <a:endParaRPr kumimoji="0" lang="en-US" sz="2400" b="0" i="0" u="none" strike="noStrike" kern="0" cap="none" spc="0" normalizeH="0" baseline="0" noProof="0">
              <a:ln>
                <a:noFill/>
              </a:ln>
              <a:solidFill>
                <a:sysClr val="windowText" lastClr="000000"/>
              </a:solidFill>
              <a:effectLst/>
              <a:uLnTx/>
              <a:uFillTx/>
              <a:cs typeface="Segoe UI Semibold" panose="020B0702040204020203" pitchFamily="34" charset="0"/>
            </a:endParaRPr>
          </a:p>
        </p:txBody>
      </p:sp>
      <p:sp>
        <p:nvSpPr>
          <p:cNvPr id="60" name="TextBox 59"/>
          <p:cNvSpPr txBox="1"/>
          <p:nvPr/>
        </p:nvSpPr>
        <p:spPr>
          <a:xfrm>
            <a:off x="274320" y="5888419"/>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2400" kern="0">
                <a:solidFill>
                  <a:sysClr val="windowText" lastClr="000000"/>
                </a:solidFill>
                <a:cs typeface="Segoe UI Semibold" panose="020B0702040204020203" pitchFamily="34" charset="0"/>
              </a:rPr>
              <a:t>可</a:t>
            </a:r>
            <a:r>
              <a:rPr lang="zh-CN" altLang="en-US" sz="2400" kern="0">
                <a:solidFill>
                  <a:sysClr val="windowText" lastClr="000000"/>
                </a:solidFill>
                <a:cs typeface="Segoe UI Semibold" panose="020B0702040204020203" pitchFamily="34" charset="0"/>
              </a:rPr>
              <a:t>扩展</a:t>
            </a:r>
            <a:r>
              <a:rPr kumimoji="0" lang="zh-TW" altLang="en-US" sz="2400" b="0" i="0" u="none" strike="noStrike" kern="0" cap="none" spc="0" normalizeH="0" baseline="0" noProof="0">
                <a:ln>
                  <a:noFill/>
                </a:ln>
                <a:solidFill>
                  <a:sysClr val="windowText" lastClr="000000"/>
                </a:solidFill>
                <a:effectLst/>
                <a:uLnTx/>
                <a:uFillTx/>
                <a:cs typeface="Segoe UI Semibold" panose="020B0702040204020203" pitchFamily="34" charset="0"/>
              </a:rPr>
              <a:t>的</a:t>
            </a:r>
            <a:r>
              <a:rPr kumimoji="0" lang="en-US" altLang="zh-TW" sz="2400" b="0" i="0" u="none" strike="noStrike" kern="0" cap="none" spc="0" normalizeH="0" baseline="0" noProof="0">
                <a:ln>
                  <a:noFill/>
                </a:ln>
                <a:solidFill>
                  <a:sysClr val="windowText" lastClr="000000"/>
                </a:solidFill>
                <a:effectLst/>
                <a:uLnTx/>
                <a:uFillTx/>
                <a:cs typeface="Segoe UI Semibold" panose="020B0702040204020203" pitchFamily="34" charset="0"/>
              </a:rPr>
              <a:t>Gateway</a:t>
            </a:r>
            <a:endParaRPr kumimoji="0" lang="en-US" sz="2400" b="0" i="0" u="none" strike="noStrike" kern="0" cap="none" spc="0" normalizeH="0" baseline="0" noProof="0">
              <a:ln>
                <a:noFill/>
              </a:ln>
              <a:solidFill>
                <a:sysClr val="windowText" lastClr="000000"/>
              </a:solidFill>
              <a:effectLst/>
              <a:uLnTx/>
              <a:uFillTx/>
              <a:cs typeface="Segoe UI Semibold" panose="020B0702040204020203" pitchFamily="34" charset="0"/>
            </a:endParaRPr>
          </a:p>
        </p:txBody>
      </p:sp>
      <p:sp>
        <p:nvSpPr>
          <p:cNvPr id="61" name="TextBox 60"/>
          <p:cNvSpPr txBox="1"/>
          <p:nvPr/>
        </p:nvSpPr>
        <p:spPr>
          <a:xfrm>
            <a:off x="274320" y="132556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a:ln>
                  <a:noFill/>
                </a:ln>
                <a:solidFill>
                  <a:sysClr val="windowText" lastClr="000000"/>
                </a:solidFill>
                <a:effectLst/>
                <a:uLnTx/>
                <a:uFillTx/>
                <a:cs typeface="Segoe UI Semibold" panose="020B0702040204020203" pitchFamily="34" charset="0"/>
              </a:rPr>
              <a:t>大</a:t>
            </a:r>
            <a:r>
              <a:rPr lang="zh-CN" altLang="en-US" sz="2400" kern="0" noProof="0">
                <a:solidFill>
                  <a:sysClr val="windowText" lastClr="000000"/>
                </a:solidFill>
                <a:cs typeface="Segoe UI Semibold" panose="020B0702040204020203" pitchFamily="34" charset="0"/>
              </a:rPr>
              <a:t>规模</a:t>
            </a:r>
            <a:r>
              <a:rPr kumimoji="0" lang="zh-TW" altLang="en-US" sz="2400" b="0" i="0" u="none" strike="noStrike" kern="0" cap="none" spc="0" normalizeH="0" baseline="0" noProof="0">
                <a:ln>
                  <a:noFill/>
                </a:ln>
                <a:solidFill>
                  <a:sysClr val="windowText" lastClr="000000"/>
                </a:solidFill>
                <a:effectLst/>
                <a:uLnTx/>
                <a:uFillTx/>
                <a:cs typeface="Segoe UI Semibold" panose="020B0702040204020203" pitchFamily="34" charset="0"/>
              </a:rPr>
              <a:t>的</a:t>
            </a:r>
            <a:r>
              <a:rPr kumimoji="0" lang="en-US" altLang="zh-TW" sz="2400" b="0" i="0" u="none" strike="noStrike" kern="0" cap="none" spc="0" normalizeH="0" baseline="0" noProof="0" err="1">
                <a:ln>
                  <a:noFill/>
                </a:ln>
                <a:solidFill>
                  <a:sysClr val="windowText" lastClr="000000"/>
                </a:solidFill>
                <a:effectLst/>
                <a:uLnTx/>
                <a:uFillTx/>
                <a:cs typeface="Segoe UI Semibold" panose="020B0702040204020203" pitchFamily="34" charset="0"/>
              </a:rPr>
              <a:t>IoT</a:t>
            </a:r>
            <a:r>
              <a:rPr kumimoji="0" lang="zh-TW" altLang="en-US" sz="2400" b="0" i="0" u="none" strike="noStrike" kern="0" cap="none" spc="0" normalizeH="0" baseline="0" noProof="0">
                <a:ln>
                  <a:noFill/>
                </a:ln>
                <a:solidFill>
                  <a:sysClr val="windowText" lastClr="000000"/>
                </a:solidFill>
                <a:effectLst/>
                <a:uLnTx/>
                <a:uFillTx/>
                <a:cs typeface="Segoe UI Semibold" panose="020B0702040204020203" pitchFamily="34" charset="0"/>
              </a:rPr>
              <a:t>方案</a:t>
            </a:r>
            <a:endParaRPr kumimoji="0" lang="en-US" sz="2400" b="0" i="0" u="none" strike="noStrike" kern="0" cap="none" spc="0" normalizeH="0" baseline="0" noProof="0">
              <a:ln>
                <a:noFill/>
              </a:ln>
              <a:solidFill>
                <a:sysClr val="windowText" lastClr="000000"/>
              </a:solidFill>
              <a:effectLst/>
              <a:uLnTx/>
              <a:uFillTx/>
              <a:cs typeface="Segoe UI Semibold" panose="020B0702040204020203" pitchFamily="34" charset="0"/>
            </a:endParaRPr>
          </a:p>
        </p:txBody>
      </p:sp>
      <p:sp>
        <p:nvSpPr>
          <p:cNvPr id="62" name="Oval 61"/>
          <p:cNvSpPr/>
          <p:nvPr/>
        </p:nvSpPr>
        <p:spPr bwMode="auto">
          <a:xfrm>
            <a:off x="8462947" y="3156680"/>
            <a:ext cx="1879292" cy="1881918"/>
          </a:xfrm>
          <a:prstGeom prst="ellipse">
            <a:avLst/>
          </a:prstGeom>
          <a:solidFill>
            <a:schemeClr val="accent1"/>
          </a:solidFill>
          <a:ln w="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Azure IoT Hub</a:t>
            </a:r>
          </a:p>
        </p:txBody>
      </p:sp>
      <p:cxnSp>
        <p:nvCxnSpPr>
          <p:cNvPr id="63" name="Straight Connector 62"/>
          <p:cNvCxnSpPr>
            <a:cxnSpLocks/>
            <a:endCxn id="62" idx="0"/>
          </p:cNvCxnSpPr>
          <p:nvPr/>
        </p:nvCxnSpPr>
        <p:spPr>
          <a:xfrm>
            <a:off x="9388136" y="2278013"/>
            <a:ext cx="14457" cy="878667"/>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a:stCxn id="90" idx="3"/>
            <a:endCxn id="62" idx="7"/>
          </p:cNvCxnSpPr>
          <p:nvPr/>
        </p:nvCxnSpPr>
        <p:spPr>
          <a:xfrm flipH="1">
            <a:off x="10067023" y="2766080"/>
            <a:ext cx="710469" cy="666201"/>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a:stCxn id="93" idx="2"/>
            <a:endCxn id="62" idx="6"/>
          </p:cNvCxnSpPr>
          <p:nvPr/>
        </p:nvCxnSpPr>
        <p:spPr>
          <a:xfrm flipH="1">
            <a:off x="10342239" y="4097639"/>
            <a:ext cx="834898" cy="0"/>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a:stCxn id="62" idx="2"/>
            <a:endCxn id="87" idx="6"/>
          </p:cNvCxnSpPr>
          <p:nvPr/>
        </p:nvCxnSpPr>
        <p:spPr>
          <a:xfrm flipH="1">
            <a:off x="7587485" y="4097639"/>
            <a:ext cx="875462" cy="0"/>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a:stCxn id="96" idx="1"/>
            <a:endCxn id="62" idx="5"/>
          </p:cNvCxnSpPr>
          <p:nvPr/>
        </p:nvCxnSpPr>
        <p:spPr>
          <a:xfrm flipH="1" flipV="1">
            <a:off x="10067023" y="4762997"/>
            <a:ext cx="598558" cy="425348"/>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a:stCxn id="72" idx="5"/>
            <a:endCxn id="62" idx="1"/>
          </p:cNvCxnSpPr>
          <p:nvPr/>
        </p:nvCxnSpPr>
        <p:spPr>
          <a:xfrm>
            <a:off x="7941086" y="2766080"/>
            <a:ext cx="797077" cy="666201"/>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a:stCxn id="84" idx="7"/>
            <a:endCxn id="62" idx="3"/>
          </p:cNvCxnSpPr>
          <p:nvPr/>
        </p:nvCxnSpPr>
        <p:spPr>
          <a:xfrm flipV="1">
            <a:off x="8062208" y="4762997"/>
            <a:ext cx="675955" cy="425348"/>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Freeform 539"/>
          <p:cNvSpPr>
            <a:spLocks noChangeAspect="1"/>
          </p:cNvSpPr>
          <p:nvPr/>
        </p:nvSpPr>
        <p:spPr bwMode="auto">
          <a:xfrm>
            <a:off x="8475413" y="1359541"/>
            <a:ext cx="1854361" cy="95328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solidFill>
          <a:ln>
            <a:solidFill>
              <a:schemeClr val="bg1"/>
            </a:solidFill>
          </a:ln>
          <a:extLst/>
        </p:spPr>
        <p:txBody>
          <a:bodyPr vert="horz" wrap="square" lIns="89604" tIns="44802" rIns="89604" bIns="44802" numCol="1" anchor="t" anchorCtr="0" compatLnSpc="1">
            <a:prstTxWarp prst="textNoShape">
              <a:avLst/>
            </a:prstTxWarp>
          </a:bodyPr>
          <a:lstStyle/>
          <a:p>
            <a:pPr defTabSz="913841">
              <a:defRPr/>
            </a:pPr>
            <a:endParaRPr lang="en-US" sz="1765">
              <a:solidFill>
                <a:srgbClr val="FFFFFF"/>
              </a:solidFill>
              <a:latin typeface="Segoe UI"/>
            </a:endParaRPr>
          </a:p>
        </p:txBody>
      </p:sp>
      <p:grpSp>
        <p:nvGrpSpPr>
          <p:cNvPr id="71" name="Group 70"/>
          <p:cNvGrpSpPr/>
          <p:nvPr/>
        </p:nvGrpSpPr>
        <p:grpSpPr>
          <a:xfrm>
            <a:off x="7233941" y="2058935"/>
            <a:ext cx="828472" cy="828472"/>
            <a:chOff x="2788809" y="1380381"/>
            <a:chExt cx="828472" cy="828472"/>
          </a:xfrm>
        </p:grpSpPr>
        <p:sp>
          <p:nvSpPr>
            <p:cNvPr id="72" name="Oval 71"/>
            <p:cNvSpPr/>
            <p:nvPr/>
          </p:nvSpPr>
          <p:spPr bwMode="auto">
            <a:xfrm>
              <a:off x="2788809" y="1380381"/>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2939814" y="1576836"/>
              <a:ext cx="526462" cy="435563"/>
              <a:chOff x="2996319" y="1744195"/>
              <a:chExt cx="398866" cy="329998"/>
            </a:xfrm>
            <a:solidFill>
              <a:schemeClr val="accent1"/>
            </a:solidFill>
          </p:grpSpPr>
          <p:sp>
            <p:nvSpPr>
              <p:cNvPr id="74" name="Freeform 5"/>
              <p:cNvSpPr>
                <a:spLocks noEditPoints="1"/>
              </p:cNvSpPr>
              <p:nvPr/>
            </p:nvSpPr>
            <p:spPr bwMode="auto">
              <a:xfrm>
                <a:off x="3204182" y="1761335"/>
                <a:ext cx="71602" cy="74549"/>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a:solidFill>
                    <a:prstClr val="black"/>
                  </a:solidFill>
                  <a:latin typeface="Segoe UI"/>
                </a:endParaRPr>
              </a:p>
            </p:txBody>
          </p:sp>
          <p:sp>
            <p:nvSpPr>
              <p:cNvPr id="75" name="Oval 6"/>
              <p:cNvSpPr>
                <a:spLocks noChangeArrowheads="1"/>
              </p:cNvSpPr>
              <p:nvPr/>
            </p:nvSpPr>
            <p:spPr bwMode="auto">
              <a:xfrm>
                <a:off x="3229173" y="1787355"/>
                <a:ext cx="21025" cy="22097"/>
              </a:xfrm>
              <a:prstGeom prst="ellipse">
                <a:avLst/>
              </a:pr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a:solidFill>
                    <a:prstClr val="black"/>
                  </a:solidFill>
                  <a:latin typeface="Segoe UI"/>
                </a:endParaRPr>
              </a:p>
            </p:txBody>
          </p:sp>
          <p:sp>
            <p:nvSpPr>
              <p:cNvPr id="76" name="Freeform 7"/>
              <p:cNvSpPr>
                <a:spLocks noEditPoints="1"/>
              </p:cNvSpPr>
              <p:nvPr/>
            </p:nvSpPr>
            <p:spPr bwMode="auto">
              <a:xfrm>
                <a:off x="2996319" y="1744195"/>
                <a:ext cx="97783" cy="10201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a:solidFill>
                    <a:prstClr val="black"/>
                  </a:solidFill>
                  <a:latin typeface="Segoe UI"/>
                </a:endParaRPr>
              </a:p>
            </p:txBody>
          </p:sp>
          <p:sp>
            <p:nvSpPr>
              <p:cNvPr id="77" name="Oval 8"/>
              <p:cNvSpPr>
                <a:spLocks noChangeArrowheads="1"/>
              </p:cNvSpPr>
              <p:nvPr/>
            </p:nvSpPr>
            <p:spPr bwMode="auto">
              <a:xfrm>
                <a:off x="3030632" y="1780128"/>
                <a:ext cx="28759" cy="30357"/>
              </a:xfrm>
              <a:prstGeom prst="ellipse">
                <a:avLst/>
              </a:pr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a:solidFill>
                    <a:prstClr val="black"/>
                  </a:solidFill>
                  <a:latin typeface="Segoe UI"/>
                </a:endParaRPr>
              </a:p>
            </p:txBody>
          </p:sp>
          <p:sp>
            <p:nvSpPr>
              <p:cNvPr id="78" name="Freeform 9"/>
              <p:cNvSpPr>
                <a:spLocks/>
              </p:cNvSpPr>
              <p:nvPr/>
            </p:nvSpPr>
            <p:spPr bwMode="auto">
              <a:xfrm>
                <a:off x="3326558" y="1935007"/>
                <a:ext cx="57321" cy="9540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a:solidFill>
                    <a:prstClr val="black"/>
                  </a:solidFill>
                  <a:latin typeface="Segoe UI"/>
                </a:endParaRPr>
              </a:p>
            </p:txBody>
          </p:sp>
          <p:sp>
            <p:nvSpPr>
              <p:cNvPr id="79" name="Freeform 10"/>
              <p:cNvSpPr>
                <a:spLocks/>
              </p:cNvSpPr>
              <p:nvPr/>
            </p:nvSpPr>
            <p:spPr bwMode="auto">
              <a:xfrm>
                <a:off x="3021310" y="1986841"/>
                <a:ext cx="373875" cy="87352"/>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a:solidFill>
                    <a:prstClr val="black"/>
                  </a:solidFill>
                  <a:latin typeface="Segoe UI"/>
                </a:endParaRPr>
              </a:p>
            </p:txBody>
          </p:sp>
          <p:sp>
            <p:nvSpPr>
              <p:cNvPr id="80" name="Freeform 11"/>
              <p:cNvSpPr>
                <a:spLocks/>
              </p:cNvSpPr>
              <p:nvPr/>
            </p:nvSpPr>
            <p:spPr bwMode="auto">
              <a:xfrm>
                <a:off x="3038169" y="1840427"/>
                <a:ext cx="126146" cy="130719"/>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a:solidFill>
                    <a:prstClr val="black"/>
                  </a:solidFill>
                  <a:latin typeface="Segoe UI"/>
                </a:endParaRPr>
              </a:p>
            </p:txBody>
          </p:sp>
          <p:sp>
            <p:nvSpPr>
              <p:cNvPr id="81" name="Freeform 12"/>
              <p:cNvSpPr>
                <a:spLocks/>
              </p:cNvSpPr>
              <p:nvPr/>
            </p:nvSpPr>
            <p:spPr bwMode="auto">
              <a:xfrm>
                <a:off x="3105407" y="1767324"/>
                <a:ext cx="89849" cy="6422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a:solidFill>
                    <a:prstClr val="black"/>
                  </a:solidFill>
                  <a:latin typeface="Segoe UI"/>
                </a:endParaRPr>
              </a:p>
            </p:txBody>
          </p:sp>
          <p:sp>
            <p:nvSpPr>
              <p:cNvPr id="82" name="Freeform 13"/>
              <p:cNvSpPr>
                <a:spLocks/>
              </p:cNvSpPr>
              <p:nvPr/>
            </p:nvSpPr>
            <p:spPr bwMode="auto">
              <a:xfrm>
                <a:off x="3244643" y="1825558"/>
                <a:ext cx="109683" cy="124524"/>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a:solidFill>
                    <a:prstClr val="black"/>
                  </a:solidFill>
                  <a:latin typeface="Segoe UI"/>
                </a:endParaRPr>
              </a:p>
            </p:txBody>
          </p:sp>
        </p:grpSp>
      </p:grpSp>
      <p:grpSp>
        <p:nvGrpSpPr>
          <p:cNvPr id="83" name="Group 82"/>
          <p:cNvGrpSpPr/>
          <p:nvPr/>
        </p:nvGrpSpPr>
        <p:grpSpPr>
          <a:xfrm>
            <a:off x="7355063" y="5067018"/>
            <a:ext cx="828472" cy="828472"/>
            <a:chOff x="647262" y="3061961"/>
            <a:chExt cx="828472" cy="828472"/>
          </a:xfrm>
        </p:grpSpPr>
        <p:sp>
          <p:nvSpPr>
            <p:cNvPr id="84" name="Oval 83"/>
            <p:cNvSpPr/>
            <p:nvPr/>
          </p:nvSpPr>
          <p:spPr bwMode="auto">
            <a:xfrm>
              <a:off x="647262" y="3061961"/>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2048"/>
            <p:cNvSpPr>
              <a:spLocks noChangeAspect="1"/>
            </p:cNvSpPr>
            <p:nvPr/>
          </p:nvSpPr>
          <p:spPr bwMode="auto">
            <a:xfrm flipV="1">
              <a:off x="918152" y="3189266"/>
              <a:ext cx="286692" cy="57386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accent1"/>
            </a:solidFill>
            <a:ln w="3175" cap="flat" cmpd="sng" algn="ctr">
              <a:solidFill>
                <a:schemeClr val="bg1"/>
              </a:solidFill>
              <a:prstDash val="solid"/>
              <a:headEnd type="none" w="med" len="med"/>
              <a:tailEnd type="none" w="med" len="med"/>
            </a:ln>
            <a:effectLst/>
          </p:spPr>
          <p:txBody>
            <a:bodyPr rot="0" spcFirstLastPara="0" vert="horz" wrap="square" lIns="93233" tIns="46616" rIns="46616" bIns="9323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2" fontAlgn="base">
                <a:spcBef>
                  <a:spcPct val="0"/>
                </a:spcBef>
                <a:spcAft>
                  <a:spcPct val="0"/>
                </a:spcAft>
                <a:defRPr/>
              </a:pPr>
              <a:endParaRPr lang="en-US" sz="1836" spc="-5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6" name="Group 85"/>
          <p:cNvGrpSpPr/>
          <p:nvPr/>
        </p:nvGrpSpPr>
        <p:grpSpPr>
          <a:xfrm>
            <a:off x="6759013" y="3683403"/>
            <a:ext cx="828472" cy="828472"/>
            <a:chOff x="1406508" y="1829067"/>
            <a:chExt cx="828472" cy="828472"/>
          </a:xfrm>
        </p:grpSpPr>
        <p:sp>
          <p:nvSpPr>
            <p:cNvPr id="87" name="Oval 86"/>
            <p:cNvSpPr/>
            <p:nvPr/>
          </p:nvSpPr>
          <p:spPr bwMode="auto">
            <a:xfrm>
              <a:off x="1406508" y="1829067"/>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25"/>
            <p:cNvSpPr>
              <a:spLocks noChangeAspect="1"/>
            </p:cNvSpPr>
            <p:nvPr/>
          </p:nvSpPr>
          <p:spPr bwMode="auto">
            <a:xfrm>
              <a:off x="1555773" y="2059793"/>
              <a:ext cx="529943" cy="3670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7011" tIns="194021" rIns="48505" bIns="97011" numCol="1" spcCol="0" rtlCol="0" fromWordArt="0" anchor="b" anchorCtr="0" forceAA="0" compatLnSpc="1">
              <a:prstTxWarp prst="textNoShape">
                <a:avLst/>
              </a:prstTxWarp>
              <a:noAutofit/>
            </a:bodyPr>
            <a:lstStyle/>
            <a:p>
              <a:pPr marL="0" marR="0" lvl="0" indent="0" algn="ctr" defTabSz="969765" eaLnBrk="1" fontAlgn="base" latinLnBrk="0" hangingPunct="1">
                <a:lnSpc>
                  <a:spcPct val="100000"/>
                </a:lnSpc>
                <a:spcBef>
                  <a:spcPct val="0"/>
                </a:spcBef>
                <a:spcAft>
                  <a:spcPct val="0"/>
                </a:spcAft>
                <a:buClrTx/>
                <a:buSzTx/>
                <a:buFontTx/>
                <a:buNone/>
                <a:tabLst/>
                <a:defRPr/>
              </a:pPr>
              <a:endParaRPr kumimoji="0" lang="en-US" sz="1591" b="0" i="0" u="none" strike="noStrike" kern="0" cap="none" spc="-53" normalizeH="0" baseline="0" noProof="0" err="1">
                <a:ln>
                  <a:noFill/>
                </a:ln>
                <a:solidFill>
                  <a:srgbClr val="FF8C00"/>
                </a:solidFill>
                <a:effectLst/>
                <a:uLnTx/>
                <a:uFillTx/>
                <a:latin typeface="Segoe UI"/>
                <a:ea typeface="Segoe UI" pitchFamily="34" charset="0"/>
                <a:cs typeface="Segoe UI" pitchFamily="34" charset="0"/>
              </a:endParaRPr>
            </a:p>
          </p:txBody>
        </p:sp>
      </p:grpSp>
      <p:grpSp>
        <p:nvGrpSpPr>
          <p:cNvPr id="89" name="Group 88"/>
          <p:cNvGrpSpPr/>
          <p:nvPr/>
        </p:nvGrpSpPr>
        <p:grpSpPr>
          <a:xfrm>
            <a:off x="10656165" y="2058935"/>
            <a:ext cx="828472" cy="828472"/>
            <a:chOff x="4220448" y="1865022"/>
            <a:chExt cx="828472" cy="828472"/>
          </a:xfrm>
        </p:grpSpPr>
        <p:sp>
          <p:nvSpPr>
            <p:cNvPr id="90" name="Oval 89"/>
            <p:cNvSpPr/>
            <p:nvPr/>
          </p:nvSpPr>
          <p:spPr bwMode="auto">
            <a:xfrm>
              <a:off x="4220448" y="1865022"/>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1233"/>
            <p:cNvSpPr>
              <a:spLocks noChangeAspect="1"/>
            </p:cNvSpPr>
            <p:nvPr/>
          </p:nvSpPr>
          <p:spPr bwMode="auto">
            <a:xfrm>
              <a:off x="4478958" y="2072161"/>
              <a:ext cx="311452" cy="414195"/>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0" tIns="47545" rIns="47545" bIns="95090" numCol="1" spcCol="0" rtlCol="0" fromWordArt="0" anchor="b" anchorCtr="0" forceAA="0" compatLnSpc="1">
              <a:prstTxWarp prst="textNoShape">
                <a:avLst/>
              </a:prstTxWarp>
              <a:noAutofit/>
            </a:bodyPr>
            <a:lstStyle/>
            <a:p>
              <a:pPr algn="ctr" defTabSz="950478" fontAlgn="base">
                <a:spcBef>
                  <a:spcPct val="0"/>
                </a:spcBef>
                <a:spcAft>
                  <a:spcPct val="0"/>
                </a:spcAft>
                <a:defRPr/>
              </a:pPr>
              <a:endParaRPr lang="en-US" sz="1871" spc="-52"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2" name="Group 91"/>
          <p:cNvGrpSpPr/>
          <p:nvPr/>
        </p:nvGrpSpPr>
        <p:grpSpPr>
          <a:xfrm>
            <a:off x="11177137" y="3683403"/>
            <a:ext cx="828472" cy="828472"/>
            <a:chOff x="3312424" y="5718883"/>
            <a:chExt cx="828472" cy="828472"/>
          </a:xfrm>
        </p:grpSpPr>
        <p:sp>
          <p:nvSpPr>
            <p:cNvPr id="93" name="Oval 92"/>
            <p:cNvSpPr/>
            <p:nvPr/>
          </p:nvSpPr>
          <p:spPr bwMode="auto">
            <a:xfrm>
              <a:off x="3312424" y="5718883"/>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35"/>
            <p:cNvSpPr>
              <a:spLocks noChangeAspect="1"/>
            </p:cNvSpPr>
            <p:nvPr/>
          </p:nvSpPr>
          <p:spPr bwMode="auto">
            <a:xfrm>
              <a:off x="3413659" y="5938774"/>
              <a:ext cx="626003" cy="38869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0" tIns="47545" rIns="47545" bIns="95090" numCol="1" spcCol="0" rtlCol="0" fromWordArt="0" anchor="b" anchorCtr="0" forceAA="0" compatLnSpc="1">
              <a:prstTxWarp prst="textNoShape">
                <a:avLst/>
              </a:prstTxWarp>
              <a:noAutofit/>
            </a:bodyPr>
            <a:lstStyle/>
            <a:p>
              <a:pPr algn="ctr" defTabSz="950478" fontAlgn="base">
                <a:spcBef>
                  <a:spcPct val="0"/>
                </a:spcBef>
                <a:spcAft>
                  <a:spcPct val="0"/>
                </a:spcAft>
                <a:defRPr/>
              </a:pPr>
              <a:endParaRPr lang="en-US" sz="1871" spc="-52" err="1">
                <a:solidFill>
                  <a:srgbClr val="FF8C00"/>
                </a:solidFill>
                <a:latin typeface="Segoe UI"/>
                <a:ea typeface="Segoe UI" pitchFamily="34" charset="0"/>
                <a:cs typeface="Segoe UI" pitchFamily="34" charset="0"/>
              </a:endParaRPr>
            </a:p>
          </p:txBody>
        </p:sp>
      </p:grpSp>
      <p:grpSp>
        <p:nvGrpSpPr>
          <p:cNvPr id="95" name="Group 94"/>
          <p:cNvGrpSpPr/>
          <p:nvPr/>
        </p:nvGrpSpPr>
        <p:grpSpPr>
          <a:xfrm>
            <a:off x="10544254" y="5067018"/>
            <a:ext cx="828472" cy="828472"/>
            <a:chOff x="1824197" y="5619855"/>
            <a:chExt cx="828472" cy="828472"/>
          </a:xfrm>
        </p:grpSpPr>
        <p:sp>
          <p:nvSpPr>
            <p:cNvPr id="96" name="Oval 95"/>
            <p:cNvSpPr/>
            <p:nvPr/>
          </p:nvSpPr>
          <p:spPr bwMode="auto">
            <a:xfrm>
              <a:off x="1824197" y="5619855"/>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VEHICLE TRACKING"/>
            <p:cNvSpPr>
              <a:spLocks noChangeAspect="1"/>
            </p:cNvSpPr>
            <p:nvPr/>
          </p:nvSpPr>
          <p:spPr bwMode="auto">
            <a:xfrm>
              <a:off x="1933422" y="5805912"/>
              <a:ext cx="610023" cy="456359"/>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 tIns="46616" rIns="46616" bIns="93233" numCol="1" spcCol="0" rtlCol="0" fromWordArt="0" anchor="b" anchorCtr="0" forceAA="0" compatLnSpc="1">
              <a:prstTxWarp prst="textNoShape">
                <a:avLst/>
              </a:prstTxWarp>
              <a:noAutofit/>
            </a:bodyPr>
            <a:lstStyle/>
            <a:p>
              <a:pPr algn="ctr" defTabSz="931932" fontAlgn="base">
                <a:spcBef>
                  <a:spcPct val="0"/>
                </a:spcBef>
                <a:spcAft>
                  <a:spcPct val="0"/>
                </a:spcAft>
                <a:defRPr/>
              </a:pPr>
              <a:endParaRPr lang="en-US" sz="1836" spc="-5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8" name="Group 97"/>
          <p:cNvGrpSpPr/>
          <p:nvPr/>
        </p:nvGrpSpPr>
        <p:grpSpPr>
          <a:xfrm>
            <a:off x="8988357" y="5736219"/>
            <a:ext cx="828472" cy="828472"/>
            <a:chOff x="739771" y="4496253"/>
            <a:chExt cx="828472" cy="828472"/>
          </a:xfrm>
        </p:grpSpPr>
        <p:sp>
          <p:nvSpPr>
            <p:cNvPr id="99" name="Oval 98"/>
            <p:cNvSpPr/>
            <p:nvPr/>
          </p:nvSpPr>
          <p:spPr bwMode="auto">
            <a:xfrm>
              <a:off x="739771" y="4496253"/>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ounded Rectangle 4"/>
            <p:cNvSpPr>
              <a:spLocks noChangeAspect="1"/>
            </p:cNvSpPr>
            <p:nvPr/>
          </p:nvSpPr>
          <p:spPr bwMode="auto">
            <a:xfrm>
              <a:off x="1002611" y="4624162"/>
              <a:ext cx="302793" cy="572655"/>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101" name="Straight Connector 100"/>
          <p:cNvCxnSpPr>
            <a:cxnSpLocks/>
            <a:stCxn id="99" idx="0"/>
            <a:endCxn id="62" idx="4"/>
          </p:cNvCxnSpPr>
          <p:nvPr/>
        </p:nvCxnSpPr>
        <p:spPr>
          <a:xfrm flipV="1">
            <a:off x="9402593" y="5038598"/>
            <a:ext cx="0" cy="697621"/>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17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IoT Edge </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2" name="Rectangle: Rounded Corners 1">
            <a:extLst>
              <a:ext uri="{FF2B5EF4-FFF2-40B4-BE49-F238E27FC236}">
                <a16:creationId xmlns:a16="http://schemas.microsoft.com/office/drawing/2014/main" id="{0033DCA4-8877-4A47-BC59-052EB4C42FB0}"/>
              </a:ext>
            </a:extLst>
          </p:cNvPr>
          <p:cNvSpPr/>
          <p:nvPr/>
        </p:nvSpPr>
        <p:spPr bwMode="auto">
          <a:xfrm>
            <a:off x="122237" y="1363662"/>
            <a:ext cx="3657600" cy="1981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CN" sz="2000" err="1">
                <a:gradFill>
                  <a:gsLst>
                    <a:gs pos="0">
                      <a:srgbClr val="FFFFFF"/>
                    </a:gs>
                    <a:gs pos="100000">
                      <a:srgbClr val="FFFFFF"/>
                    </a:gs>
                  </a:gsLst>
                  <a:lin ang="5400000" scaled="0"/>
                </a:gradFill>
                <a:ea typeface="Segoe UI" pitchFamily="34" charset="0"/>
                <a:cs typeface="Segoe UI" pitchFamily="34" charset="0"/>
              </a:rPr>
              <a:t>IOTEdge</a:t>
            </a:r>
            <a:r>
              <a:rPr lang="zh-CN" altLang="en-US" sz="2000">
                <a:gradFill>
                  <a:gsLst>
                    <a:gs pos="0">
                      <a:srgbClr val="FFFFFF"/>
                    </a:gs>
                    <a:gs pos="100000">
                      <a:srgbClr val="FFFFFF"/>
                    </a:gs>
                  </a:gsLst>
                  <a:lin ang="5400000" scaled="0"/>
                </a:gradFill>
                <a:ea typeface="Segoe UI" pitchFamily="34" charset="0"/>
                <a:cs typeface="Segoe UI" pitchFamily="34" charset="0"/>
              </a:rPr>
              <a:t>模块</a:t>
            </a:r>
            <a:endParaRPr lang="en-US" altLang="zh-CN" sz="20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altLang="zh-CN" sz="24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altLang="zh-CN" sz="1200"/>
              <a:t>IoT Edge </a:t>
            </a:r>
            <a:r>
              <a:rPr lang="zh-CN" altLang="en-US" sz="1200"/>
              <a:t>模块是执行单位，目前以 </a:t>
            </a:r>
            <a:r>
              <a:rPr lang="en-US" altLang="zh-CN" sz="1200"/>
              <a:t>Docker </a:t>
            </a:r>
            <a:r>
              <a:rPr lang="zh-CN" altLang="en-US" sz="1200"/>
              <a:t>兼容容器的方式来实现，在边缘运行业务逻辑。 可以将多个模块配置为互相通信，创建一个数据处理管道。 可以开发自定义模块，或者将某些 </a:t>
            </a:r>
            <a:r>
              <a:rPr lang="en-US" altLang="zh-CN" sz="1200"/>
              <a:t>Azure </a:t>
            </a:r>
            <a:r>
              <a:rPr lang="zh-CN" altLang="en-US" sz="1200"/>
              <a:t>服务打包到模块中，以脱机方式在边缘提供服务</a:t>
            </a:r>
            <a:endParaRPr lang="zh-CN" altLang="en-US" sz="120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8652ADEA-F14D-46BB-AFF9-F5B14C689114}"/>
              </a:ext>
            </a:extLst>
          </p:cNvPr>
          <p:cNvSpPr/>
          <p:nvPr/>
        </p:nvSpPr>
        <p:spPr bwMode="auto">
          <a:xfrm>
            <a:off x="122237" y="3468705"/>
            <a:ext cx="3657600" cy="13716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CN" sz="2000" err="1">
                <a:gradFill>
                  <a:gsLst>
                    <a:gs pos="0">
                      <a:srgbClr val="FFFFFF"/>
                    </a:gs>
                    <a:gs pos="100000">
                      <a:srgbClr val="FFFFFF"/>
                    </a:gs>
                  </a:gsLst>
                  <a:lin ang="5400000" scaled="0"/>
                </a:gradFill>
                <a:ea typeface="Segoe UI" pitchFamily="34" charset="0"/>
                <a:cs typeface="Segoe UI" pitchFamily="34" charset="0"/>
              </a:rPr>
              <a:t>IOTEdge</a:t>
            </a:r>
            <a:r>
              <a:rPr lang="zh-CN" altLang="en-US" sz="2000">
                <a:gradFill>
                  <a:gsLst>
                    <a:gs pos="0">
                      <a:srgbClr val="FFFFFF"/>
                    </a:gs>
                    <a:gs pos="100000">
                      <a:srgbClr val="FFFFFF"/>
                    </a:gs>
                  </a:gsLst>
                  <a:lin ang="5400000" scaled="0"/>
                </a:gradFill>
                <a:ea typeface="Segoe UI" pitchFamily="34" charset="0"/>
                <a:cs typeface="Segoe UI" pitchFamily="34" charset="0"/>
              </a:rPr>
              <a:t>运行时</a:t>
            </a:r>
            <a:endParaRPr lang="en-US" altLang="zh-CN" sz="20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altLang="zh-CN" sz="12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altLang="zh-CN" sz="1200"/>
              <a:t>Azure IoT Edge </a:t>
            </a:r>
            <a:r>
              <a:rPr lang="zh-CN" altLang="en-US" sz="1200"/>
              <a:t>运行时允许在 </a:t>
            </a:r>
            <a:r>
              <a:rPr lang="en-US" altLang="zh-CN" sz="1200"/>
              <a:t>IoT Edge </a:t>
            </a:r>
            <a:r>
              <a:rPr lang="zh-CN" altLang="en-US" sz="1200"/>
              <a:t>设备上使用自定义逻辑和云逻辑。 它位于 </a:t>
            </a:r>
            <a:r>
              <a:rPr lang="en-US" altLang="zh-CN" sz="1200"/>
              <a:t>IoT Edge </a:t>
            </a:r>
            <a:r>
              <a:rPr lang="zh-CN" altLang="en-US" sz="1200"/>
              <a:t>设备上，执行管理和通信操作</a:t>
            </a:r>
            <a:r>
              <a:rPr lang="zh-CN" altLang="en-US"/>
              <a:t>。</a:t>
            </a:r>
            <a:endParaRPr lang="zh-CN" altLang="en-US" sz="120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31CC0B7B-C2BA-4780-AEF4-77F08D92F5AF}"/>
              </a:ext>
            </a:extLst>
          </p:cNvPr>
          <p:cNvSpPr/>
          <p:nvPr/>
        </p:nvSpPr>
        <p:spPr bwMode="auto">
          <a:xfrm>
            <a:off x="122237" y="4945062"/>
            <a:ext cx="3657600" cy="19050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CN" sz="2000" err="1">
                <a:gradFill>
                  <a:gsLst>
                    <a:gs pos="0">
                      <a:srgbClr val="FFFFFF"/>
                    </a:gs>
                    <a:gs pos="100000">
                      <a:srgbClr val="FFFFFF"/>
                    </a:gs>
                  </a:gsLst>
                  <a:lin ang="5400000" scaled="0"/>
                </a:gradFill>
                <a:ea typeface="Segoe UI" pitchFamily="34" charset="0"/>
                <a:cs typeface="Segoe UI" pitchFamily="34" charset="0"/>
              </a:rPr>
              <a:t>IOTEdge</a:t>
            </a:r>
            <a:r>
              <a:rPr lang="zh-CN" altLang="en-US" sz="2000">
                <a:gradFill>
                  <a:gsLst>
                    <a:gs pos="0">
                      <a:srgbClr val="FFFFFF"/>
                    </a:gs>
                    <a:gs pos="100000">
                      <a:srgbClr val="FFFFFF"/>
                    </a:gs>
                  </a:gsLst>
                  <a:lin ang="5400000" scaled="0"/>
                </a:gradFill>
                <a:ea typeface="Segoe UI" pitchFamily="34" charset="0"/>
                <a:cs typeface="Segoe UI" pitchFamily="34" charset="0"/>
              </a:rPr>
              <a:t>云界面</a:t>
            </a:r>
            <a:endParaRPr lang="en-US" altLang="zh-CN" sz="20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altLang="zh-CN" sz="1200">
              <a:gradFill>
                <a:gsLst>
                  <a:gs pos="0">
                    <a:srgbClr val="FFFFFF"/>
                  </a:gs>
                  <a:gs pos="100000">
                    <a:srgbClr val="FFFFFF"/>
                  </a:gs>
                </a:gsLst>
                <a:lin ang="5400000" scaled="0"/>
              </a:gradFill>
              <a:ea typeface="Segoe UI" pitchFamily="34" charset="0"/>
              <a:cs typeface="Segoe UI" pitchFamily="34" charset="0"/>
            </a:endParaRPr>
          </a:p>
          <a:p>
            <a:r>
              <a:rPr lang="en-US" altLang="zh-CN" sz="1200"/>
              <a:t>Azure IoT Edge </a:t>
            </a:r>
            <a:r>
              <a:rPr lang="zh-CN" altLang="en-US" sz="1200"/>
              <a:t>与 </a:t>
            </a:r>
            <a:r>
              <a:rPr lang="en-US" altLang="zh-CN" sz="1200"/>
              <a:t>Azure IoT </a:t>
            </a:r>
            <a:r>
              <a:rPr lang="zh-CN" altLang="en-US" sz="1200"/>
              <a:t>套件无缝集成，提供一个符合解决方案需要的控制平面。</a:t>
            </a:r>
          </a:p>
          <a:p>
            <a:pPr marL="171450" indent="-171450">
              <a:buFont typeface="Wingdings" panose="05000000000000000000" pitchFamily="2" charset="2"/>
              <a:buChar char="ü"/>
            </a:pPr>
            <a:r>
              <a:rPr lang="zh-CN" altLang="en-US" sz="1200"/>
              <a:t>创建和配置在特定类型的设备上运行的工作负荷。</a:t>
            </a:r>
          </a:p>
          <a:p>
            <a:pPr marL="171450" indent="-171450">
              <a:buFont typeface="Wingdings" panose="05000000000000000000" pitchFamily="2" charset="2"/>
              <a:buChar char="ü"/>
            </a:pPr>
            <a:r>
              <a:rPr lang="zh-CN" altLang="en-US" sz="1200"/>
              <a:t>将工作负荷发送到一组设备。</a:t>
            </a:r>
          </a:p>
          <a:p>
            <a:pPr marL="171450" indent="-171450">
              <a:buFont typeface="Wingdings" panose="05000000000000000000" pitchFamily="2" charset="2"/>
              <a:buChar char="ü"/>
            </a:pPr>
            <a:r>
              <a:rPr lang="zh-CN" altLang="en-US" sz="1200"/>
              <a:t>监视在现场设备上运行的工作负荷。</a:t>
            </a:r>
          </a:p>
        </p:txBody>
      </p:sp>
      <p:sp>
        <p:nvSpPr>
          <p:cNvPr id="3" name="TextBox 2">
            <a:extLst>
              <a:ext uri="{FF2B5EF4-FFF2-40B4-BE49-F238E27FC236}">
                <a16:creationId xmlns:a16="http://schemas.microsoft.com/office/drawing/2014/main" id="{1A3BA075-AD18-4FB7-BE3D-D9E207B981C5}"/>
              </a:ext>
            </a:extLst>
          </p:cNvPr>
          <p:cNvSpPr txBox="1"/>
          <p:nvPr/>
        </p:nvSpPr>
        <p:spPr>
          <a:xfrm>
            <a:off x="884237" y="792162"/>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altLang="zh-CN" sz="2400">
                <a:gradFill>
                  <a:gsLst>
                    <a:gs pos="2917">
                      <a:schemeClr val="tx1"/>
                    </a:gs>
                    <a:gs pos="30000">
                      <a:schemeClr val="tx1"/>
                    </a:gs>
                  </a:gsLst>
                  <a:lin ang="5400000" scaled="0"/>
                </a:gradFill>
              </a:rPr>
              <a:t>IOT Edge</a:t>
            </a:r>
            <a:r>
              <a:rPr lang="zh-CN" altLang="en-US" sz="2400">
                <a:gradFill>
                  <a:gsLst>
                    <a:gs pos="2917">
                      <a:schemeClr val="tx1"/>
                    </a:gs>
                    <a:gs pos="30000">
                      <a:schemeClr val="tx1"/>
                    </a:gs>
                  </a:gsLst>
                  <a:lin ang="5400000" scaled="0"/>
                </a:gradFill>
              </a:rPr>
              <a:t>组件</a:t>
            </a:r>
          </a:p>
        </p:txBody>
      </p:sp>
      <p:pic>
        <p:nvPicPr>
          <p:cNvPr id="5" name="Picture 4" descr="A screenshot of a cell phone&#10;&#10;Description generated with very high confidence">
            <a:extLst>
              <a:ext uri="{FF2B5EF4-FFF2-40B4-BE49-F238E27FC236}">
                <a16:creationId xmlns:a16="http://schemas.microsoft.com/office/drawing/2014/main" id="{E944C272-2E6D-4BFE-A810-BEBE23E102E7}"/>
              </a:ext>
            </a:extLst>
          </p:cNvPr>
          <p:cNvPicPr>
            <a:picLocks noChangeAspect="1"/>
          </p:cNvPicPr>
          <p:nvPr/>
        </p:nvPicPr>
        <p:blipFill>
          <a:blip r:embed="rId3"/>
          <a:stretch>
            <a:fillRect/>
          </a:stretch>
        </p:blipFill>
        <p:spPr>
          <a:xfrm>
            <a:off x="4313237" y="1095206"/>
            <a:ext cx="6667530" cy="1982344"/>
          </a:xfrm>
          <a:prstGeom prst="rect">
            <a:avLst/>
          </a:prstGeom>
        </p:spPr>
      </p:pic>
      <p:pic>
        <p:nvPicPr>
          <p:cNvPr id="7" name="Picture 6">
            <a:extLst>
              <a:ext uri="{FF2B5EF4-FFF2-40B4-BE49-F238E27FC236}">
                <a16:creationId xmlns:a16="http://schemas.microsoft.com/office/drawing/2014/main" id="{57C68D0B-7754-4BD0-B873-C7BBF9206875}"/>
              </a:ext>
            </a:extLst>
          </p:cNvPr>
          <p:cNvPicPr>
            <a:picLocks noChangeAspect="1"/>
          </p:cNvPicPr>
          <p:nvPr/>
        </p:nvPicPr>
        <p:blipFill>
          <a:blip r:embed="rId4"/>
          <a:stretch>
            <a:fillRect/>
          </a:stretch>
        </p:blipFill>
        <p:spPr>
          <a:xfrm>
            <a:off x="4391664" y="3363471"/>
            <a:ext cx="1216973" cy="863323"/>
          </a:xfrm>
          <a:prstGeom prst="rect">
            <a:avLst/>
          </a:prstGeom>
        </p:spPr>
      </p:pic>
      <p:pic>
        <p:nvPicPr>
          <p:cNvPr id="110" name="Picture 109">
            <a:extLst>
              <a:ext uri="{FF2B5EF4-FFF2-40B4-BE49-F238E27FC236}">
                <a16:creationId xmlns:a16="http://schemas.microsoft.com/office/drawing/2014/main" id="{26CF44A4-E430-4475-B139-EFCB8C3A734F}"/>
              </a:ext>
            </a:extLst>
          </p:cNvPr>
          <p:cNvPicPr>
            <a:picLocks noChangeAspect="1"/>
          </p:cNvPicPr>
          <p:nvPr/>
        </p:nvPicPr>
        <p:blipFill>
          <a:blip r:embed="rId5"/>
          <a:stretch>
            <a:fillRect/>
          </a:stretch>
        </p:blipFill>
        <p:spPr>
          <a:xfrm>
            <a:off x="4391664" y="4751154"/>
            <a:ext cx="1216973" cy="699206"/>
          </a:xfrm>
          <a:prstGeom prst="rect">
            <a:avLst/>
          </a:prstGeom>
        </p:spPr>
      </p:pic>
      <p:pic>
        <p:nvPicPr>
          <p:cNvPr id="111" name="Picture 110">
            <a:extLst>
              <a:ext uri="{FF2B5EF4-FFF2-40B4-BE49-F238E27FC236}">
                <a16:creationId xmlns:a16="http://schemas.microsoft.com/office/drawing/2014/main" id="{689C7653-DAA0-4966-9A9C-64248EAC8034}"/>
              </a:ext>
            </a:extLst>
          </p:cNvPr>
          <p:cNvPicPr>
            <a:picLocks noChangeAspect="1"/>
          </p:cNvPicPr>
          <p:nvPr/>
        </p:nvPicPr>
        <p:blipFill>
          <a:blip r:embed="rId6"/>
          <a:stretch>
            <a:fillRect/>
          </a:stretch>
        </p:blipFill>
        <p:spPr>
          <a:xfrm>
            <a:off x="4465637" y="6088062"/>
            <a:ext cx="1216973" cy="634564"/>
          </a:xfrm>
          <a:prstGeom prst="rect">
            <a:avLst/>
          </a:prstGeom>
        </p:spPr>
      </p:pic>
      <p:sp>
        <p:nvSpPr>
          <p:cNvPr id="8" name="TextBox 7">
            <a:extLst>
              <a:ext uri="{FF2B5EF4-FFF2-40B4-BE49-F238E27FC236}">
                <a16:creationId xmlns:a16="http://schemas.microsoft.com/office/drawing/2014/main" id="{CB1F6C42-9B12-4BE4-A2A0-3D619EDDAF54}"/>
              </a:ext>
            </a:extLst>
          </p:cNvPr>
          <p:cNvSpPr txBox="1"/>
          <p:nvPr/>
        </p:nvSpPr>
        <p:spPr>
          <a:xfrm>
            <a:off x="6142037" y="3047235"/>
            <a:ext cx="5791200" cy="1495794"/>
          </a:xfrm>
          <a:prstGeom prst="rect">
            <a:avLst/>
          </a:prstGeom>
          <a:noFill/>
        </p:spPr>
        <p:txBody>
          <a:bodyPr wrap="square" lIns="182880" tIns="146304" rIns="182880" bIns="146304" rtlCol="0">
            <a:spAutoFit/>
          </a:bodyPr>
          <a:lstStyle/>
          <a:p>
            <a:r>
              <a:rPr lang="zh-CN" altLang="en-US" sz="1600" b="1"/>
              <a:t>在边缘处实现人工智能和高级分析</a:t>
            </a:r>
          </a:p>
          <a:p>
            <a:endParaRPr lang="en-US" altLang="zh-CN" sz="1200"/>
          </a:p>
          <a:p>
            <a:r>
              <a:rPr lang="zh-CN" altLang="en-US" sz="1200"/>
              <a:t>在云中构建高级分析、机器学习和人工智能，并使用 </a:t>
            </a:r>
            <a:r>
              <a:rPr lang="en-US" altLang="zh-CN" sz="1200"/>
              <a:t>IoT Edge </a:t>
            </a:r>
            <a:r>
              <a:rPr lang="zh-CN" altLang="en-US" sz="1200"/>
              <a:t>部署到物理设备。</a:t>
            </a:r>
            <a:r>
              <a:rPr lang="en-US" altLang="zh-CN" sz="1200"/>
              <a:t>Azure </a:t>
            </a:r>
            <a:r>
              <a:rPr lang="zh-CN" altLang="en-US" sz="1200"/>
              <a:t>和第三方服务的生态系统将帮助你在边缘设备上启用新的 </a:t>
            </a:r>
            <a:r>
              <a:rPr lang="en-US" altLang="zh-CN" sz="1200"/>
              <a:t>IoT </a:t>
            </a:r>
            <a:r>
              <a:rPr lang="zh-CN" altLang="en-US" sz="1200"/>
              <a:t>应用程序。充分利用 </a:t>
            </a:r>
            <a:r>
              <a:rPr lang="en-US" altLang="zh-CN" sz="1200"/>
              <a:t>Azure </a:t>
            </a:r>
            <a:r>
              <a:rPr lang="zh-CN" altLang="en-US" sz="1200"/>
              <a:t>机器学习、</a:t>
            </a:r>
            <a:r>
              <a:rPr lang="en-US" altLang="zh-CN" sz="1200"/>
              <a:t>Azure </a:t>
            </a:r>
            <a:r>
              <a:rPr lang="zh-CN" altLang="en-US" sz="1200"/>
              <a:t>流分析和 </a:t>
            </a:r>
            <a:r>
              <a:rPr lang="en-US" altLang="zh-CN" sz="1200"/>
              <a:t>Azure Functions</a:t>
            </a:r>
            <a:r>
              <a:rPr lang="zh-CN" altLang="en-US" sz="1200"/>
              <a:t>，以更少的时间和精力创建更高级的 </a:t>
            </a:r>
            <a:r>
              <a:rPr lang="en-US" altLang="zh-CN" sz="1200"/>
              <a:t>IoT </a:t>
            </a:r>
            <a:r>
              <a:rPr lang="zh-CN" altLang="en-US" sz="1200"/>
              <a:t>解决方案。</a:t>
            </a:r>
          </a:p>
        </p:txBody>
      </p:sp>
      <p:sp>
        <p:nvSpPr>
          <p:cNvPr id="112" name="TextBox 111">
            <a:extLst>
              <a:ext uri="{FF2B5EF4-FFF2-40B4-BE49-F238E27FC236}">
                <a16:creationId xmlns:a16="http://schemas.microsoft.com/office/drawing/2014/main" id="{E641FE6D-CBA4-43C1-B5E7-328E3EFDA75D}"/>
              </a:ext>
            </a:extLst>
          </p:cNvPr>
          <p:cNvSpPr txBox="1"/>
          <p:nvPr/>
        </p:nvSpPr>
        <p:spPr>
          <a:xfrm>
            <a:off x="6142037" y="4368249"/>
            <a:ext cx="5791200" cy="1465016"/>
          </a:xfrm>
          <a:prstGeom prst="rect">
            <a:avLst/>
          </a:prstGeom>
          <a:noFill/>
        </p:spPr>
        <p:txBody>
          <a:bodyPr wrap="square" lIns="182880" tIns="146304" rIns="182880" bIns="146304" rtlCol="0">
            <a:spAutoFit/>
          </a:bodyPr>
          <a:lstStyle/>
          <a:p>
            <a:r>
              <a:rPr lang="zh-CN" altLang="en-US" sz="1600" b="1"/>
              <a:t>降低 </a:t>
            </a:r>
            <a:r>
              <a:rPr lang="en-US" altLang="zh-CN" sz="1600" b="1"/>
              <a:t>IoT </a:t>
            </a:r>
            <a:r>
              <a:rPr lang="zh-CN" altLang="en-US" sz="1600" b="1"/>
              <a:t>解决方案成本</a:t>
            </a:r>
          </a:p>
          <a:p>
            <a:endParaRPr lang="en-US" altLang="zh-CN" sz="1200"/>
          </a:p>
          <a:p>
            <a:r>
              <a:rPr lang="zh-CN" altLang="en-US" sz="1200"/>
              <a:t>通过对边缘设备进行编程来本地处理数据，从而确定要捕获并发送到云的 </a:t>
            </a:r>
            <a:r>
              <a:rPr lang="en-US" altLang="zh-CN" sz="1200"/>
              <a:t>IoT </a:t>
            </a:r>
            <a:r>
              <a:rPr lang="zh-CN" altLang="en-US" sz="1200"/>
              <a:t>数据。然后，仅发送需要存储在云中并进行分析的数据。通过减少从设备传输到云的数据量，可以降低带宽成本以及在其他业务应用程序中存储和分析数据的相关成本，但仍可从增强的见解中受益。</a:t>
            </a:r>
          </a:p>
        </p:txBody>
      </p:sp>
      <p:sp>
        <p:nvSpPr>
          <p:cNvPr id="113" name="TextBox 112">
            <a:extLst>
              <a:ext uri="{FF2B5EF4-FFF2-40B4-BE49-F238E27FC236}">
                <a16:creationId xmlns:a16="http://schemas.microsoft.com/office/drawing/2014/main" id="{19E67F11-2954-43B9-AE59-1BBC98EA9871}"/>
              </a:ext>
            </a:extLst>
          </p:cNvPr>
          <p:cNvSpPr txBox="1"/>
          <p:nvPr/>
        </p:nvSpPr>
        <p:spPr>
          <a:xfrm>
            <a:off x="6142037" y="5658948"/>
            <a:ext cx="5791200" cy="1280351"/>
          </a:xfrm>
          <a:prstGeom prst="rect">
            <a:avLst/>
          </a:prstGeom>
          <a:noFill/>
        </p:spPr>
        <p:txBody>
          <a:bodyPr wrap="square" lIns="182880" tIns="146304" rIns="182880" bIns="146304" rtlCol="0">
            <a:spAutoFit/>
          </a:bodyPr>
          <a:lstStyle/>
          <a:p>
            <a:r>
              <a:rPr lang="zh-CN" altLang="en-US" sz="1600" b="1"/>
              <a:t>在离线或间歇性连接状态下运行</a:t>
            </a:r>
          </a:p>
          <a:p>
            <a:endParaRPr lang="en-US" altLang="zh-CN" sz="1200"/>
          </a:p>
          <a:p>
            <a:r>
              <a:rPr lang="zh-CN" altLang="en-US" sz="1200"/>
              <a:t>凭借 </a:t>
            </a:r>
            <a:r>
              <a:rPr lang="en-US" altLang="zh-CN" sz="1200"/>
              <a:t>IoT Edge</a:t>
            </a:r>
            <a:r>
              <a:rPr lang="zh-CN" altLang="en-US" sz="1200"/>
              <a:t>，即使在处于离线状态或仅能间歇性连接到云时，边缘设备也能够可靠并安全地运行。重新连接后，无论当前的连接状态如何，边缘设备将自动同步其最新状态并继续无缝运行。</a:t>
            </a:r>
          </a:p>
        </p:txBody>
      </p:sp>
    </p:spTree>
    <p:extLst>
      <p:ext uri="{BB962C8B-B14F-4D97-AF65-F5344CB8AC3E}">
        <p14:creationId xmlns:p14="http://schemas.microsoft.com/office/powerpoint/2010/main" val="19729671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IoT Suite</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2" name="TextBox 1">
            <a:extLst>
              <a:ext uri="{FF2B5EF4-FFF2-40B4-BE49-F238E27FC236}">
                <a16:creationId xmlns:a16="http://schemas.microsoft.com/office/drawing/2014/main" id="{51745143-4F1D-43CB-B09A-E9DA2E78D34F}"/>
              </a:ext>
            </a:extLst>
          </p:cNvPr>
          <p:cNvSpPr txBox="1"/>
          <p:nvPr/>
        </p:nvSpPr>
        <p:spPr>
          <a:xfrm>
            <a:off x="-35542" y="982662"/>
            <a:ext cx="7315200" cy="544765"/>
          </a:xfrm>
          <a:prstGeom prst="rect">
            <a:avLst/>
          </a:prstGeom>
          <a:noFill/>
        </p:spPr>
        <p:txBody>
          <a:bodyPr wrap="square" lIns="182880" tIns="146304" rIns="182880" bIns="146304" rtlCol="0">
            <a:spAutoFit/>
          </a:bodyPr>
          <a:lstStyle/>
          <a:p>
            <a:pPr>
              <a:lnSpc>
                <a:spcPct val="90000"/>
              </a:lnSpc>
              <a:spcAft>
                <a:spcPts val="600"/>
              </a:spcAft>
            </a:pPr>
            <a:r>
              <a:rPr lang="zh-CN" altLang="en-US" b="1"/>
              <a:t>使用预配置解决方案，加快物联网 </a:t>
            </a:r>
            <a:r>
              <a:rPr lang="en-US" altLang="zh-CN" b="1"/>
              <a:t>(IoT) </a:t>
            </a:r>
            <a:r>
              <a:rPr lang="zh-CN" altLang="en-US" b="1"/>
              <a:t>解决方案的开发</a:t>
            </a:r>
            <a:endParaRPr lang="zh-CN" altLang="en-US" sz="2400" b="1">
              <a:gradFill>
                <a:gsLst>
                  <a:gs pos="2917">
                    <a:schemeClr val="tx1"/>
                  </a:gs>
                  <a:gs pos="30000">
                    <a:schemeClr val="tx1"/>
                  </a:gs>
                </a:gsLst>
                <a:lin ang="5400000" scaled="0"/>
              </a:gradFill>
            </a:endParaRPr>
          </a:p>
        </p:txBody>
      </p:sp>
      <p:pic>
        <p:nvPicPr>
          <p:cNvPr id="4" name="Picture 3" descr="A screenshot of a cell phone&#10;&#10;Description generated with high confidence">
            <a:extLst>
              <a:ext uri="{FF2B5EF4-FFF2-40B4-BE49-F238E27FC236}">
                <a16:creationId xmlns:a16="http://schemas.microsoft.com/office/drawing/2014/main" id="{0B06FD29-59BF-48BD-B816-7F84A649F8B8}"/>
              </a:ext>
            </a:extLst>
          </p:cNvPr>
          <p:cNvPicPr>
            <a:picLocks noChangeAspect="1"/>
          </p:cNvPicPr>
          <p:nvPr/>
        </p:nvPicPr>
        <p:blipFill>
          <a:blip r:embed="rId3"/>
          <a:stretch>
            <a:fillRect/>
          </a:stretch>
        </p:blipFill>
        <p:spPr>
          <a:xfrm>
            <a:off x="198437" y="1897062"/>
            <a:ext cx="7510462" cy="4683993"/>
          </a:xfrm>
          <a:prstGeom prst="rect">
            <a:avLst/>
          </a:prstGeom>
        </p:spPr>
      </p:pic>
      <p:sp>
        <p:nvSpPr>
          <p:cNvPr id="5" name="TextBox 4">
            <a:extLst>
              <a:ext uri="{FF2B5EF4-FFF2-40B4-BE49-F238E27FC236}">
                <a16:creationId xmlns:a16="http://schemas.microsoft.com/office/drawing/2014/main" id="{B0B99974-45D2-4A5F-BC1C-05875DEA66BB}"/>
              </a:ext>
            </a:extLst>
          </p:cNvPr>
          <p:cNvSpPr txBox="1"/>
          <p:nvPr/>
        </p:nvSpPr>
        <p:spPr>
          <a:xfrm>
            <a:off x="9113837" y="1003711"/>
            <a:ext cx="2667000" cy="572464"/>
          </a:xfrm>
          <a:prstGeom prst="rect">
            <a:avLst/>
          </a:prstGeom>
          <a:noFill/>
        </p:spPr>
        <p:txBody>
          <a:bodyPr wrap="square" lIns="182880" tIns="146304" rIns="182880" bIns="146304" rtlCol="0">
            <a:spAutoFit/>
          </a:bodyPr>
          <a:lstStyle/>
          <a:p>
            <a:pPr>
              <a:lnSpc>
                <a:spcPct val="90000"/>
              </a:lnSpc>
              <a:spcAft>
                <a:spcPts val="600"/>
              </a:spcAft>
            </a:pPr>
            <a:r>
              <a:rPr lang="zh-CN" altLang="en-US" sz="2000">
                <a:gradFill>
                  <a:gsLst>
                    <a:gs pos="2917">
                      <a:schemeClr val="tx1"/>
                    </a:gs>
                    <a:gs pos="30000">
                      <a:schemeClr val="tx1"/>
                    </a:gs>
                  </a:gsLst>
                  <a:lin ang="5400000" scaled="0"/>
                </a:gradFill>
              </a:rPr>
              <a:t>方案一 </a:t>
            </a:r>
            <a:r>
              <a:rPr lang="en-US" altLang="zh-CN" sz="2000">
                <a:gradFill>
                  <a:gsLst>
                    <a:gs pos="2917">
                      <a:schemeClr val="tx1"/>
                    </a:gs>
                    <a:gs pos="30000">
                      <a:schemeClr val="tx1"/>
                    </a:gs>
                  </a:gsLst>
                  <a:lin ang="5400000" scaled="0"/>
                </a:gradFill>
              </a:rPr>
              <a:t>– </a:t>
            </a:r>
            <a:r>
              <a:rPr lang="zh-CN" altLang="en-US" sz="2000">
                <a:gradFill>
                  <a:gsLst>
                    <a:gs pos="2917">
                      <a:schemeClr val="tx1"/>
                    </a:gs>
                    <a:gs pos="30000">
                      <a:schemeClr val="tx1"/>
                    </a:gs>
                  </a:gsLst>
                  <a:lin ang="5400000" scaled="0"/>
                </a:gradFill>
              </a:rPr>
              <a:t>远程监控</a:t>
            </a:r>
          </a:p>
        </p:txBody>
      </p:sp>
      <p:cxnSp>
        <p:nvCxnSpPr>
          <p:cNvPr id="7" name="Straight Connector 6">
            <a:extLst>
              <a:ext uri="{FF2B5EF4-FFF2-40B4-BE49-F238E27FC236}">
                <a16:creationId xmlns:a16="http://schemas.microsoft.com/office/drawing/2014/main" id="{AFB3C30A-7DBF-4826-8DD1-34276528106B}"/>
              </a:ext>
            </a:extLst>
          </p:cNvPr>
          <p:cNvCxnSpPr>
            <a:cxnSpLocks/>
          </p:cNvCxnSpPr>
          <p:nvPr/>
        </p:nvCxnSpPr>
        <p:spPr>
          <a:xfrm>
            <a:off x="7826400" y="1081065"/>
            <a:ext cx="68237" cy="576899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10" name="Picture 9" descr="A screenshot of text&#10;&#10;Description generated with very high confidence">
            <a:extLst>
              <a:ext uri="{FF2B5EF4-FFF2-40B4-BE49-F238E27FC236}">
                <a16:creationId xmlns:a16="http://schemas.microsoft.com/office/drawing/2014/main" id="{1EC011E0-6E2E-44FF-BEAD-71543DF84764}"/>
              </a:ext>
            </a:extLst>
          </p:cNvPr>
          <p:cNvPicPr>
            <a:picLocks noChangeAspect="1"/>
          </p:cNvPicPr>
          <p:nvPr/>
        </p:nvPicPr>
        <p:blipFill>
          <a:blip r:embed="rId4"/>
          <a:stretch>
            <a:fillRect/>
          </a:stretch>
        </p:blipFill>
        <p:spPr>
          <a:xfrm>
            <a:off x="8441379" y="1897062"/>
            <a:ext cx="3714777" cy="1366847"/>
          </a:xfrm>
          <a:prstGeom prst="rect">
            <a:avLst/>
          </a:prstGeom>
        </p:spPr>
      </p:pic>
      <p:sp>
        <p:nvSpPr>
          <p:cNvPr id="102" name="TextBox 101">
            <a:extLst>
              <a:ext uri="{FF2B5EF4-FFF2-40B4-BE49-F238E27FC236}">
                <a16:creationId xmlns:a16="http://schemas.microsoft.com/office/drawing/2014/main" id="{CB434A64-5E08-4860-9EF6-5C390792010B}"/>
              </a:ext>
            </a:extLst>
          </p:cNvPr>
          <p:cNvSpPr txBox="1"/>
          <p:nvPr/>
        </p:nvSpPr>
        <p:spPr>
          <a:xfrm>
            <a:off x="9113837" y="3694858"/>
            <a:ext cx="2667000" cy="572464"/>
          </a:xfrm>
          <a:prstGeom prst="rect">
            <a:avLst/>
          </a:prstGeom>
          <a:noFill/>
        </p:spPr>
        <p:txBody>
          <a:bodyPr wrap="square" lIns="182880" tIns="146304" rIns="182880" bIns="146304" rtlCol="0">
            <a:spAutoFit/>
          </a:bodyPr>
          <a:lstStyle/>
          <a:p>
            <a:pPr>
              <a:lnSpc>
                <a:spcPct val="90000"/>
              </a:lnSpc>
              <a:spcAft>
                <a:spcPts val="600"/>
              </a:spcAft>
            </a:pPr>
            <a:r>
              <a:rPr lang="zh-CN" altLang="en-US" sz="2000">
                <a:gradFill>
                  <a:gsLst>
                    <a:gs pos="2917">
                      <a:schemeClr val="tx1"/>
                    </a:gs>
                    <a:gs pos="30000">
                      <a:schemeClr val="tx1"/>
                    </a:gs>
                  </a:gsLst>
                  <a:lin ang="5400000" scaled="0"/>
                </a:gradFill>
              </a:rPr>
              <a:t>方案二 </a:t>
            </a:r>
            <a:r>
              <a:rPr lang="en-US" altLang="zh-CN" sz="2000">
                <a:gradFill>
                  <a:gsLst>
                    <a:gs pos="2917">
                      <a:schemeClr val="tx1"/>
                    </a:gs>
                    <a:gs pos="30000">
                      <a:schemeClr val="tx1"/>
                    </a:gs>
                  </a:gsLst>
                  <a:lin ang="5400000" scaled="0"/>
                </a:gradFill>
              </a:rPr>
              <a:t>– </a:t>
            </a:r>
            <a:r>
              <a:rPr lang="zh-CN" altLang="en-US" sz="2000">
                <a:gradFill>
                  <a:gsLst>
                    <a:gs pos="2917">
                      <a:schemeClr val="tx1"/>
                    </a:gs>
                    <a:gs pos="30000">
                      <a:schemeClr val="tx1"/>
                    </a:gs>
                  </a:gsLst>
                  <a:lin ang="5400000" scaled="0"/>
                </a:gradFill>
              </a:rPr>
              <a:t>预测性维护</a:t>
            </a:r>
          </a:p>
        </p:txBody>
      </p:sp>
      <p:pic>
        <p:nvPicPr>
          <p:cNvPr id="12" name="Picture 11" descr="A screenshot of a cell phone&#10;&#10;Description generated with high confidence">
            <a:extLst>
              <a:ext uri="{FF2B5EF4-FFF2-40B4-BE49-F238E27FC236}">
                <a16:creationId xmlns:a16="http://schemas.microsoft.com/office/drawing/2014/main" id="{4D9CD840-EFBF-4EEF-9E50-67C2B90B3125}"/>
              </a:ext>
            </a:extLst>
          </p:cNvPr>
          <p:cNvPicPr>
            <a:picLocks noChangeAspect="1"/>
          </p:cNvPicPr>
          <p:nvPr/>
        </p:nvPicPr>
        <p:blipFill>
          <a:blip r:embed="rId5"/>
          <a:stretch>
            <a:fillRect/>
          </a:stretch>
        </p:blipFill>
        <p:spPr>
          <a:xfrm>
            <a:off x="8495787" y="4312445"/>
            <a:ext cx="3714777" cy="2538431"/>
          </a:xfrm>
          <a:prstGeom prst="rect">
            <a:avLst/>
          </a:prstGeom>
        </p:spPr>
      </p:pic>
    </p:spTree>
    <p:extLst>
      <p:ext uri="{BB962C8B-B14F-4D97-AF65-F5344CB8AC3E}">
        <p14:creationId xmlns:p14="http://schemas.microsoft.com/office/powerpoint/2010/main" val="13055868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Microsoft IoT Central (Global provided) </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2" name="TextBox 1">
            <a:extLst>
              <a:ext uri="{FF2B5EF4-FFF2-40B4-BE49-F238E27FC236}">
                <a16:creationId xmlns:a16="http://schemas.microsoft.com/office/drawing/2014/main" id="{51745143-4F1D-43CB-B09A-E9DA2E78D34F}"/>
              </a:ext>
            </a:extLst>
          </p:cNvPr>
          <p:cNvSpPr txBox="1"/>
          <p:nvPr/>
        </p:nvSpPr>
        <p:spPr>
          <a:xfrm>
            <a:off x="-35542" y="982662"/>
            <a:ext cx="7315200" cy="1043363"/>
          </a:xfrm>
          <a:prstGeom prst="rect">
            <a:avLst/>
          </a:prstGeom>
          <a:noFill/>
        </p:spPr>
        <p:txBody>
          <a:bodyPr wrap="square" lIns="182880" tIns="146304" rIns="182880" bIns="146304" rtlCol="0">
            <a:spAutoFit/>
          </a:bodyPr>
          <a:lstStyle/>
          <a:p>
            <a:pPr>
              <a:lnSpc>
                <a:spcPct val="90000"/>
              </a:lnSpc>
              <a:spcAft>
                <a:spcPts val="600"/>
              </a:spcAft>
            </a:pPr>
            <a:r>
              <a:rPr lang="en-US" altLang="zh-CN" b="1"/>
              <a:t>Microsoft IoT Central </a:t>
            </a:r>
            <a:r>
              <a:rPr lang="zh-CN" altLang="en-US" b="1"/>
              <a:t>是微软提供的</a:t>
            </a:r>
            <a:r>
              <a:rPr lang="en-US" altLang="zh-CN" b="1"/>
              <a:t>IoT</a:t>
            </a:r>
            <a:r>
              <a:rPr lang="zh-CN" altLang="en-US" b="1"/>
              <a:t>全托管</a:t>
            </a:r>
            <a:r>
              <a:rPr lang="en-US" altLang="zh-CN" b="1"/>
              <a:t>SaaS</a:t>
            </a:r>
            <a:r>
              <a:rPr lang="zh-CN" altLang="en-US" b="1"/>
              <a:t>服务，帮助用户方便的连接、监视、管理物联网资产，并从大量收集的数据中获益，极大的降低了以大量的业务进行革命性变革的公司的准入门槛。</a:t>
            </a:r>
            <a:endParaRPr lang="zh-CN" altLang="en-US" sz="2400" b="1">
              <a:gradFill>
                <a:gsLst>
                  <a:gs pos="2917">
                    <a:schemeClr val="tx1"/>
                  </a:gs>
                  <a:gs pos="30000">
                    <a:schemeClr val="tx1"/>
                  </a:gs>
                </a:gsLst>
                <a:lin ang="5400000" scaled="0"/>
              </a:gradFill>
            </a:endParaRPr>
          </a:p>
        </p:txBody>
      </p:sp>
      <p:pic>
        <p:nvPicPr>
          <p:cNvPr id="4" name="Picture 3" descr="A screenshot of a cell phone&#10;&#10;Description generated with high confidence">
            <a:extLst>
              <a:ext uri="{FF2B5EF4-FFF2-40B4-BE49-F238E27FC236}">
                <a16:creationId xmlns:a16="http://schemas.microsoft.com/office/drawing/2014/main" id="{0B06FD29-59BF-48BD-B816-7F84A649F8B8}"/>
              </a:ext>
            </a:extLst>
          </p:cNvPr>
          <p:cNvPicPr>
            <a:picLocks noChangeAspect="1"/>
          </p:cNvPicPr>
          <p:nvPr/>
        </p:nvPicPr>
        <p:blipFill>
          <a:blip r:embed="rId3"/>
          <a:stretch>
            <a:fillRect/>
          </a:stretch>
        </p:blipFill>
        <p:spPr>
          <a:xfrm>
            <a:off x="198437" y="1897062"/>
            <a:ext cx="7510462" cy="4683993"/>
          </a:xfrm>
          <a:prstGeom prst="rect">
            <a:avLst/>
          </a:prstGeom>
        </p:spPr>
      </p:pic>
      <p:cxnSp>
        <p:nvCxnSpPr>
          <p:cNvPr id="7" name="Straight Connector 6">
            <a:extLst>
              <a:ext uri="{FF2B5EF4-FFF2-40B4-BE49-F238E27FC236}">
                <a16:creationId xmlns:a16="http://schemas.microsoft.com/office/drawing/2014/main" id="{AFB3C30A-7DBF-4826-8DD1-34276528106B}"/>
              </a:ext>
            </a:extLst>
          </p:cNvPr>
          <p:cNvCxnSpPr>
            <a:cxnSpLocks/>
          </p:cNvCxnSpPr>
          <p:nvPr/>
        </p:nvCxnSpPr>
        <p:spPr>
          <a:xfrm>
            <a:off x="7826400" y="1081065"/>
            <a:ext cx="68237" cy="576899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6" name="Picture 5" descr="A screenshot of a video game&#10;&#10;Description generated with high confidence">
            <a:extLst>
              <a:ext uri="{FF2B5EF4-FFF2-40B4-BE49-F238E27FC236}">
                <a16:creationId xmlns:a16="http://schemas.microsoft.com/office/drawing/2014/main" id="{A04AA393-3955-4938-BDA6-F68A479A86C4}"/>
              </a:ext>
            </a:extLst>
          </p:cNvPr>
          <p:cNvPicPr>
            <a:picLocks noChangeAspect="1"/>
          </p:cNvPicPr>
          <p:nvPr/>
        </p:nvPicPr>
        <p:blipFill>
          <a:blip r:embed="rId4"/>
          <a:stretch>
            <a:fillRect/>
          </a:stretch>
        </p:blipFill>
        <p:spPr>
          <a:xfrm>
            <a:off x="8114654" y="1744662"/>
            <a:ext cx="4123384" cy="3899724"/>
          </a:xfrm>
          <a:prstGeom prst="rect">
            <a:avLst/>
          </a:prstGeom>
        </p:spPr>
      </p:pic>
    </p:spTree>
    <p:extLst>
      <p:ext uri="{BB962C8B-B14F-4D97-AF65-F5344CB8AC3E}">
        <p14:creationId xmlns:p14="http://schemas.microsoft.com/office/powerpoint/2010/main" val="1336172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IoT </a:t>
            </a:r>
            <a:r>
              <a:rPr lang="zh-CN" altLang="en-US" sz="3600">
                <a:gradFill>
                  <a:gsLst>
                    <a:gs pos="5417">
                      <a:srgbClr val="FFFFFF"/>
                    </a:gs>
                    <a:gs pos="28000">
                      <a:srgbClr val="FFFFFF"/>
                    </a:gs>
                  </a:gsLst>
                  <a:lin ang="5400000" scaled="0"/>
                </a:gradFill>
                <a:latin typeface="+mj-ea"/>
                <a:ea typeface="+mj-ea"/>
                <a:cs typeface="Segoe UI" pitchFamily="34" charset="0"/>
              </a:rPr>
              <a:t>业务逻辑</a:t>
            </a:r>
          </a:p>
        </p:txBody>
      </p:sp>
      <p:sp>
        <p:nvSpPr>
          <p:cNvPr id="144" name="cloud">
            <a:extLst>
              <a:ext uri="{FF2B5EF4-FFF2-40B4-BE49-F238E27FC236}">
                <a16:creationId xmlns:a16="http://schemas.microsoft.com/office/drawing/2014/main" id="{575EE536-086C-4613-BEDB-3FECC12B32F6}"/>
              </a:ext>
            </a:extLst>
          </p:cNvPr>
          <p:cNvSpPr>
            <a:spLocks noChangeAspect="1"/>
          </p:cNvSpPr>
          <p:nvPr/>
        </p:nvSpPr>
        <p:spPr bwMode="black">
          <a:xfrm>
            <a:off x="3463447" y="1056950"/>
            <a:ext cx="8801069" cy="523517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40000"/>
              <a:lumOff val="6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39224" rtlCol="0" anchor="ctr"/>
          <a:lstStyle/>
          <a:p>
            <a:pPr marL="0" marR="0" lvl="0" indent="0" algn="ctr" defTabSz="932418" rtl="0" eaLnBrk="1" fontAlgn="auto" latinLnBrk="0" hangingPunct="1">
              <a:lnSpc>
                <a:spcPct val="80000"/>
              </a:lnSpc>
              <a:spcBef>
                <a:spcPts val="0"/>
              </a:spcBef>
              <a:spcAft>
                <a:spcPts val="0"/>
              </a:spcAft>
              <a:buClrTx/>
              <a:buSzTx/>
              <a:buFontTx/>
              <a:buNone/>
              <a:tabLst/>
              <a:defRPr/>
            </a:pPr>
            <a:endParaRPr kumimoji="0" lang="en-US" sz="4488" b="0" i="0" u="none" strike="noStrike" kern="0" cap="none" spc="-153"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cxnSp>
        <p:nvCxnSpPr>
          <p:cNvPr id="145" name="2 fg">
            <a:extLst>
              <a:ext uri="{FF2B5EF4-FFF2-40B4-BE49-F238E27FC236}">
                <a16:creationId xmlns:a16="http://schemas.microsoft.com/office/drawing/2014/main" id="{0F8C64B7-16DE-4D5C-96EF-E667831D7CBF}"/>
              </a:ext>
            </a:extLst>
          </p:cNvPr>
          <p:cNvCxnSpPr/>
          <p:nvPr/>
        </p:nvCxnSpPr>
        <p:spPr>
          <a:xfrm>
            <a:off x="881566" y="4750935"/>
            <a:ext cx="345437" cy="106615"/>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2   Arrow fg">
            <a:extLst>
              <a:ext uri="{FF2B5EF4-FFF2-40B4-BE49-F238E27FC236}">
                <a16:creationId xmlns:a16="http://schemas.microsoft.com/office/drawing/2014/main" id="{4C2F5763-6E84-48E0-99AB-9D034746F433}"/>
              </a:ext>
            </a:extLst>
          </p:cNvPr>
          <p:cNvCxnSpPr>
            <a:cxnSpLocks/>
          </p:cNvCxnSpPr>
          <p:nvPr/>
        </p:nvCxnSpPr>
        <p:spPr>
          <a:xfrm>
            <a:off x="2909205" y="5086663"/>
            <a:ext cx="794422" cy="9139"/>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2 Device">
            <a:extLst>
              <a:ext uri="{FF2B5EF4-FFF2-40B4-BE49-F238E27FC236}">
                <a16:creationId xmlns:a16="http://schemas.microsoft.com/office/drawing/2014/main" id="{C595AAB7-A8DF-4D88-BCE1-929C43A99F0F}"/>
              </a:ext>
            </a:extLst>
          </p:cNvPr>
          <p:cNvSpPr txBox="1"/>
          <p:nvPr/>
        </p:nvSpPr>
        <p:spPr>
          <a:xfrm>
            <a:off x="553300" y="6259717"/>
            <a:ext cx="2728111" cy="439474"/>
          </a:xfrm>
          <a:prstGeom prst="rect">
            <a:avLst/>
          </a:prstGeom>
          <a:solidFill>
            <a:srgbClr val="3999C6"/>
          </a:solidFill>
        </p:spPr>
        <p:txBody>
          <a:bodyPr wrap="square" lIns="93247" tIns="93247" rIns="0" bIns="93247" rtlCol="0">
            <a:spAutoFit/>
          </a:bodyPr>
          <a:lstStyle>
            <a:defPPr>
              <a:defRPr lang="en-US"/>
            </a:defPPr>
            <a:lvl1pPr defTabSz="932597">
              <a:defRPr sz="1600">
                <a:solidFill>
                  <a:schemeClr val="bg2"/>
                </a:solidFill>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Device Connectivity</a:t>
            </a:r>
          </a:p>
        </p:txBody>
      </p:sp>
      <p:sp>
        <p:nvSpPr>
          <p:cNvPr id="148" name="3">
            <a:extLst>
              <a:ext uri="{FF2B5EF4-FFF2-40B4-BE49-F238E27FC236}">
                <a16:creationId xmlns:a16="http://schemas.microsoft.com/office/drawing/2014/main" id="{28F337C1-ACE7-404F-85EC-43EC296A5173}"/>
              </a:ext>
            </a:extLst>
          </p:cNvPr>
          <p:cNvSpPr txBox="1"/>
          <p:nvPr/>
        </p:nvSpPr>
        <p:spPr>
          <a:xfrm>
            <a:off x="3721985" y="6228764"/>
            <a:ext cx="5464762" cy="439474"/>
          </a:xfrm>
          <a:prstGeom prst="rect">
            <a:avLst/>
          </a:prstGeom>
          <a:solidFill>
            <a:srgbClr val="3999C6"/>
          </a:solidFill>
        </p:spPr>
        <p:txBody>
          <a:bodyPr wrap="square" lIns="93247" tIns="93247" rIns="0" bIns="93247"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Ingestion &amp; Processing, Command and Control</a:t>
            </a:r>
          </a:p>
        </p:txBody>
      </p:sp>
      <p:sp>
        <p:nvSpPr>
          <p:cNvPr id="149" name="7 Presentation">
            <a:extLst>
              <a:ext uri="{FF2B5EF4-FFF2-40B4-BE49-F238E27FC236}">
                <a16:creationId xmlns:a16="http://schemas.microsoft.com/office/drawing/2014/main" id="{390EEF40-3916-45FE-9E1D-8F3D0CFC0A46}"/>
              </a:ext>
            </a:extLst>
          </p:cNvPr>
          <p:cNvSpPr txBox="1"/>
          <p:nvPr/>
        </p:nvSpPr>
        <p:spPr>
          <a:xfrm>
            <a:off x="9763554" y="5922715"/>
            <a:ext cx="2222438" cy="700560"/>
          </a:xfrm>
          <a:prstGeom prst="rect">
            <a:avLst/>
          </a:prstGeom>
          <a:solidFill>
            <a:srgbClr val="3999C6"/>
          </a:solidFill>
        </p:spPr>
        <p:txBody>
          <a:bodyPr wrap="square" lIns="93247" tIns="93247" rIns="0" bIns="93247" rtlCol="0">
            <a:spAutoFit/>
          </a:bodyPr>
          <a:lstStyle>
            <a:defPPr>
              <a:defRPr lang="en-US"/>
            </a:defPPr>
            <a:lvl1pPr defTabSz="932597">
              <a:defRPr sz="1600">
                <a:solidFill>
                  <a:schemeClr val="bg2"/>
                </a:solidFill>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Presentation &amp;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Business Connectivity</a:t>
            </a:r>
          </a:p>
        </p:txBody>
      </p:sp>
      <p:cxnSp>
        <p:nvCxnSpPr>
          <p:cNvPr id="150" name="Straight Arrow Connector 149">
            <a:extLst>
              <a:ext uri="{FF2B5EF4-FFF2-40B4-BE49-F238E27FC236}">
                <a16:creationId xmlns:a16="http://schemas.microsoft.com/office/drawing/2014/main" id="{3009730C-5298-4D6F-A5D4-18E9446D764F}"/>
              </a:ext>
            </a:extLst>
          </p:cNvPr>
          <p:cNvCxnSpPr/>
          <p:nvPr/>
        </p:nvCxnSpPr>
        <p:spPr>
          <a:xfrm>
            <a:off x="4905304" y="4451083"/>
            <a:ext cx="466235" cy="0"/>
          </a:xfrm>
          <a:prstGeom prst="straightConnector1">
            <a:avLst/>
          </a:prstGeom>
          <a:ln w="317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BF5A2A7-AE7E-42C3-9A27-52EE70E0E5A9}"/>
              </a:ext>
            </a:extLst>
          </p:cNvPr>
          <p:cNvCxnSpPr/>
          <p:nvPr/>
        </p:nvCxnSpPr>
        <p:spPr>
          <a:xfrm>
            <a:off x="4905304" y="3399620"/>
            <a:ext cx="466235" cy="0"/>
          </a:xfrm>
          <a:prstGeom prst="straightConnector1">
            <a:avLst/>
          </a:prstGeom>
          <a:ln w="317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7DC79F30-3775-40CF-9268-65E52563EF74}"/>
              </a:ext>
            </a:extLst>
          </p:cNvPr>
          <p:cNvCxnSpPr/>
          <p:nvPr/>
        </p:nvCxnSpPr>
        <p:spPr>
          <a:xfrm>
            <a:off x="4905304" y="2160982"/>
            <a:ext cx="466235"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79404C6-7666-448A-8493-80CE1F662595}"/>
              </a:ext>
            </a:extLst>
          </p:cNvPr>
          <p:cNvCxnSpPr/>
          <p:nvPr/>
        </p:nvCxnSpPr>
        <p:spPr>
          <a:xfrm>
            <a:off x="9293124" y="4464341"/>
            <a:ext cx="372988"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1071B655-A0DC-4A59-A5FA-8C6A4760E64A}"/>
              </a:ext>
            </a:extLst>
          </p:cNvPr>
          <p:cNvCxnSpPr/>
          <p:nvPr/>
        </p:nvCxnSpPr>
        <p:spPr>
          <a:xfrm>
            <a:off x="9293124" y="3536237"/>
            <a:ext cx="372988"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9C97A2F5-F9A7-4AEE-925E-0A06C439E769}"/>
              </a:ext>
            </a:extLst>
          </p:cNvPr>
          <p:cNvCxnSpPr/>
          <p:nvPr/>
        </p:nvCxnSpPr>
        <p:spPr>
          <a:xfrm>
            <a:off x="9293124" y="2160982"/>
            <a:ext cx="372988"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6" name="1 Devices - sensors">
            <a:extLst>
              <a:ext uri="{FF2B5EF4-FFF2-40B4-BE49-F238E27FC236}">
                <a16:creationId xmlns:a16="http://schemas.microsoft.com/office/drawing/2014/main" id="{EF783486-AF96-4630-B279-A50837387A70}"/>
              </a:ext>
            </a:extLst>
          </p:cNvPr>
          <p:cNvGrpSpPr/>
          <p:nvPr/>
        </p:nvGrpSpPr>
        <p:grpSpPr>
          <a:xfrm>
            <a:off x="63409" y="1572382"/>
            <a:ext cx="799227" cy="4070468"/>
            <a:chOff x="364325" y="1995492"/>
            <a:chExt cx="783743" cy="3991583"/>
          </a:xfrm>
        </p:grpSpPr>
        <p:sp>
          <p:nvSpPr>
            <p:cNvPr id="157" name="Rectangle 156">
              <a:extLst>
                <a:ext uri="{FF2B5EF4-FFF2-40B4-BE49-F238E27FC236}">
                  <a16:creationId xmlns:a16="http://schemas.microsoft.com/office/drawing/2014/main" id="{6B69367B-2442-4EB6-8C8D-F52345198441}"/>
                </a:ext>
              </a:extLst>
            </p:cNvPr>
            <p:cNvSpPr/>
            <p:nvPr/>
          </p:nvSpPr>
          <p:spPr bwMode="auto">
            <a:xfrm>
              <a:off x="814417" y="2055636"/>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6237687E-04D4-4592-8497-71EC4279020B}"/>
                </a:ext>
              </a:extLst>
            </p:cNvPr>
            <p:cNvSpPr txBox="1"/>
            <p:nvPr/>
          </p:nvSpPr>
          <p:spPr>
            <a:xfrm rot="16200000">
              <a:off x="-1420002" y="3779819"/>
              <a:ext cx="3976839" cy="408185"/>
            </a:xfrm>
            <a:prstGeom prst="rect">
              <a:avLst/>
            </a:prstGeom>
            <a:noFill/>
            <a:ln>
              <a:noFill/>
              <a:headEnd type="none" w="med" len="med"/>
              <a:tailEnd type="none" w="med" len="med"/>
            </a:ln>
          </p:spPr>
          <p:txBody>
            <a:bodyPr wrap="square" lIns="0" tIns="0" rIns="0" bIns="0" rtlCol="0">
              <a:spAutoFit/>
            </a:bodyPr>
            <a:lstStyle/>
            <a:p>
              <a:pPr marL="0" marR="0" lvl="0" indent="0" algn="ctr" defTabSz="950756" rtl="0" eaLnBrk="1" fontAlgn="auto" latinLnBrk="0" hangingPunct="1">
                <a:lnSpc>
                  <a:spcPct val="100000"/>
                </a:lnSpc>
                <a:spcBef>
                  <a:spcPts val="0"/>
                </a:spcBef>
                <a:spcAft>
                  <a:spcPts val="0"/>
                </a:spcAft>
                <a:buClrTx/>
                <a:buSzTx/>
                <a:buFontTx/>
                <a:buNone/>
                <a:tabLst/>
                <a:defRPr/>
              </a:pPr>
              <a:r>
                <a:rPr kumimoji="0" lang="en-US" sz="1428" b="0" i="0" u="none" strike="noStrike" kern="0" cap="none" spc="-39" normalizeH="0" baseline="0" noProof="0">
                  <a:ln>
                    <a:noFill/>
                  </a:ln>
                  <a:solidFill>
                    <a:srgbClr val="505050">
                      <a:lumMod val="65000"/>
                      <a:lumOff val="3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Devices</a:t>
              </a:r>
            </a:p>
            <a:p>
              <a:pPr marL="0" marR="0" lvl="0" indent="0" algn="ctr" defTabSz="950756" rtl="0" eaLnBrk="1" fontAlgn="auto" latinLnBrk="0" hangingPunct="1">
                <a:lnSpc>
                  <a:spcPct val="100000"/>
                </a:lnSpc>
                <a:spcBef>
                  <a:spcPts val="0"/>
                </a:spcBef>
                <a:spcAft>
                  <a:spcPts val="0"/>
                </a:spcAft>
                <a:buClrTx/>
                <a:buSzTx/>
                <a:buFontTx/>
                <a:buNone/>
                <a:tabLst/>
                <a:defRPr/>
              </a:pPr>
              <a:r>
                <a:rPr kumimoji="0" lang="en-US" sz="1224" b="0" i="0" u="none" strike="noStrike" kern="0" cap="none" spc="-39"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RTOS, Linux, Windows, Android, iOS </a:t>
              </a:r>
            </a:p>
          </p:txBody>
        </p:sp>
        <p:sp>
          <p:nvSpPr>
            <p:cNvPr id="159" name="Frame 5">
              <a:extLst>
                <a:ext uri="{FF2B5EF4-FFF2-40B4-BE49-F238E27FC236}">
                  <a16:creationId xmlns:a16="http://schemas.microsoft.com/office/drawing/2014/main" id="{9CD27206-6755-466C-BB84-DAB8B69CF45E}"/>
                </a:ext>
              </a:extLst>
            </p:cNvPr>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0" name="Rectangle 159">
              <a:extLst>
                <a:ext uri="{FF2B5EF4-FFF2-40B4-BE49-F238E27FC236}">
                  <a16:creationId xmlns:a16="http://schemas.microsoft.com/office/drawing/2014/main" id="{D53B097D-8147-4B91-875B-A169EB282297}"/>
                </a:ext>
              </a:extLst>
            </p:cNvPr>
            <p:cNvSpPr/>
            <p:nvPr/>
          </p:nvSpPr>
          <p:spPr bwMode="auto">
            <a:xfrm>
              <a:off x="814417" y="2417580"/>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1" name="Frame 5">
              <a:extLst>
                <a:ext uri="{FF2B5EF4-FFF2-40B4-BE49-F238E27FC236}">
                  <a16:creationId xmlns:a16="http://schemas.microsoft.com/office/drawing/2014/main" id="{198EB609-71DC-49D7-B507-631A0917AE7C}"/>
                </a:ext>
              </a:extLst>
            </p:cNvPr>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2" name="Rectangle 161">
              <a:extLst>
                <a:ext uri="{FF2B5EF4-FFF2-40B4-BE49-F238E27FC236}">
                  <a16:creationId xmlns:a16="http://schemas.microsoft.com/office/drawing/2014/main" id="{49BECFE4-D3DF-44BF-8836-42A2E443622B}"/>
                </a:ext>
              </a:extLst>
            </p:cNvPr>
            <p:cNvSpPr/>
            <p:nvPr/>
          </p:nvSpPr>
          <p:spPr bwMode="auto">
            <a:xfrm>
              <a:off x="814417" y="2783225"/>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Frame 5">
              <a:extLst>
                <a:ext uri="{FF2B5EF4-FFF2-40B4-BE49-F238E27FC236}">
                  <a16:creationId xmlns:a16="http://schemas.microsoft.com/office/drawing/2014/main" id="{21AFB4B5-C380-43E5-844F-EE9110AC27CA}"/>
                </a:ext>
              </a:extLst>
            </p:cNvPr>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4" name="Rectangle 163">
              <a:extLst>
                <a:ext uri="{FF2B5EF4-FFF2-40B4-BE49-F238E27FC236}">
                  <a16:creationId xmlns:a16="http://schemas.microsoft.com/office/drawing/2014/main" id="{212FF1E6-282D-42FD-8E2E-79BCD7EFDEE3}"/>
                </a:ext>
              </a:extLst>
            </p:cNvPr>
            <p:cNvSpPr/>
            <p:nvPr/>
          </p:nvSpPr>
          <p:spPr bwMode="auto">
            <a:xfrm>
              <a:off x="814417" y="3148898"/>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Frame 5">
              <a:extLst>
                <a:ext uri="{FF2B5EF4-FFF2-40B4-BE49-F238E27FC236}">
                  <a16:creationId xmlns:a16="http://schemas.microsoft.com/office/drawing/2014/main" id="{8D1AE36C-F4E3-4AA7-ADB9-540D5EFADD7F}"/>
                </a:ext>
              </a:extLst>
            </p:cNvPr>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6" name="Rectangle 165">
              <a:extLst>
                <a:ext uri="{FF2B5EF4-FFF2-40B4-BE49-F238E27FC236}">
                  <a16:creationId xmlns:a16="http://schemas.microsoft.com/office/drawing/2014/main" id="{DC8B0DEE-042B-4813-BE08-5D7B7F615A5A}"/>
                </a:ext>
              </a:extLst>
            </p:cNvPr>
            <p:cNvSpPr/>
            <p:nvPr/>
          </p:nvSpPr>
          <p:spPr bwMode="auto">
            <a:xfrm>
              <a:off x="814417" y="3511836"/>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7" name="Frame 5">
              <a:extLst>
                <a:ext uri="{FF2B5EF4-FFF2-40B4-BE49-F238E27FC236}">
                  <a16:creationId xmlns:a16="http://schemas.microsoft.com/office/drawing/2014/main" id="{0C56F5A1-AB38-4309-8CF6-D0812437B160}"/>
                </a:ext>
              </a:extLst>
            </p:cNvPr>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8" name="Rectangle 167">
              <a:extLst>
                <a:ext uri="{FF2B5EF4-FFF2-40B4-BE49-F238E27FC236}">
                  <a16:creationId xmlns:a16="http://schemas.microsoft.com/office/drawing/2014/main" id="{5C01A8E5-B197-448F-8660-302EC9404499}"/>
                </a:ext>
              </a:extLst>
            </p:cNvPr>
            <p:cNvSpPr/>
            <p:nvPr/>
          </p:nvSpPr>
          <p:spPr bwMode="auto">
            <a:xfrm>
              <a:off x="814417" y="3873444"/>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9" name="Frame 5">
              <a:extLst>
                <a:ext uri="{FF2B5EF4-FFF2-40B4-BE49-F238E27FC236}">
                  <a16:creationId xmlns:a16="http://schemas.microsoft.com/office/drawing/2014/main" id="{D2F9F38F-2A54-4F92-BDF0-AD8536EF902E}"/>
                </a:ext>
              </a:extLst>
            </p:cNvPr>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0" name="Rectangle 169">
              <a:extLst>
                <a:ext uri="{FF2B5EF4-FFF2-40B4-BE49-F238E27FC236}">
                  <a16:creationId xmlns:a16="http://schemas.microsoft.com/office/drawing/2014/main" id="{F486DF1C-1B81-4FEC-A63E-989932687FA7}"/>
                </a:ext>
              </a:extLst>
            </p:cNvPr>
            <p:cNvSpPr/>
            <p:nvPr/>
          </p:nvSpPr>
          <p:spPr bwMode="auto">
            <a:xfrm>
              <a:off x="814417" y="4227997"/>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1" name="Frame 5">
              <a:extLst>
                <a:ext uri="{FF2B5EF4-FFF2-40B4-BE49-F238E27FC236}">
                  <a16:creationId xmlns:a16="http://schemas.microsoft.com/office/drawing/2014/main" id="{7E5F9C6E-8A7E-44A4-A52E-EDB0D6B21DF5}"/>
                </a:ext>
              </a:extLst>
            </p:cNvPr>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Rectangle 171">
              <a:extLst>
                <a:ext uri="{FF2B5EF4-FFF2-40B4-BE49-F238E27FC236}">
                  <a16:creationId xmlns:a16="http://schemas.microsoft.com/office/drawing/2014/main" id="{AA537EF0-D2A1-45DB-B007-9E60CCD8D994}"/>
                </a:ext>
              </a:extLst>
            </p:cNvPr>
            <p:cNvSpPr/>
            <p:nvPr/>
          </p:nvSpPr>
          <p:spPr bwMode="auto">
            <a:xfrm>
              <a:off x="814417" y="4588407"/>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Frame 5">
              <a:extLst>
                <a:ext uri="{FF2B5EF4-FFF2-40B4-BE49-F238E27FC236}">
                  <a16:creationId xmlns:a16="http://schemas.microsoft.com/office/drawing/2014/main" id="{D79BCEFB-B4E3-4BE7-BE56-D98E7A407349}"/>
                </a:ext>
              </a:extLst>
            </p:cNvPr>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4" name="Rectangle 173">
              <a:extLst>
                <a:ext uri="{FF2B5EF4-FFF2-40B4-BE49-F238E27FC236}">
                  <a16:creationId xmlns:a16="http://schemas.microsoft.com/office/drawing/2014/main" id="{D2672814-10A3-43ED-BD00-4BA23B9776C4}"/>
                </a:ext>
              </a:extLst>
            </p:cNvPr>
            <p:cNvSpPr/>
            <p:nvPr/>
          </p:nvSpPr>
          <p:spPr bwMode="auto">
            <a:xfrm>
              <a:off x="814417" y="4948865"/>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5" name="Frame 5">
              <a:extLst>
                <a:ext uri="{FF2B5EF4-FFF2-40B4-BE49-F238E27FC236}">
                  <a16:creationId xmlns:a16="http://schemas.microsoft.com/office/drawing/2014/main" id="{585A00D1-1FC2-4770-B6D6-5A7714D88157}"/>
                </a:ext>
              </a:extLst>
            </p:cNvPr>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6" name="Rectangle 175">
              <a:extLst>
                <a:ext uri="{FF2B5EF4-FFF2-40B4-BE49-F238E27FC236}">
                  <a16:creationId xmlns:a16="http://schemas.microsoft.com/office/drawing/2014/main" id="{0DF2F592-FBB0-4012-AFF1-2B50FDAFBB30}"/>
                </a:ext>
              </a:extLst>
            </p:cNvPr>
            <p:cNvSpPr/>
            <p:nvPr/>
          </p:nvSpPr>
          <p:spPr bwMode="auto">
            <a:xfrm>
              <a:off x="814417" y="5307043"/>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7" name="Frame 5">
              <a:extLst>
                <a:ext uri="{FF2B5EF4-FFF2-40B4-BE49-F238E27FC236}">
                  <a16:creationId xmlns:a16="http://schemas.microsoft.com/office/drawing/2014/main" id="{C1A217A9-A4E2-4FFE-A680-E801B2630366}"/>
                </a:ext>
              </a:extLst>
            </p:cNvPr>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C170B309-1F10-4199-B185-13D829B1FEA9}"/>
                </a:ext>
              </a:extLst>
            </p:cNvPr>
            <p:cNvSpPr/>
            <p:nvPr/>
          </p:nvSpPr>
          <p:spPr bwMode="auto">
            <a:xfrm>
              <a:off x="814417" y="5665173"/>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9" name="Frame 5">
              <a:extLst>
                <a:ext uri="{FF2B5EF4-FFF2-40B4-BE49-F238E27FC236}">
                  <a16:creationId xmlns:a16="http://schemas.microsoft.com/office/drawing/2014/main" id="{577A6C10-5C1F-4962-82EB-8C952C1D006F}"/>
                </a:ext>
              </a:extLst>
            </p:cNvPr>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66" tIns="54833" rIns="54833" bIns="109666" numCol="1" spcCol="0" rtlCol="0" fromWordArt="0" anchor="b" anchorCtr="0" forceAA="0" compatLnSpc="1">
              <a:prstTxWarp prst="textNoShape">
                <a:avLst/>
              </a:prstTxWarp>
              <a:noAutofit/>
            </a:bodyPr>
            <a:lstStyle/>
            <a:p>
              <a:pPr marL="0" marR="0" lvl="0" indent="0" algn="ctr" defTabSz="1096075"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80" name="4  Batch Analytics &amp; Visualizations">
            <a:extLst>
              <a:ext uri="{FF2B5EF4-FFF2-40B4-BE49-F238E27FC236}">
                <a16:creationId xmlns:a16="http://schemas.microsoft.com/office/drawing/2014/main" id="{0D0A1D38-96AD-4E1E-8513-D2043C9FD2A7}"/>
              </a:ext>
            </a:extLst>
          </p:cNvPr>
          <p:cNvGrpSpPr/>
          <p:nvPr/>
        </p:nvGrpSpPr>
        <p:grpSpPr>
          <a:xfrm>
            <a:off x="5414204" y="1536858"/>
            <a:ext cx="3744679" cy="1228099"/>
            <a:chOff x="5450423" y="2008244"/>
            <a:chExt cx="3672108" cy="1204299"/>
          </a:xfrm>
        </p:grpSpPr>
        <p:sp>
          <p:nvSpPr>
            <p:cNvPr id="181" name="Rectangle 180">
              <a:extLst>
                <a:ext uri="{FF2B5EF4-FFF2-40B4-BE49-F238E27FC236}">
                  <a16:creationId xmlns:a16="http://schemas.microsoft.com/office/drawing/2014/main" id="{DFAA5BD6-10F1-4C8E-BFDF-9E8D3E75120F}"/>
                </a:ext>
              </a:extLst>
            </p:cNvPr>
            <p:cNvSpPr/>
            <p:nvPr/>
          </p:nvSpPr>
          <p:spPr bwMode="auto">
            <a:xfrm rot="16200000">
              <a:off x="6684327" y="774340"/>
              <a:ext cx="1204299" cy="3672108"/>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3247" tIns="93247" rIns="0" bIns="93221" numCol="1" spcCol="0" rtlCol="0" fromWordArt="0" anchor="b" anchorCtr="0" forceAA="0" compatLnSpc="1">
              <a:prstTxWarp prst="textNoShape">
                <a:avLst/>
              </a:prstTxWarp>
              <a:noAutofit/>
            </a:bodyPr>
            <a:lstStyle/>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1"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Cold Path Analytics</a:t>
              </a:r>
            </a:p>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HDInsight, AzureML </a:t>
              </a:r>
            </a:p>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Data Lake, Data Lake Analytics</a:t>
              </a:r>
            </a:p>
          </p:txBody>
        </p:sp>
        <p:sp>
          <p:nvSpPr>
            <p:cNvPr id="182" name="Donut 15">
              <a:extLst>
                <a:ext uri="{FF2B5EF4-FFF2-40B4-BE49-F238E27FC236}">
                  <a16:creationId xmlns:a16="http://schemas.microsoft.com/office/drawing/2014/main" id="{3CDD6793-20A7-4175-9979-ACDF0766D8F1}"/>
                </a:ext>
              </a:extLst>
            </p:cNvPr>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83" name="Picture 182">
              <a:extLst>
                <a:ext uri="{FF2B5EF4-FFF2-40B4-BE49-F238E27FC236}">
                  <a16:creationId xmlns:a16="http://schemas.microsoft.com/office/drawing/2014/main" id="{032EEEE1-69EB-44A3-BEC9-5F17DA250C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011778" y="2480749"/>
              <a:ext cx="965079" cy="656115"/>
            </a:xfrm>
            <a:prstGeom prst="rect">
              <a:avLst/>
            </a:prstGeom>
          </p:spPr>
        </p:pic>
      </p:grpSp>
      <p:sp>
        <p:nvSpPr>
          <p:cNvPr id="184" name="Rectangle 183">
            <a:extLst>
              <a:ext uri="{FF2B5EF4-FFF2-40B4-BE49-F238E27FC236}">
                <a16:creationId xmlns:a16="http://schemas.microsoft.com/office/drawing/2014/main" id="{D97C6EFD-1154-4828-8245-2E3293FBC7D2}"/>
              </a:ext>
            </a:extLst>
          </p:cNvPr>
          <p:cNvSpPr/>
          <p:nvPr/>
        </p:nvSpPr>
        <p:spPr bwMode="auto">
          <a:xfrm rot="16200000">
            <a:off x="6860686" y="2681608"/>
            <a:ext cx="851714" cy="374467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3247" tIns="93247" rIns="0" bIns="93221" numCol="1" spcCol="0" rtlCol="0" fromWordArt="0" anchor="b" anchorCtr="0" forceAA="0" compatLnSpc="1">
            <a:prstTxWarp prst="textNoShape">
              <a:avLst/>
            </a:prstTxWarp>
            <a:noAutofit/>
          </a:bodyPr>
          <a:lstStyle/>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1"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Hot Path Business Logic</a:t>
            </a:r>
          </a:p>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Service Fabric &amp; </a:t>
            </a:r>
          </a:p>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Actor Framework</a:t>
            </a:r>
          </a:p>
        </p:txBody>
      </p:sp>
      <p:pic>
        <p:nvPicPr>
          <p:cNvPr id="185" name="Picture 184">
            <a:extLst>
              <a:ext uri="{FF2B5EF4-FFF2-40B4-BE49-F238E27FC236}">
                <a16:creationId xmlns:a16="http://schemas.microsoft.com/office/drawing/2014/main" id="{7F6AB744-C084-4AA2-88F6-9A259B6FB1A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327569" y="4309077"/>
            <a:ext cx="1062612" cy="566357"/>
          </a:xfrm>
          <a:prstGeom prst="rect">
            <a:avLst/>
          </a:prstGeom>
        </p:spPr>
      </p:pic>
      <p:pic>
        <p:nvPicPr>
          <p:cNvPr id="186" name="Picture 185">
            <a:extLst>
              <a:ext uri="{FF2B5EF4-FFF2-40B4-BE49-F238E27FC236}">
                <a16:creationId xmlns:a16="http://schemas.microsoft.com/office/drawing/2014/main" id="{B327C022-F697-4AED-8010-4E2589A22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6571" y="4249443"/>
            <a:ext cx="487392" cy="487392"/>
          </a:xfrm>
          <a:prstGeom prst="rect">
            <a:avLst/>
          </a:prstGeom>
        </p:spPr>
      </p:pic>
      <p:cxnSp>
        <p:nvCxnSpPr>
          <p:cNvPr id="187" name="2 fg">
            <a:extLst>
              <a:ext uri="{FF2B5EF4-FFF2-40B4-BE49-F238E27FC236}">
                <a16:creationId xmlns:a16="http://schemas.microsoft.com/office/drawing/2014/main" id="{81469F39-99EB-42D5-A591-EB02BA24D33A}"/>
              </a:ext>
            </a:extLst>
          </p:cNvPr>
          <p:cNvCxnSpPr/>
          <p:nvPr/>
        </p:nvCxnSpPr>
        <p:spPr>
          <a:xfrm flipV="1">
            <a:off x="877718" y="5113183"/>
            <a:ext cx="352453" cy="3642"/>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2 fg">
            <a:extLst>
              <a:ext uri="{FF2B5EF4-FFF2-40B4-BE49-F238E27FC236}">
                <a16:creationId xmlns:a16="http://schemas.microsoft.com/office/drawing/2014/main" id="{18A1FFB7-4C99-4635-BF6D-5D576DEF3BC6}"/>
              </a:ext>
            </a:extLst>
          </p:cNvPr>
          <p:cNvCxnSpPr/>
          <p:nvPr/>
        </p:nvCxnSpPr>
        <p:spPr>
          <a:xfrm flipV="1">
            <a:off x="872038" y="5367394"/>
            <a:ext cx="346764" cy="114640"/>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2 fg">
            <a:extLst>
              <a:ext uri="{FF2B5EF4-FFF2-40B4-BE49-F238E27FC236}">
                <a16:creationId xmlns:a16="http://schemas.microsoft.com/office/drawing/2014/main" id="{84BD9FF4-58C5-480E-A418-588B830E271F}"/>
              </a:ext>
            </a:extLst>
          </p:cNvPr>
          <p:cNvCxnSpPr/>
          <p:nvPr/>
        </p:nvCxnSpPr>
        <p:spPr>
          <a:xfrm flipV="1">
            <a:off x="879230" y="4177271"/>
            <a:ext cx="340327" cy="20409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2   Arrow fg">
            <a:extLst>
              <a:ext uri="{FF2B5EF4-FFF2-40B4-BE49-F238E27FC236}">
                <a16:creationId xmlns:a16="http://schemas.microsoft.com/office/drawing/2014/main" id="{CA824DA3-0E18-4BCC-A1B3-5055267FA9B9}"/>
              </a:ext>
            </a:extLst>
          </p:cNvPr>
          <p:cNvCxnSpPr/>
          <p:nvPr/>
        </p:nvCxnSpPr>
        <p:spPr>
          <a:xfrm>
            <a:off x="2891054" y="3801755"/>
            <a:ext cx="780715" cy="226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2 fg">
            <a:extLst>
              <a:ext uri="{FF2B5EF4-FFF2-40B4-BE49-F238E27FC236}">
                <a16:creationId xmlns:a16="http://schemas.microsoft.com/office/drawing/2014/main" id="{E10D59FB-721E-4D87-A6D8-A35ED0708692}"/>
              </a:ext>
            </a:extLst>
          </p:cNvPr>
          <p:cNvCxnSpPr/>
          <p:nvPr/>
        </p:nvCxnSpPr>
        <p:spPr>
          <a:xfrm>
            <a:off x="881846" y="3282198"/>
            <a:ext cx="332095" cy="163254"/>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2" name="2 fg">
            <a:extLst>
              <a:ext uri="{FF2B5EF4-FFF2-40B4-BE49-F238E27FC236}">
                <a16:creationId xmlns:a16="http://schemas.microsoft.com/office/drawing/2014/main" id="{5FE9AD52-94C4-4E6C-89C6-5E669E02CCE3}"/>
              </a:ext>
            </a:extLst>
          </p:cNvPr>
          <p:cNvCxnSpPr/>
          <p:nvPr/>
        </p:nvCxnSpPr>
        <p:spPr>
          <a:xfrm>
            <a:off x="885314" y="3662746"/>
            <a:ext cx="333489" cy="59296"/>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2 fg">
            <a:extLst>
              <a:ext uri="{FF2B5EF4-FFF2-40B4-BE49-F238E27FC236}">
                <a16:creationId xmlns:a16="http://schemas.microsoft.com/office/drawing/2014/main" id="{48C393AB-BB5B-4823-AB6C-3957435BA518}"/>
              </a:ext>
            </a:extLst>
          </p:cNvPr>
          <p:cNvCxnSpPr/>
          <p:nvPr/>
        </p:nvCxnSpPr>
        <p:spPr>
          <a:xfrm flipV="1">
            <a:off x="887871" y="3948521"/>
            <a:ext cx="326069" cy="88664"/>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7833A5F4-66B1-4271-92BE-CE1084FF8B86}"/>
              </a:ext>
            </a:extLst>
          </p:cNvPr>
          <p:cNvGrpSpPr/>
          <p:nvPr/>
        </p:nvGrpSpPr>
        <p:grpSpPr>
          <a:xfrm>
            <a:off x="3724391" y="1538552"/>
            <a:ext cx="1173409" cy="4259052"/>
            <a:chOff x="3650831" y="1508521"/>
            <a:chExt cx="1150505" cy="3976275"/>
          </a:xfrm>
        </p:grpSpPr>
        <p:sp>
          <p:nvSpPr>
            <p:cNvPr id="195" name="Rectangle 194">
              <a:extLst>
                <a:ext uri="{FF2B5EF4-FFF2-40B4-BE49-F238E27FC236}">
                  <a16:creationId xmlns:a16="http://schemas.microsoft.com/office/drawing/2014/main" id="{EDCF9C43-260C-48EA-A110-51DF1004E66D}"/>
                </a:ext>
              </a:extLst>
            </p:cNvPr>
            <p:cNvSpPr/>
            <p:nvPr/>
          </p:nvSpPr>
          <p:spPr bwMode="auto">
            <a:xfrm>
              <a:off x="3650831" y="1508521"/>
              <a:ext cx="1150505" cy="397627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0" bIns="93221" numCol="1" spcCol="0" rtlCol="0" fromWordArt="0" anchor="b" anchorCtr="0" forceAA="0" compatLnSpc="1">
              <a:prstTxWarp prst="textNoShape">
                <a:avLst/>
              </a:prstTxWarp>
              <a:noAutofit/>
            </a:bodyPr>
            <a:lstStyle/>
            <a:p>
              <a:pPr marL="0" marR="0" lvl="0" indent="0" algn="l" defTabSz="931753" rtl="0" eaLnBrk="1" fontAlgn="base" latinLnBrk="0" hangingPunct="1">
                <a:lnSpc>
                  <a:spcPct val="90000"/>
                </a:lnSpc>
                <a:spcBef>
                  <a:spcPct val="0"/>
                </a:spcBef>
                <a:spcAft>
                  <a:spcPts val="0"/>
                </a:spcAft>
                <a:buClrTx/>
                <a:buSzTx/>
                <a:buFontTx/>
                <a:buNone/>
                <a:tabLst/>
                <a:defRPr/>
              </a:pPr>
              <a:r>
                <a:rPr kumimoji="0" lang="en-US" sz="1122" b="1"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Cloud Gateway</a:t>
              </a:r>
            </a:p>
            <a:p>
              <a:pPr marL="0" marR="0" lvl="0" indent="0" algn="l" defTabSz="931753" rtl="0" eaLnBrk="1" fontAlgn="base" latinLnBrk="0" hangingPunct="1">
                <a:lnSpc>
                  <a:spcPct val="90000"/>
                </a:lnSpc>
                <a:spcBef>
                  <a:spcPct val="0"/>
                </a:spcBef>
                <a:spcAft>
                  <a:spcPts val="0"/>
                </a:spcAft>
                <a:buClrTx/>
                <a:buSzTx/>
                <a:buFontTx/>
                <a:buNone/>
                <a:tabLst/>
                <a:defRPr/>
              </a:pPr>
              <a:endParaRPr kumimoji="0" lang="en-US" sz="81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1753" rtl="0" eaLnBrk="1" fontAlgn="base" latinLnBrk="0" hangingPunct="1">
                <a:lnSpc>
                  <a:spcPct val="90000"/>
                </a:lnSpc>
                <a:spcBef>
                  <a:spcPct val="0"/>
                </a:spcBef>
                <a:spcAft>
                  <a:spcPts val="0"/>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IoT Hub</a:t>
              </a:r>
            </a:p>
          </p:txBody>
        </p:sp>
        <p:pic>
          <p:nvPicPr>
            <p:cNvPr id="196" name="Picture 195">
              <a:extLst>
                <a:ext uri="{FF2B5EF4-FFF2-40B4-BE49-F238E27FC236}">
                  <a16:creationId xmlns:a16="http://schemas.microsoft.com/office/drawing/2014/main" id="{B7436D02-57D7-4F09-9DC3-D2A8102477E4}"/>
                </a:ext>
              </a:extLst>
            </p:cNvPr>
            <p:cNvPicPr>
              <a:picLocks noChangeAspect="1"/>
            </p:cNvPicPr>
            <p:nvPr/>
          </p:nvPicPr>
          <p:blipFill rotWithShape="1">
            <a:blip r:embed="rId6"/>
            <a:srcRect l="21003" r="21522"/>
            <a:stretch/>
          </p:blipFill>
          <p:spPr>
            <a:xfrm>
              <a:off x="3834021" y="4101270"/>
              <a:ext cx="795595" cy="672426"/>
            </a:xfrm>
            <a:prstGeom prst="rect">
              <a:avLst/>
            </a:prstGeom>
          </p:spPr>
        </p:pic>
      </p:grpSp>
      <p:sp>
        <p:nvSpPr>
          <p:cNvPr id="197" name="Rectangle 196">
            <a:extLst>
              <a:ext uri="{FF2B5EF4-FFF2-40B4-BE49-F238E27FC236}">
                <a16:creationId xmlns:a16="http://schemas.microsoft.com/office/drawing/2014/main" id="{0ABC9B6C-DFBB-44BF-ABEC-9598458CDCF4}"/>
              </a:ext>
            </a:extLst>
          </p:cNvPr>
          <p:cNvSpPr/>
          <p:nvPr/>
        </p:nvSpPr>
        <p:spPr bwMode="auto">
          <a:xfrm rot="16200000">
            <a:off x="6838179" y="1625179"/>
            <a:ext cx="896725" cy="374467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3247" tIns="93247" rIns="0" bIns="93221" numCol="1" spcCol="0" rtlCol="0" fromWordArt="0" anchor="b" anchorCtr="0" forceAA="0" compatLnSpc="1">
            <a:prstTxWarp prst="textNoShape">
              <a:avLst/>
            </a:prstTxWarp>
            <a:noAutofit/>
          </a:bodyPr>
          <a:lstStyle/>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1"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Hot Path Analytics</a:t>
            </a:r>
          </a:p>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Stream Analytics </a:t>
            </a:r>
          </a:p>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HDInsight Storm</a:t>
            </a:r>
          </a:p>
        </p:txBody>
      </p:sp>
      <p:pic>
        <p:nvPicPr>
          <p:cNvPr id="198" name="Picture 197">
            <a:extLst>
              <a:ext uri="{FF2B5EF4-FFF2-40B4-BE49-F238E27FC236}">
                <a16:creationId xmlns:a16="http://schemas.microsoft.com/office/drawing/2014/main" id="{1AC18627-896D-4DD8-BAFC-338BDE6B5CE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356191" y="3174308"/>
            <a:ext cx="1062612" cy="594036"/>
          </a:xfrm>
          <a:prstGeom prst="rect">
            <a:avLst/>
          </a:prstGeom>
        </p:spPr>
      </p:pic>
      <p:sp>
        <p:nvSpPr>
          <p:cNvPr id="199" name="Freeform 63">
            <a:extLst>
              <a:ext uri="{FF2B5EF4-FFF2-40B4-BE49-F238E27FC236}">
                <a16:creationId xmlns:a16="http://schemas.microsoft.com/office/drawing/2014/main" id="{9207ECCC-A0D5-470D-B45D-8854D72FE97B}"/>
              </a:ext>
            </a:extLst>
          </p:cNvPr>
          <p:cNvSpPr/>
          <p:nvPr/>
        </p:nvSpPr>
        <p:spPr bwMode="auto">
          <a:xfrm>
            <a:off x="8098443" y="3411288"/>
            <a:ext cx="573687" cy="774537"/>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nvGrpSpPr>
          <p:cNvPr id="200" name="Group 199">
            <a:extLst>
              <a:ext uri="{FF2B5EF4-FFF2-40B4-BE49-F238E27FC236}">
                <a16:creationId xmlns:a16="http://schemas.microsoft.com/office/drawing/2014/main" id="{2B294BBA-8EFE-4F6D-A5CC-4B25B49A3E59}"/>
              </a:ext>
            </a:extLst>
          </p:cNvPr>
          <p:cNvGrpSpPr/>
          <p:nvPr/>
        </p:nvGrpSpPr>
        <p:grpSpPr>
          <a:xfrm>
            <a:off x="8465756" y="3607387"/>
            <a:ext cx="295736" cy="223702"/>
            <a:chOff x="9441838" y="3565088"/>
            <a:chExt cx="1231545" cy="864052"/>
          </a:xfrm>
          <a:solidFill>
            <a:schemeClr val="bg1"/>
          </a:solidFill>
        </p:grpSpPr>
        <p:sp>
          <p:nvSpPr>
            <p:cNvPr id="201" name="Oval 200">
              <a:extLst>
                <a:ext uri="{FF2B5EF4-FFF2-40B4-BE49-F238E27FC236}">
                  <a16:creationId xmlns:a16="http://schemas.microsoft.com/office/drawing/2014/main" id="{899216D5-1141-427B-B528-E7A95C678FD6}"/>
                </a:ext>
              </a:extLst>
            </p:cNvPr>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marL="0" marR="0" lvl="0" indent="0" algn="ctr" defTabSz="95077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2" name="Oval 201">
              <a:extLst>
                <a:ext uri="{FF2B5EF4-FFF2-40B4-BE49-F238E27FC236}">
                  <a16:creationId xmlns:a16="http://schemas.microsoft.com/office/drawing/2014/main" id="{5AFDC408-F5BF-4298-AEC9-4549E7CCA474}"/>
                </a:ext>
              </a:extLst>
            </p:cNvPr>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marL="0" marR="0" lvl="0" indent="0" algn="ctr" defTabSz="950778"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03" name="Picture 18" descr="Image result for stream analytics logo png">
            <a:extLst>
              <a:ext uri="{FF2B5EF4-FFF2-40B4-BE49-F238E27FC236}">
                <a16:creationId xmlns:a16="http://schemas.microsoft.com/office/drawing/2014/main" id="{E1B7AC82-F683-4DFF-A2D9-BF8BF14759A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7981" y="3284962"/>
            <a:ext cx="778864" cy="408904"/>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 203">
            <a:extLst>
              <a:ext uri="{FF2B5EF4-FFF2-40B4-BE49-F238E27FC236}">
                <a16:creationId xmlns:a16="http://schemas.microsoft.com/office/drawing/2014/main" id="{D2F54F3C-EC38-4990-BFA2-42A8EFE2CC78}"/>
              </a:ext>
            </a:extLst>
          </p:cNvPr>
          <p:cNvGrpSpPr/>
          <p:nvPr/>
        </p:nvGrpSpPr>
        <p:grpSpPr>
          <a:xfrm>
            <a:off x="9763554" y="1538553"/>
            <a:ext cx="2230058" cy="3447772"/>
            <a:chOff x="9572116" y="1508521"/>
            <a:chExt cx="2186530" cy="3976275"/>
          </a:xfrm>
        </p:grpSpPr>
        <p:sp>
          <p:nvSpPr>
            <p:cNvPr id="205" name="Rectangle 204">
              <a:extLst>
                <a:ext uri="{FF2B5EF4-FFF2-40B4-BE49-F238E27FC236}">
                  <a16:creationId xmlns:a16="http://schemas.microsoft.com/office/drawing/2014/main" id="{37D0695E-4F66-402A-BBEF-76F77C451332}"/>
                </a:ext>
              </a:extLst>
            </p:cNvPr>
            <p:cNvSpPr/>
            <p:nvPr/>
          </p:nvSpPr>
          <p:spPr bwMode="auto">
            <a:xfrm>
              <a:off x="9572116" y="1508521"/>
              <a:ext cx="2185272" cy="397627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0" bIns="93221" numCol="1" spcCol="0" rtlCol="0" fromWordArt="0" anchor="b" anchorCtr="0" forceAA="0" compatLnSpc="1">
              <a:prstTxWarp prst="textNoShape">
                <a:avLst/>
              </a:prstTxWarp>
              <a:noAutofit/>
            </a:bodyPr>
            <a:lstStyle/>
            <a:p>
              <a:pPr marL="0" marR="0" lvl="0" indent="0" algn="l" defTabSz="931753" rtl="0" eaLnBrk="1" fontAlgn="base" latinLnBrk="0" hangingPunct="1">
                <a:lnSpc>
                  <a:spcPct val="90000"/>
                </a:lnSpc>
                <a:spcBef>
                  <a:spcPct val="0"/>
                </a:spcBef>
                <a:spcAft>
                  <a:spcPts val="612"/>
                </a:spcAft>
                <a:buClrTx/>
                <a:buSzTx/>
                <a:buFontTx/>
                <a:buNone/>
                <a:tabLst/>
                <a:defRPr/>
              </a:pP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1753" rtl="0" eaLnBrk="1" fontAlgn="base" latinLnBrk="0" hangingPunct="1">
                <a:lnSpc>
                  <a:spcPct val="90000"/>
                </a:lnSpc>
                <a:spcBef>
                  <a:spcPct val="0"/>
                </a:spcBef>
                <a:spcAft>
                  <a:spcPts val="612"/>
                </a:spcAft>
                <a:buClrTx/>
                <a:buSzTx/>
                <a:buFontTx/>
                <a:buNone/>
                <a:tabLst/>
                <a:defRPr/>
              </a:pP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1753" rtl="0" eaLnBrk="1" fontAlgn="base" latinLnBrk="0" hangingPunct="1">
                <a:lnSpc>
                  <a:spcPct val="90000"/>
                </a:lnSpc>
                <a:spcBef>
                  <a:spcPct val="0"/>
                </a:spcBef>
                <a:spcAft>
                  <a:spcPts val="612"/>
                </a:spcAft>
                <a:buClrTx/>
                <a:buSzTx/>
                <a:buFontTx/>
                <a:buNone/>
                <a:tabLst/>
                <a:defRPr/>
              </a:pP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1753" rtl="0" eaLnBrk="1" fontAlgn="base" latinLnBrk="0" hangingPunct="1">
                <a:lnSpc>
                  <a:spcPct val="90000"/>
                </a:lnSpc>
                <a:spcBef>
                  <a:spcPct val="0"/>
                </a:spcBef>
                <a:spcAft>
                  <a:spcPts val="612"/>
                </a:spcAft>
                <a:buClrTx/>
                <a:buSzTx/>
                <a:buFontTx/>
                <a:buNone/>
                <a:tabLst/>
                <a:defRPr/>
              </a:pP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1753" rtl="0" eaLnBrk="1" fontAlgn="base" latinLnBrk="0" hangingPunct="1">
                <a:lnSpc>
                  <a:spcPct val="90000"/>
                </a:lnSpc>
                <a:spcBef>
                  <a:spcPct val="0"/>
                </a:spcBef>
                <a:spcAft>
                  <a:spcPts val="612"/>
                </a:spcAft>
                <a:buClrTx/>
                <a:buSzTx/>
                <a:buFontTx/>
                <a:buNone/>
                <a:tabLst/>
                <a:defRPr/>
              </a:pP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1753" rtl="0" eaLnBrk="1" fontAlgn="base" latinLnBrk="0" hangingPunct="1">
                <a:lnSpc>
                  <a:spcPct val="90000"/>
                </a:lnSpc>
                <a:spcBef>
                  <a:spcPct val="0"/>
                </a:spcBef>
                <a:spcAft>
                  <a:spcPts val="612"/>
                </a:spcAft>
                <a:buClrTx/>
                <a:buSzTx/>
                <a:buFontTx/>
                <a:buNone/>
                <a:tabLst/>
                <a:defRPr/>
              </a:pP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1753" rtl="0" eaLnBrk="1" fontAlgn="base" latinLnBrk="0" hangingPunct="1">
                <a:lnSpc>
                  <a:spcPct val="90000"/>
                </a:lnSpc>
                <a:spcBef>
                  <a:spcPct val="0"/>
                </a:spcBef>
                <a:spcAft>
                  <a:spcPts val="612"/>
                </a:spcAft>
                <a:buClrTx/>
                <a:buSzTx/>
                <a:buFontTx/>
                <a:buNone/>
                <a:tabLst/>
                <a:defRPr/>
              </a:pP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1753" rtl="0" eaLnBrk="1" fontAlgn="base" latinLnBrk="0" hangingPunct="1">
                <a:lnSpc>
                  <a:spcPct val="90000"/>
                </a:lnSpc>
                <a:spcBef>
                  <a:spcPct val="0"/>
                </a:spcBef>
                <a:spcAft>
                  <a:spcPts val="612"/>
                </a:spcAft>
                <a:buClrTx/>
                <a:buSzTx/>
                <a:buFontTx/>
                <a:buNone/>
                <a:tabLst/>
                <a:defRPr/>
              </a:pP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1753" rtl="0" eaLnBrk="1" fontAlgn="base" latinLnBrk="0" hangingPunct="1">
                <a:lnSpc>
                  <a:spcPct val="90000"/>
                </a:lnSpc>
                <a:spcBef>
                  <a:spcPct val="0"/>
                </a:spcBef>
                <a:spcAft>
                  <a:spcPts val="612"/>
                </a:spcAft>
                <a:buClrTx/>
                <a:buSzTx/>
                <a:buFontTx/>
                <a:buNone/>
                <a:tabLst/>
                <a:defRPr/>
              </a:pP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6" name="Freeform 74">
              <a:extLst>
                <a:ext uri="{FF2B5EF4-FFF2-40B4-BE49-F238E27FC236}">
                  <a16:creationId xmlns:a16="http://schemas.microsoft.com/office/drawing/2014/main" id="{ED7A46FC-CE8F-496C-9354-C39D0A51EDAA}"/>
                </a:ext>
              </a:extLst>
            </p:cNvPr>
            <p:cNvSpPr>
              <a:spLocks noChangeAspect="1" noEditPoints="1"/>
            </p:cNvSpPr>
            <p:nvPr/>
          </p:nvSpPr>
          <p:spPr bwMode="black">
            <a:xfrm>
              <a:off x="9673092" y="3946996"/>
              <a:ext cx="907402" cy="284453"/>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nvGrpSpPr>
            <p:cNvPr id="207" name="Group 57">
              <a:extLst>
                <a:ext uri="{FF2B5EF4-FFF2-40B4-BE49-F238E27FC236}">
                  <a16:creationId xmlns:a16="http://schemas.microsoft.com/office/drawing/2014/main" id="{9C49FB21-B2A4-4F0C-81F0-9CDE64D1537C}"/>
                </a:ext>
              </a:extLst>
            </p:cNvPr>
            <p:cNvGrpSpPr>
              <a:grpSpLocks noChangeAspect="1"/>
            </p:cNvGrpSpPr>
            <p:nvPr/>
          </p:nvGrpSpPr>
          <p:grpSpPr bwMode="auto">
            <a:xfrm>
              <a:off x="9783240" y="2867099"/>
              <a:ext cx="774590" cy="796812"/>
              <a:chOff x="6253" y="2122"/>
              <a:chExt cx="488" cy="502"/>
            </a:xfrm>
          </p:grpSpPr>
          <p:sp>
            <p:nvSpPr>
              <p:cNvPr id="230" name="AutoShape 56">
                <a:extLst>
                  <a:ext uri="{FF2B5EF4-FFF2-40B4-BE49-F238E27FC236}">
                    <a16:creationId xmlns:a16="http://schemas.microsoft.com/office/drawing/2014/main" id="{7FFBAB22-FB82-48F1-BEB7-49733F648704}"/>
                  </a:ext>
                </a:extLst>
              </p:cNvPr>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231" name="Freeform 60">
                <a:extLst>
                  <a:ext uri="{FF2B5EF4-FFF2-40B4-BE49-F238E27FC236}">
                    <a16:creationId xmlns:a16="http://schemas.microsoft.com/office/drawing/2014/main" id="{73343B16-B665-409E-B263-33479375C02A}"/>
                  </a:ext>
                </a:extLst>
              </p:cNvPr>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232" name="Freeform 64">
                <a:extLst>
                  <a:ext uri="{FF2B5EF4-FFF2-40B4-BE49-F238E27FC236}">
                    <a16:creationId xmlns:a16="http://schemas.microsoft.com/office/drawing/2014/main" id="{975FE4D5-C5F7-4274-AC29-EAA2968F3330}"/>
                  </a:ext>
                </a:extLst>
              </p:cNvPr>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grpSp>
          <p:nvGrpSpPr>
            <p:cNvPr id="208" name="Group 78">
              <a:extLst>
                <a:ext uri="{FF2B5EF4-FFF2-40B4-BE49-F238E27FC236}">
                  <a16:creationId xmlns:a16="http://schemas.microsoft.com/office/drawing/2014/main" id="{0F40B773-760E-48CB-A1D2-30CD1F2C6883}"/>
                </a:ext>
              </a:extLst>
            </p:cNvPr>
            <p:cNvGrpSpPr>
              <a:grpSpLocks noChangeAspect="1"/>
            </p:cNvGrpSpPr>
            <p:nvPr/>
          </p:nvGrpSpPr>
          <p:grpSpPr bwMode="auto">
            <a:xfrm>
              <a:off x="10515721" y="1766180"/>
              <a:ext cx="1031550" cy="443625"/>
              <a:chOff x="6401" y="1385"/>
              <a:chExt cx="865" cy="372"/>
            </a:xfrm>
          </p:grpSpPr>
          <p:sp>
            <p:nvSpPr>
              <p:cNvPr id="224" name="AutoShape 77">
                <a:extLst>
                  <a:ext uri="{FF2B5EF4-FFF2-40B4-BE49-F238E27FC236}">
                    <a16:creationId xmlns:a16="http://schemas.microsoft.com/office/drawing/2014/main" id="{0F382CFE-EC60-4A13-9A07-8D32A58BFCFE}"/>
                  </a:ext>
                </a:extLst>
              </p:cNvPr>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225" name="Rectangle 79">
                <a:extLst>
                  <a:ext uri="{FF2B5EF4-FFF2-40B4-BE49-F238E27FC236}">
                    <a16:creationId xmlns:a16="http://schemas.microsoft.com/office/drawing/2014/main" id="{0C6EBC5E-C574-4B79-8D41-C0823A467E0D}"/>
                  </a:ext>
                </a:extLst>
              </p:cNvPr>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226" name="Rectangle 80">
                <a:extLst>
                  <a:ext uri="{FF2B5EF4-FFF2-40B4-BE49-F238E27FC236}">
                    <a16:creationId xmlns:a16="http://schemas.microsoft.com/office/drawing/2014/main" id="{689187E8-07D0-4E7F-B213-14C87E520E91}"/>
                  </a:ext>
                </a:extLst>
              </p:cNvPr>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227" name="Freeform 81">
                <a:extLst>
                  <a:ext uri="{FF2B5EF4-FFF2-40B4-BE49-F238E27FC236}">
                    <a16:creationId xmlns:a16="http://schemas.microsoft.com/office/drawing/2014/main" id="{97C3D12B-1D39-41AC-92C2-D846D2720893}"/>
                  </a:ext>
                </a:extLst>
              </p:cNvPr>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228" name="Freeform 82">
                <a:extLst>
                  <a:ext uri="{FF2B5EF4-FFF2-40B4-BE49-F238E27FC236}">
                    <a16:creationId xmlns:a16="http://schemas.microsoft.com/office/drawing/2014/main" id="{3C2B8435-7AA3-48CB-B40D-B3600141A832}"/>
                  </a:ext>
                </a:extLst>
              </p:cNvPr>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229" name="Freeform 83">
                <a:extLst>
                  <a:ext uri="{FF2B5EF4-FFF2-40B4-BE49-F238E27FC236}">
                    <a16:creationId xmlns:a16="http://schemas.microsoft.com/office/drawing/2014/main" id="{C59D73BD-AF73-40D4-A5D6-5C8D559ED502}"/>
                  </a:ext>
                </a:extLst>
              </p:cNvPr>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sp>
          <p:nvSpPr>
            <p:cNvPr id="209" name="Rectangle 208">
              <a:extLst>
                <a:ext uri="{FF2B5EF4-FFF2-40B4-BE49-F238E27FC236}">
                  <a16:creationId xmlns:a16="http://schemas.microsoft.com/office/drawing/2014/main" id="{DDCC2BF6-45F2-403E-A91A-7547FEBF6719}"/>
                </a:ext>
              </a:extLst>
            </p:cNvPr>
            <p:cNvSpPr/>
            <p:nvPr/>
          </p:nvSpPr>
          <p:spPr>
            <a:xfrm>
              <a:off x="9685325" y="2275732"/>
              <a:ext cx="739305" cy="265009"/>
            </a:xfrm>
            <a:prstGeom prst="rect">
              <a:avLst/>
            </a:prstGeom>
          </p:spPr>
          <p:txBody>
            <a:bodyPr wrap="non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Power BI</a:t>
              </a:r>
              <a:endPar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mn-ea"/>
                <a:cs typeface="Segoe UI" panose="020B0502040204020203" pitchFamily="34" charset="0"/>
              </a:endParaRPr>
            </a:p>
          </p:txBody>
        </p:sp>
        <p:pic>
          <p:nvPicPr>
            <p:cNvPr id="210" name="Picture 209">
              <a:extLst>
                <a:ext uri="{FF2B5EF4-FFF2-40B4-BE49-F238E27FC236}">
                  <a16:creationId xmlns:a16="http://schemas.microsoft.com/office/drawing/2014/main" id="{CFD4C9CF-B7DD-47DF-A4BD-4C5EC212FBDC}"/>
                </a:ext>
              </a:extLst>
            </p:cNvPr>
            <p:cNvPicPr>
              <a:picLocks noChangeAspect="1"/>
            </p:cNvPicPr>
            <p:nvPr/>
          </p:nvPicPr>
          <p:blipFill>
            <a:blip r:embed="rId8"/>
            <a:stretch>
              <a:fillRect/>
            </a:stretch>
          </p:blipFill>
          <p:spPr>
            <a:xfrm>
              <a:off x="11109269" y="2688859"/>
              <a:ext cx="409339" cy="535289"/>
            </a:xfrm>
            <a:prstGeom prst="rect">
              <a:avLst/>
            </a:prstGeom>
          </p:spPr>
        </p:pic>
        <p:sp>
          <p:nvSpPr>
            <p:cNvPr id="211" name="Rectangle 210">
              <a:extLst>
                <a:ext uri="{FF2B5EF4-FFF2-40B4-BE49-F238E27FC236}">
                  <a16:creationId xmlns:a16="http://schemas.microsoft.com/office/drawing/2014/main" id="{499D0107-5F94-453F-BABD-1BF40C40AD47}"/>
                </a:ext>
              </a:extLst>
            </p:cNvPr>
            <p:cNvSpPr/>
            <p:nvPr/>
          </p:nvSpPr>
          <p:spPr>
            <a:xfrm>
              <a:off x="9724763" y="3269160"/>
              <a:ext cx="631812" cy="403187"/>
            </a:xfrm>
            <a:prstGeom prst="rect">
              <a:avLst/>
            </a:prstGeom>
          </p:spPr>
          <p:txBody>
            <a:bodyPr wrap="square">
              <a:spAutoFit/>
            </a:bodyPr>
            <a:lstStyle/>
            <a:p>
              <a:pPr marL="0" marR="0" lvl="0" indent="0" algn="ctr"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App Service</a:t>
              </a:r>
            </a:p>
          </p:txBody>
        </p:sp>
        <p:sp>
          <p:nvSpPr>
            <p:cNvPr id="212" name="Rectangle 211">
              <a:extLst>
                <a:ext uri="{FF2B5EF4-FFF2-40B4-BE49-F238E27FC236}">
                  <a16:creationId xmlns:a16="http://schemas.microsoft.com/office/drawing/2014/main" id="{6962FC18-80AD-4529-A467-3230E26FDABB}"/>
                </a:ext>
              </a:extLst>
            </p:cNvPr>
            <p:cNvSpPr/>
            <p:nvPr/>
          </p:nvSpPr>
          <p:spPr>
            <a:xfrm>
              <a:off x="9751839" y="5038045"/>
              <a:ext cx="553015" cy="403187"/>
            </a:xfrm>
            <a:prstGeom prst="rect">
              <a:avLst/>
            </a:prstGeom>
          </p:spPr>
          <p:txBody>
            <a:bodyPr wrap="square">
              <a:spAutoFit/>
            </a:bodyPr>
            <a:lstStyle/>
            <a:p>
              <a:pPr marL="0" marR="0" lvl="0" indent="0" algn="ctr"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Logic Apps</a:t>
              </a:r>
            </a:p>
          </p:txBody>
        </p:sp>
        <p:pic>
          <p:nvPicPr>
            <p:cNvPr id="213" name="Picture 4" descr="Image result for power bi Logo png">
              <a:extLst>
                <a:ext uri="{FF2B5EF4-FFF2-40B4-BE49-F238E27FC236}">
                  <a16:creationId xmlns:a16="http://schemas.microsoft.com/office/drawing/2014/main" id="{80AF3B1B-2624-4ECD-8B4A-B9D1DBB82E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9252" y="1694118"/>
              <a:ext cx="441735" cy="465211"/>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6" descr="Image result for App Service Logo png">
              <a:extLst>
                <a:ext uri="{FF2B5EF4-FFF2-40B4-BE49-F238E27FC236}">
                  <a16:creationId xmlns:a16="http://schemas.microsoft.com/office/drawing/2014/main" id="{C6A9F044-9154-45E4-B4DE-923773F4A30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05630" y="2726094"/>
              <a:ext cx="888475" cy="466450"/>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8" descr="Image result for Web Apps Logo png">
              <a:extLst>
                <a:ext uri="{FF2B5EF4-FFF2-40B4-BE49-F238E27FC236}">
                  <a16:creationId xmlns:a16="http://schemas.microsoft.com/office/drawing/2014/main" id="{E3F643BD-A3B8-468C-88CB-711BF9FEB6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90620" y="2719866"/>
              <a:ext cx="865468" cy="45437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10" descr="Image result for Azure Mobile Apps Logo png">
              <a:extLst>
                <a:ext uri="{FF2B5EF4-FFF2-40B4-BE49-F238E27FC236}">
                  <a16:creationId xmlns:a16="http://schemas.microsoft.com/office/drawing/2014/main" id="{B499F08D-8AF8-4E33-894E-10F804D3C66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601606" y="4509608"/>
              <a:ext cx="847611" cy="44499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12" descr="Image result for biztalk services Logo png">
              <a:extLst>
                <a:ext uri="{FF2B5EF4-FFF2-40B4-BE49-F238E27FC236}">
                  <a16:creationId xmlns:a16="http://schemas.microsoft.com/office/drawing/2014/main" id="{4CA9B43D-AA06-49FB-91DA-26DA9F99CEA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55556" y="4525278"/>
              <a:ext cx="903090" cy="474122"/>
            </a:xfrm>
            <a:prstGeom prst="rect">
              <a:avLst/>
            </a:prstGeom>
            <a:noFill/>
            <a:extLst>
              <a:ext uri="{909E8E84-426E-40DD-AFC4-6F175D3DCCD1}">
                <a14:hiddenFill xmlns:a14="http://schemas.microsoft.com/office/drawing/2010/main">
                  <a:solidFill>
                    <a:srgbClr val="FFFFFF"/>
                  </a:solidFill>
                </a14:hiddenFill>
              </a:ext>
            </a:extLst>
          </p:spPr>
        </p:pic>
        <p:sp>
          <p:nvSpPr>
            <p:cNvPr id="218" name="Rectangle 217">
              <a:extLst>
                <a:ext uri="{FF2B5EF4-FFF2-40B4-BE49-F238E27FC236}">
                  <a16:creationId xmlns:a16="http://schemas.microsoft.com/office/drawing/2014/main" id="{7C294FB6-D63D-4559-8EB4-8A1DCBF93B04}"/>
                </a:ext>
              </a:extLst>
            </p:cNvPr>
            <p:cNvSpPr/>
            <p:nvPr/>
          </p:nvSpPr>
          <p:spPr>
            <a:xfrm>
              <a:off x="10385461" y="3262282"/>
              <a:ext cx="679402" cy="558614"/>
            </a:xfrm>
            <a:prstGeom prst="rect">
              <a:avLst/>
            </a:prstGeom>
          </p:spPr>
          <p:txBody>
            <a:bodyPr wrap="square">
              <a:spAutoFit/>
            </a:bodyPr>
            <a:lstStyle/>
            <a:p>
              <a:pPr marL="0" marR="0" lvl="0" indent="0" algn="ctr"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Web Apps </a:t>
              </a:r>
              <a:br>
                <a:rPr kumimoji="0" lang="en-US" sz="1122"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122"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9" name="Rectangle 218">
              <a:extLst>
                <a:ext uri="{FF2B5EF4-FFF2-40B4-BE49-F238E27FC236}">
                  <a16:creationId xmlns:a16="http://schemas.microsoft.com/office/drawing/2014/main" id="{46C4CC4B-7E3A-44E0-B7F6-3FE166A66B7F}"/>
                </a:ext>
              </a:extLst>
            </p:cNvPr>
            <p:cNvSpPr/>
            <p:nvPr/>
          </p:nvSpPr>
          <p:spPr>
            <a:xfrm>
              <a:off x="10925329" y="3273317"/>
              <a:ext cx="740156" cy="403187"/>
            </a:xfrm>
            <a:prstGeom prst="rect">
              <a:avLst/>
            </a:prstGeom>
          </p:spPr>
          <p:txBody>
            <a:bodyPr wrap="square">
              <a:spAutoFit/>
            </a:bodyPr>
            <a:lstStyle/>
            <a:p>
              <a:pPr marL="0" marR="0" lvl="0" indent="0" algn="ctr"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Mobile Apps</a:t>
              </a:r>
            </a:p>
          </p:txBody>
        </p:sp>
        <p:sp>
          <p:nvSpPr>
            <p:cNvPr id="220" name="Rectangle 219">
              <a:extLst>
                <a:ext uri="{FF2B5EF4-FFF2-40B4-BE49-F238E27FC236}">
                  <a16:creationId xmlns:a16="http://schemas.microsoft.com/office/drawing/2014/main" id="{CB4D8D95-F2AB-4991-B3D1-EC72691750DD}"/>
                </a:ext>
              </a:extLst>
            </p:cNvPr>
            <p:cNvSpPr/>
            <p:nvPr/>
          </p:nvSpPr>
          <p:spPr>
            <a:xfrm>
              <a:off x="10165874" y="5038045"/>
              <a:ext cx="979701" cy="403187"/>
            </a:xfrm>
            <a:prstGeom prst="rect">
              <a:avLst/>
            </a:prstGeom>
          </p:spPr>
          <p:txBody>
            <a:bodyPr wrap="square">
              <a:spAutoFit/>
            </a:bodyPr>
            <a:lstStyle/>
            <a:p>
              <a:pPr marL="0" marR="0" lvl="0" indent="0" algn="ctr"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Notification Hubs </a:t>
              </a:r>
            </a:p>
          </p:txBody>
        </p:sp>
        <p:sp>
          <p:nvSpPr>
            <p:cNvPr id="221" name="Rectangle 220">
              <a:extLst>
                <a:ext uri="{FF2B5EF4-FFF2-40B4-BE49-F238E27FC236}">
                  <a16:creationId xmlns:a16="http://schemas.microsoft.com/office/drawing/2014/main" id="{0431D651-E0F7-4BC0-8B88-633941540B18}"/>
                </a:ext>
              </a:extLst>
            </p:cNvPr>
            <p:cNvSpPr/>
            <p:nvPr/>
          </p:nvSpPr>
          <p:spPr>
            <a:xfrm>
              <a:off x="10909103" y="5038045"/>
              <a:ext cx="809670" cy="403187"/>
            </a:xfrm>
            <a:prstGeom prst="rect">
              <a:avLst/>
            </a:prstGeom>
          </p:spPr>
          <p:txBody>
            <a:bodyPr wrap="square">
              <a:spAutoFit/>
            </a:bodyPr>
            <a:lstStyle/>
            <a:p>
              <a:pPr marL="0" marR="0" lvl="0" indent="0" algn="ctr"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prstClr val="black">
                      <a:lumMod val="65000"/>
                      <a:lumOff val="35000"/>
                    </a:prstClr>
                  </a:solidFill>
                  <a:effectLst/>
                  <a:uLnTx/>
                  <a:uFillTx/>
                  <a:latin typeface="Segoe UI" panose="020B0502040204020203" pitchFamily="34" charset="0"/>
                  <a:ea typeface="Segoe UI" panose="020B0502040204020203" pitchFamily="34" charset="0"/>
                  <a:cs typeface="Segoe UI" panose="020B0502040204020203" pitchFamily="34" charset="0"/>
                </a:rPr>
                <a:t>BizTalk Services</a:t>
              </a:r>
            </a:p>
          </p:txBody>
        </p:sp>
        <p:pic>
          <p:nvPicPr>
            <p:cNvPr id="222" name="Picture 16" descr="Image result for notification hubs logo png">
              <a:extLst>
                <a:ext uri="{FF2B5EF4-FFF2-40B4-BE49-F238E27FC236}">
                  <a16:creationId xmlns:a16="http://schemas.microsoft.com/office/drawing/2014/main" id="{426E6D20-5130-49C2-B30B-1633328ACFC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59995" y="4548850"/>
              <a:ext cx="835289" cy="438527"/>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Image result for Office 365 logo png">
              <a:extLst>
                <a:ext uri="{FF2B5EF4-FFF2-40B4-BE49-F238E27FC236}">
                  <a16:creationId xmlns:a16="http://schemas.microsoft.com/office/drawing/2014/main" id="{D7C6CEDE-5F55-4CE1-AC09-F719EFC405F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88391" y="3991752"/>
              <a:ext cx="929979" cy="202861"/>
            </a:xfrm>
            <a:prstGeom prst="rect">
              <a:avLst/>
            </a:prstGeom>
            <a:noFill/>
            <a:extLst>
              <a:ext uri="{909E8E84-426E-40DD-AFC4-6F175D3DCCD1}">
                <a14:hiddenFill xmlns:a14="http://schemas.microsoft.com/office/drawing/2010/main">
                  <a:solidFill>
                    <a:srgbClr val="FFFFFF"/>
                  </a:solidFill>
                </a14:hiddenFill>
              </a:ext>
            </a:extLst>
          </p:spPr>
        </p:pic>
      </p:grpSp>
      <p:sp>
        <p:nvSpPr>
          <p:cNvPr id="233" name="Rectangle 232">
            <a:extLst>
              <a:ext uri="{FF2B5EF4-FFF2-40B4-BE49-F238E27FC236}">
                <a16:creationId xmlns:a16="http://schemas.microsoft.com/office/drawing/2014/main" id="{26DFF768-4A72-4E2A-A9E8-F3EC775F4FF0}"/>
              </a:ext>
            </a:extLst>
          </p:cNvPr>
          <p:cNvSpPr/>
          <p:nvPr/>
        </p:nvSpPr>
        <p:spPr>
          <a:xfrm>
            <a:off x="3703653" y="1680767"/>
            <a:ext cx="1206113" cy="2390334"/>
          </a:xfrm>
          <a:prstGeom prst="rect">
            <a:avLst/>
          </a:prstGeom>
        </p:spPr>
        <p:txBody>
          <a:bodyPr wrap="square">
            <a:spAutoFit/>
          </a:bodyPr>
          <a:lstStyle/>
          <a:p>
            <a:pPr marL="118194" marR="0" lvl="0" indent="-118194" algn="l" defTabSz="621716" rtl="0" eaLnBrk="1" fontAlgn="auto" latinLnBrk="0" hangingPunct="1">
              <a:lnSpc>
                <a:spcPct val="90000"/>
              </a:lnSpc>
              <a:spcBef>
                <a:spcPts val="612"/>
              </a:spcBef>
              <a:spcAft>
                <a:spcPts val="0"/>
              </a:spcAft>
              <a:buClrTx/>
              <a:buSzTx/>
              <a:buFont typeface="Arial" panose="020B0604020202020204" pitchFamily="34" charset="0"/>
              <a:buChar char="•"/>
              <a:tabLst/>
              <a:defRPr/>
            </a:pPr>
            <a:r>
              <a:rPr kumimoji="0" lang="en-US" sz="1020" b="0" i="0" u="none" strike="noStrike" kern="1200" cap="none" spc="0" normalizeH="0" baseline="0" noProof="0">
                <a:ln>
                  <a:noFill/>
                </a:ln>
                <a:solidFill>
                  <a:srgbClr val="505050">
                    <a:lumMod val="65000"/>
                    <a:lumOff val="35000"/>
                  </a:srgbClr>
                </a:solidFill>
                <a:effectLst/>
                <a:uLnTx/>
                <a:uFillTx/>
                <a:latin typeface="Segoe UI"/>
                <a:ea typeface="+mn-ea"/>
                <a:cs typeface="+mn-cs"/>
              </a:rPr>
              <a:t>Bi-directional device-cloud </a:t>
            </a:r>
          </a:p>
          <a:p>
            <a:pPr marL="118194" marR="0" lvl="0" indent="-118194" algn="l" defTabSz="621716" rtl="0" eaLnBrk="1" fontAlgn="auto" latinLnBrk="0" hangingPunct="1">
              <a:lnSpc>
                <a:spcPct val="90000"/>
              </a:lnSpc>
              <a:spcBef>
                <a:spcPts val="612"/>
              </a:spcBef>
              <a:spcAft>
                <a:spcPts val="0"/>
              </a:spcAft>
              <a:buClrTx/>
              <a:buSzTx/>
              <a:buFont typeface="Arial" panose="020B0604020202020204" pitchFamily="34" charset="0"/>
              <a:buChar char="•"/>
              <a:tabLst/>
              <a:defRPr/>
            </a:pPr>
            <a:r>
              <a:rPr kumimoji="0" lang="en-US" sz="1020" b="0" i="0" u="none" strike="noStrike" kern="1200" cap="none" spc="0" normalizeH="0" baseline="0" noProof="0">
                <a:ln>
                  <a:noFill/>
                </a:ln>
                <a:solidFill>
                  <a:srgbClr val="505050">
                    <a:lumMod val="65000"/>
                    <a:lumOff val="35000"/>
                  </a:srgbClr>
                </a:solidFill>
                <a:effectLst/>
                <a:uLnTx/>
                <a:uFillTx/>
                <a:latin typeface="Segoe UI"/>
                <a:ea typeface="+mn-ea"/>
                <a:cs typeface="+mn-cs"/>
              </a:rPr>
              <a:t>Telemetry ingestion</a:t>
            </a:r>
          </a:p>
          <a:p>
            <a:pPr marL="118194" marR="0" lvl="0" indent="-118194" algn="l" defTabSz="621716" rtl="0" eaLnBrk="1" fontAlgn="auto" latinLnBrk="0" hangingPunct="1">
              <a:lnSpc>
                <a:spcPct val="90000"/>
              </a:lnSpc>
              <a:spcBef>
                <a:spcPts val="612"/>
              </a:spcBef>
              <a:spcAft>
                <a:spcPts val="0"/>
              </a:spcAft>
              <a:buClrTx/>
              <a:buSzTx/>
              <a:buFont typeface="Arial" panose="020B0604020202020204" pitchFamily="34" charset="0"/>
              <a:buChar char="•"/>
              <a:tabLst/>
              <a:defRPr/>
            </a:pPr>
            <a:r>
              <a:rPr kumimoji="0" lang="en-US" sz="1020" b="0" i="0" u="none" strike="noStrike" kern="1200" cap="none" spc="0" normalizeH="0" baseline="0" noProof="0">
                <a:ln>
                  <a:noFill/>
                </a:ln>
                <a:solidFill>
                  <a:srgbClr val="505050">
                    <a:lumMod val="65000"/>
                    <a:lumOff val="35000"/>
                  </a:srgbClr>
                </a:solidFill>
                <a:effectLst/>
                <a:uLnTx/>
                <a:uFillTx/>
                <a:latin typeface="Segoe UI"/>
                <a:ea typeface="+mn-ea"/>
                <a:cs typeface="+mn-cs"/>
              </a:rPr>
              <a:t>Command &amp; Control</a:t>
            </a:r>
          </a:p>
          <a:p>
            <a:pPr marL="118194" marR="0" lvl="0" indent="-118194" algn="l" defTabSz="621716" rtl="0" eaLnBrk="1" fontAlgn="auto" latinLnBrk="0" hangingPunct="1">
              <a:lnSpc>
                <a:spcPct val="90000"/>
              </a:lnSpc>
              <a:spcBef>
                <a:spcPts val="612"/>
              </a:spcBef>
              <a:spcAft>
                <a:spcPts val="0"/>
              </a:spcAft>
              <a:buClrTx/>
              <a:buSzTx/>
              <a:buFont typeface="Arial" panose="020B0604020202020204" pitchFamily="34" charset="0"/>
              <a:buChar char="•"/>
              <a:tabLst/>
              <a:defRPr/>
            </a:pPr>
            <a:r>
              <a:rPr kumimoji="0" lang="en-US" sz="1020" b="0" i="0" u="none" strike="noStrike" kern="1200" cap="none" spc="0" normalizeH="0" baseline="0" noProof="0">
                <a:ln>
                  <a:noFill/>
                </a:ln>
                <a:solidFill>
                  <a:srgbClr val="505050">
                    <a:lumMod val="65000"/>
                    <a:lumOff val="35000"/>
                  </a:srgbClr>
                </a:solidFill>
                <a:effectLst/>
                <a:uLnTx/>
                <a:uFillTx/>
                <a:latin typeface="Segoe UI"/>
                <a:ea typeface="+mn-ea"/>
                <a:cs typeface="+mn-cs"/>
              </a:rPr>
              <a:t>Device Registry &amp; Identity</a:t>
            </a:r>
          </a:p>
          <a:p>
            <a:pPr marL="118194" marR="0" lvl="0" indent="-118194" algn="l" defTabSz="621716" rtl="0" eaLnBrk="1" fontAlgn="auto" latinLnBrk="0" hangingPunct="1">
              <a:lnSpc>
                <a:spcPct val="90000"/>
              </a:lnSpc>
              <a:spcBef>
                <a:spcPts val="612"/>
              </a:spcBef>
              <a:spcAft>
                <a:spcPts val="0"/>
              </a:spcAft>
              <a:buClrTx/>
              <a:buSzTx/>
              <a:buFont typeface="Arial" panose="020B0604020202020204" pitchFamily="34" charset="0"/>
              <a:buChar char="•"/>
              <a:tabLst/>
              <a:defRPr/>
            </a:pPr>
            <a:r>
              <a:rPr kumimoji="0" lang="en-US" sz="1020" b="0" i="0" u="none" strike="noStrike" kern="1200" cap="none" spc="0" normalizeH="0" baseline="0" noProof="0">
                <a:ln>
                  <a:noFill/>
                </a:ln>
                <a:solidFill>
                  <a:srgbClr val="505050">
                    <a:lumMod val="65000"/>
                    <a:lumOff val="35000"/>
                  </a:srgbClr>
                </a:solidFill>
                <a:effectLst/>
                <a:uLnTx/>
                <a:uFillTx/>
                <a:latin typeface="Segoe UI"/>
                <a:ea typeface="+mn-ea"/>
                <a:cs typeface="+mn-cs"/>
              </a:rPr>
              <a:t>Device Mgmt</a:t>
            </a:r>
          </a:p>
          <a:p>
            <a:pPr marL="118194" marR="0" lvl="0" indent="-118194" algn="l" defTabSz="621716" rtl="0" eaLnBrk="1" fontAlgn="auto" latinLnBrk="0" hangingPunct="1">
              <a:lnSpc>
                <a:spcPct val="90000"/>
              </a:lnSpc>
              <a:spcBef>
                <a:spcPts val="612"/>
              </a:spcBef>
              <a:spcAft>
                <a:spcPts val="0"/>
              </a:spcAft>
              <a:buClrTx/>
              <a:buSzTx/>
              <a:buFont typeface="Arial" panose="020B0604020202020204" pitchFamily="34" charset="0"/>
              <a:buChar char="•"/>
              <a:tabLst/>
              <a:defRPr/>
            </a:pPr>
            <a:r>
              <a:rPr kumimoji="0" lang="en-US" sz="1020" b="0" i="0" u="none" strike="noStrike" kern="1200" cap="none" spc="0" normalizeH="0" baseline="0" noProof="0">
                <a:ln>
                  <a:noFill/>
                </a:ln>
                <a:solidFill>
                  <a:srgbClr val="505050">
                    <a:lumMod val="65000"/>
                    <a:lumOff val="35000"/>
                  </a:srgbClr>
                </a:solidFill>
                <a:effectLst/>
                <a:uLnTx/>
                <a:uFillTx/>
                <a:latin typeface="Segoe UI"/>
                <a:ea typeface="+mn-ea"/>
                <a:cs typeface="+mn-cs"/>
              </a:rPr>
              <a:t>HTTP / AMQP /</a:t>
            </a:r>
            <a:br>
              <a:rPr kumimoji="0" lang="en-US" sz="1020" b="0" i="0" u="none" strike="noStrike" kern="1200" cap="none" spc="0" normalizeH="0" baseline="0" noProof="0">
                <a:ln>
                  <a:noFill/>
                </a:ln>
                <a:solidFill>
                  <a:srgbClr val="505050">
                    <a:lumMod val="65000"/>
                    <a:lumOff val="35000"/>
                  </a:srgbClr>
                </a:solidFill>
                <a:effectLst/>
                <a:uLnTx/>
                <a:uFillTx/>
                <a:latin typeface="Segoe UI"/>
                <a:ea typeface="+mn-ea"/>
                <a:cs typeface="+mn-cs"/>
              </a:rPr>
            </a:br>
            <a:r>
              <a:rPr kumimoji="0" lang="en-US" sz="1020" b="0" i="0" u="none" strike="noStrike" kern="1200" cap="none" spc="0" normalizeH="0" baseline="0" noProof="0">
                <a:ln>
                  <a:noFill/>
                </a:ln>
                <a:solidFill>
                  <a:srgbClr val="505050">
                    <a:lumMod val="65000"/>
                    <a:lumOff val="35000"/>
                  </a:srgbClr>
                </a:solidFill>
                <a:effectLst/>
                <a:uLnTx/>
                <a:uFillTx/>
                <a:latin typeface="Segoe UI"/>
                <a:ea typeface="+mn-ea"/>
                <a:cs typeface="+mn-cs"/>
              </a:rPr>
              <a:t>MQTT</a:t>
            </a:r>
          </a:p>
          <a:p>
            <a:pPr marL="118194" marR="0" lvl="0" indent="-118194" algn="l" defTabSz="621716" rtl="0" eaLnBrk="1" fontAlgn="auto" latinLnBrk="0" hangingPunct="1">
              <a:lnSpc>
                <a:spcPct val="90000"/>
              </a:lnSpc>
              <a:spcBef>
                <a:spcPts val="612"/>
              </a:spcBef>
              <a:spcAft>
                <a:spcPts val="0"/>
              </a:spcAft>
              <a:buClrTx/>
              <a:buSzTx/>
              <a:buFont typeface="Arial" panose="020B0604020202020204" pitchFamily="34" charset="0"/>
              <a:buChar char="•"/>
              <a:tabLst/>
              <a:defRPr/>
            </a:pPr>
            <a:r>
              <a:rPr kumimoji="0" lang="en-US" sz="1020" b="0" i="0" u="none" strike="noStrike" kern="1200" cap="none" spc="0" normalizeH="0" baseline="0" noProof="0">
                <a:ln>
                  <a:noFill/>
                </a:ln>
                <a:solidFill>
                  <a:srgbClr val="505050">
                    <a:lumMod val="65000"/>
                    <a:lumOff val="35000"/>
                  </a:srgbClr>
                </a:solidFill>
                <a:effectLst/>
                <a:uLnTx/>
                <a:uFillTx/>
                <a:latin typeface="Segoe UI"/>
                <a:ea typeface="+mn-ea"/>
                <a:cs typeface="+mn-cs"/>
              </a:rPr>
              <a:t>IoT Hub Routing </a:t>
            </a:r>
          </a:p>
        </p:txBody>
      </p:sp>
      <p:sp>
        <p:nvSpPr>
          <p:cNvPr id="234" name="Rectangle 233">
            <a:extLst>
              <a:ext uri="{FF2B5EF4-FFF2-40B4-BE49-F238E27FC236}">
                <a16:creationId xmlns:a16="http://schemas.microsoft.com/office/drawing/2014/main" id="{C0BB4C79-AB50-4D27-AE97-8F496113E8CA}"/>
              </a:ext>
            </a:extLst>
          </p:cNvPr>
          <p:cNvSpPr/>
          <p:nvPr/>
        </p:nvSpPr>
        <p:spPr bwMode="auto">
          <a:xfrm rot="16200000">
            <a:off x="6919328" y="3569655"/>
            <a:ext cx="711219" cy="374467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3247" tIns="93247" rIns="0" bIns="93221" numCol="1" spcCol="0" rtlCol="0" fromWordArt="0" anchor="b" anchorCtr="0" forceAA="0" compatLnSpc="1">
            <a:prstTxWarp prst="textNoShape">
              <a:avLst/>
            </a:prstTxWarp>
            <a:noAutofit/>
          </a:bodyPr>
          <a:lstStyle/>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1"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Warm Path Analytics</a:t>
            </a:r>
          </a:p>
          <a:p>
            <a:pPr marL="0" marR="0" lvl="0" indent="0" algn="l"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Time Series Insights </a:t>
            </a:r>
          </a:p>
        </p:txBody>
      </p:sp>
      <p:cxnSp>
        <p:nvCxnSpPr>
          <p:cNvPr id="235" name="Straight Arrow Connector 234">
            <a:extLst>
              <a:ext uri="{FF2B5EF4-FFF2-40B4-BE49-F238E27FC236}">
                <a16:creationId xmlns:a16="http://schemas.microsoft.com/office/drawing/2014/main" id="{C771E3B3-A857-4C24-A7B5-7A86198EAE7C}"/>
              </a:ext>
            </a:extLst>
          </p:cNvPr>
          <p:cNvCxnSpPr/>
          <p:nvPr/>
        </p:nvCxnSpPr>
        <p:spPr>
          <a:xfrm>
            <a:off x="4938436" y="5467406"/>
            <a:ext cx="466235"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18" descr="Image result for stream analytics logo png">
            <a:extLst>
              <a:ext uri="{FF2B5EF4-FFF2-40B4-BE49-F238E27FC236}">
                <a16:creationId xmlns:a16="http://schemas.microsoft.com/office/drawing/2014/main" id="{9EBBA24A-9030-4722-BFA3-5FF97C0546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3281" y="5262954"/>
            <a:ext cx="778864" cy="408904"/>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36">
            <a:extLst>
              <a:ext uri="{FF2B5EF4-FFF2-40B4-BE49-F238E27FC236}">
                <a16:creationId xmlns:a16="http://schemas.microsoft.com/office/drawing/2014/main" id="{B79BDF28-D281-4CFD-887B-6099F5CA811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322674" y="5259510"/>
            <a:ext cx="1062612" cy="566357"/>
          </a:xfrm>
          <a:prstGeom prst="rect">
            <a:avLst/>
          </a:prstGeom>
        </p:spPr>
      </p:pic>
      <p:pic>
        <p:nvPicPr>
          <p:cNvPr id="238" name="Picture 237">
            <a:extLst>
              <a:ext uri="{FF2B5EF4-FFF2-40B4-BE49-F238E27FC236}">
                <a16:creationId xmlns:a16="http://schemas.microsoft.com/office/drawing/2014/main" id="{F7A51E6C-E56E-45E6-AC03-83FF4DC4505D}"/>
              </a:ext>
            </a:extLst>
          </p:cNvPr>
          <p:cNvPicPr>
            <a:picLocks noChangeAspect="1"/>
          </p:cNvPicPr>
          <p:nvPr/>
        </p:nvPicPr>
        <p:blipFill>
          <a:blip r:embed="rId16">
            <a:extLst>
              <a:ext uri="{837473B0-CC2E-450A-ABE3-18F120FF3D39}">
                <a1611:picAttrSrcUrl xmlns="" xmlns:a1611="http://schemas.microsoft.com/office/drawing/2016/11/main" r:id="rId17"/>
              </a:ext>
            </a:extLst>
          </a:blip>
          <a:stretch>
            <a:fillRect/>
          </a:stretch>
        </p:blipFill>
        <p:spPr>
          <a:xfrm>
            <a:off x="10299570" y="5073493"/>
            <a:ext cx="808434" cy="808434"/>
          </a:xfrm>
          <a:prstGeom prst="rect">
            <a:avLst/>
          </a:prstGeom>
        </p:spPr>
      </p:pic>
      <p:cxnSp>
        <p:nvCxnSpPr>
          <p:cNvPr id="239" name="Straight Arrow Connector 238">
            <a:extLst>
              <a:ext uri="{FF2B5EF4-FFF2-40B4-BE49-F238E27FC236}">
                <a16:creationId xmlns:a16="http://schemas.microsoft.com/office/drawing/2014/main" id="{C30BD1E5-21E6-4605-A837-AECBAF78A0E2}"/>
              </a:ext>
            </a:extLst>
          </p:cNvPr>
          <p:cNvCxnSpPr/>
          <p:nvPr/>
        </p:nvCxnSpPr>
        <p:spPr>
          <a:xfrm>
            <a:off x="9293124" y="5493645"/>
            <a:ext cx="372988"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ED2109C9-0742-4CDA-904A-2AA9F5C24EFD}"/>
              </a:ext>
            </a:extLst>
          </p:cNvPr>
          <p:cNvCxnSpPr>
            <a:cxnSpLocks/>
          </p:cNvCxnSpPr>
          <p:nvPr/>
        </p:nvCxnSpPr>
        <p:spPr>
          <a:xfrm>
            <a:off x="3003180" y="1238567"/>
            <a:ext cx="0" cy="4897337"/>
          </a:xfrm>
          <a:prstGeom prst="line">
            <a:avLst/>
          </a:prstGeom>
          <a:ln w="444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99FF5E90-047C-43B3-A142-BF3F0E7D4221}"/>
              </a:ext>
            </a:extLst>
          </p:cNvPr>
          <p:cNvSpPr/>
          <p:nvPr/>
        </p:nvSpPr>
        <p:spPr bwMode="auto">
          <a:xfrm>
            <a:off x="1246765" y="3141175"/>
            <a:ext cx="1611915" cy="2970634"/>
          </a:xfrm>
          <a:prstGeom prst="rect">
            <a:avLst/>
          </a:prstGeom>
          <a:solidFill>
            <a:schemeClr val="bg1">
              <a:alpha val="79000"/>
            </a:schemeClr>
          </a:solidFill>
          <a:ln w="412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IoT Edge</a:t>
            </a:r>
          </a:p>
        </p:txBody>
      </p:sp>
      <p:sp>
        <p:nvSpPr>
          <p:cNvPr id="242" name="Rectangle 241">
            <a:extLst>
              <a:ext uri="{FF2B5EF4-FFF2-40B4-BE49-F238E27FC236}">
                <a16:creationId xmlns:a16="http://schemas.microsoft.com/office/drawing/2014/main" id="{05AC96AE-3BB8-4719-856E-1295CB790DA3}"/>
              </a:ext>
            </a:extLst>
          </p:cNvPr>
          <p:cNvSpPr/>
          <p:nvPr/>
        </p:nvSpPr>
        <p:spPr bwMode="auto">
          <a:xfrm>
            <a:off x="1522639" y="4543186"/>
            <a:ext cx="1005153" cy="1084629"/>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OPC-UA Client</a:t>
            </a:r>
          </a:p>
        </p:txBody>
      </p:sp>
      <p:sp>
        <p:nvSpPr>
          <p:cNvPr id="243" name="Rectangle 242">
            <a:extLst>
              <a:ext uri="{FF2B5EF4-FFF2-40B4-BE49-F238E27FC236}">
                <a16:creationId xmlns:a16="http://schemas.microsoft.com/office/drawing/2014/main" id="{8000EDCF-A8EA-40BB-8ADC-3E72E32F8937}"/>
              </a:ext>
            </a:extLst>
          </p:cNvPr>
          <p:cNvSpPr/>
          <p:nvPr/>
        </p:nvSpPr>
        <p:spPr bwMode="auto">
          <a:xfrm>
            <a:off x="1533654" y="3259440"/>
            <a:ext cx="999433" cy="1084629"/>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90000"/>
              </a:lnSpc>
              <a:spcBef>
                <a:spcPct val="0"/>
              </a:spcBef>
              <a:spcAft>
                <a:spcPts val="612"/>
              </a:spcAft>
              <a:buClrTx/>
              <a:buSzTx/>
              <a:buFontTx/>
              <a:buNone/>
              <a:tabLst/>
              <a:defRPr/>
            </a:pPr>
            <a:r>
              <a:rPr kumimoji="0" lang="en-US" sz="1122" b="0" i="0" u="none" strike="noStrike" kern="0" cap="none" spc="0"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rPr>
              <a:t>OPC-UA Client</a:t>
            </a:r>
          </a:p>
        </p:txBody>
      </p:sp>
      <p:sp>
        <p:nvSpPr>
          <p:cNvPr id="244" name="Frame 5">
            <a:extLst>
              <a:ext uri="{FF2B5EF4-FFF2-40B4-BE49-F238E27FC236}">
                <a16:creationId xmlns:a16="http://schemas.microsoft.com/office/drawing/2014/main" id="{6E316F4D-E8D9-4D75-B8E1-05AA53FEC7DD}"/>
              </a:ext>
            </a:extLst>
          </p:cNvPr>
          <p:cNvSpPr>
            <a:spLocks noChangeAspect="1"/>
          </p:cNvSpPr>
          <p:nvPr/>
        </p:nvSpPr>
        <p:spPr bwMode="auto">
          <a:xfrm>
            <a:off x="1797265" y="3368632"/>
            <a:ext cx="507162" cy="5070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5" name="Frame 5">
            <a:extLst>
              <a:ext uri="{FF2B5EF4-FFF2-40B4-BE49-F238E27FC236}">
                <a16:creationId xmlns:a16="http://schemas.microsoft.com/office/drawing/2014/main" id="{5357A9DB-7736-47D2-A8D6-82908A788253}"/>
              </a:ext>
            </a:extLst>
          </p:cNvPr>
          <p:cNvSpPr>
            <a:spLocks noChangeAspect="1"/>
          </p:cNvSpPr>
          <p:nvPr/>
        </p:nvSpPr>
        <p:spPr bwMode="auto">
          <a:xfrm>
            <a:off x="1799272" y="4658873"/>
            <a:ext cx="507162" cy="5070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46610" bIns="93221" numCol="1" spcCol="0" rtlCol="0" fromWordArt="0" anchor="b" anchorCtr="0" forceAA="0" compatLnSpc="1">
            <a:prstTxWarp prst="textNoShape">
              <a:avLst/>
            </a:prstTxWarp>
            <a:noAutofit/>
          </a:bodyPr>
          <a:lstStyle/>
          <a:p>
            <a:pPr marL="0" marR="0" lvl="0" indent="0" algn="ctr" defTabSz="93175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50505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246" name="2 Arrow">
            <a:extLst>
              <a:ext uri="{FF2B5EF4-FFF2-40B4-BE49-F238E27FC236}">
                <a16:creationId xmlns:a16="http://schemas.microsoft.com/office/drawing/2014/main" id="{D250D976-1303-414F-B481-0AE801898D02}"/>
              </a:ext>
            </a:extLst>
          </p:cNvPr>
          <p:cNvCxnSpPr>
            <a:cxnSpLocks/>
          </p:cNvCxnSpPr>
          <p:nvPr/>
        </p:nvCxnSpPr>
        <p:spPr>
          <a:xfrm flipV="1">
            <a:off x="963194" y="1797378"/>
            <a:ext cx="2739176" cy="3619"/>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7" name="3 Protocol Adaptation">
            <a:extLst>
              <a:ext uri="{FF2B5EF4-FFF2-40B4-BE49-F238E27FC236}">
                <a16:creationId xmlns:a16="http://schemas.microsoft.com/office/drawing/2014/main" id="{46918E19-4353-4367-B23D-0C43BFAA34C8}"/>
              </a:ext>
            </a:extLst>
          </p:cNvPr>
          <p:cNvGrpSpPr/>
          <p:nvPr/>
        </p:nvGrpSpPr>
        <p:grpSpPr>
          <a:xfrm>
            <a:off x="3037103" y="2039757"/>
            <a:ext cx="682599" cy="966317"/>
            <a:chOff x="2503269" y="3539000"/>
            <a:chExt cx="901479" cy="1062230"/>
          </a:xfrm>
        </p:grpSpPr>
        <p:sp>
          <p:nvSpPr>
            <p:cNvPr id="248" name="Rectangle 247">
              <a:extLst>
                <a:ext uri="{FF2B5EF4-FFF2-40B4-BE49-F238E27FC236}">
                  <a16:creationId xmlns:a16="http://schemas.microsoft.com/office/drawing/2014/main" id="{802433DF-8F8D-45CA-B607-8F9880171E16}"/>
                </a:ext>
              </a:extLst>
            </p:cNvPr>
            <p:cNvSpPr/>
            <p:nvPr/>
          </p:nvSpPr>
          <p:spPr bwMode="auto">
            <a:xfrm>
              <a:off x="2503269" y="3539000"/>
              <a:ext cx="901479" cy="1062230"/>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r>
                <a:rPr lang="en-US" sz="900"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rPr>
                <a:t>Protocol Adaptation</a:t>
              </a:r>
            </a:p>
          </p:txBody>
        </p:sp>
        <p:sp>
          <p:nvSpPr>
            <p:cNvPr id="249" name="Rectangle 31">
              <a:extLst>
                <a:ext uri="{FF2B5EF4-FFF2-40B4-BE49-F238E27FC236}">
                  <a16:creationId xmlns:a16="http://schemas.microsoft.com/office/drawing/2014/main" id="{12957D8F-6C97-46B1-BE7C-9DF933C5B3E9}"/>
                </a:ext>
              </a:extLst>
            </p:cNvPr>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3234" tIns="46616" rIns="93234" bIns="46616" numCol="1" anchor="t" anchorCtr="0" compatLnSpc="1">
              <a:prstTxWarp prst="textNoShape">
                <a:avLst/>
              </a:prstTxWarp>
            </a:bodyPr>
            <a:lstStyle/>
            <a:p>
              <a:pPr algn="ctr" defTabSz="932239">
                <a:defRPr/>
              </a:pPr>
              <a:endParaRPr lang="en-US" sz="1200" kern="0">
                <a:solidFill>
                  <a:srgbClr val="000000">
                    <a:lumMod val="65000"/>
                    <a:lumOff val="35000"/>
                  </a:srgbClr>
                </a:solidFill>
                <a:latin typeface="Segoe UI" panose="020B0502040204020203" pitchFamily="34" charset="0"/>
                <a:cs typeface="Segoe UI" panose="020B0502040204020203" pitchFamily="34" charset="0"/>
              </a:endParaRPr>
            </a:p>
          </p:txBody>
        </p:sp>
        <p:sp>
          <p:nvSpPr>
            <p:cNvPr id="250" name="Rectangle 32">
              <a:extLst>
                <a:ext uri="{FF2B5EF4-FFF2-40B4-BE49-F238E27FC236}">
                  <a16:creationId xmlns:a16="http://schemas.microsoft.com/office/drawing/2014/main" id="{3F413D03-3486-4547-9D2B-4BDCC5771ABD}"/>
                </a:ext>
              </a:extLst>
            </p:cNvPr>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3234" tIns="46616" rIns="93234" bIns="46616" numCol="1" anchor="t" anchorCtr="0" compatLnSpc="1">
              <a:prstTxWarp prst="textNoShape">
                <a:avLst/>
              </a:prstTxWarp>
            </a:bodyPr>
            <a:lstStyle/>
            <a:p>
              <a:pPr algn="ctr" defTabSz="932239">
                <a:defRPr/>
              </a:pPr>
              <a:endParaRPr lang="en-US" sz="1200" kern="0">
                <a:solidFill>
                  <a:srgbClr val="000000">
                    <a:lumMod val="65000"/>
                    <a:lumOff val="35000"/>
                  </a:srgbClr>
                </a:solidFill>
                <a:latin typeface="Segoe UI" panose="020B0502040204020203" pitchFamily="34" charset="0"/>
                <a:cs typeface="Segoe UI" panose="020B0502040204020203" pitchFamily="34" charset="0"/>
              </a:endParaRPr>
            </a:p>
          </p:txBody>
        </p:sp>
        <p:sp>
          <p:nvSpPr>
            <p:cNvPr id="251" name="Rectangle 33">
              <a:extLst>
                <a:ext uri="{FF2B5EF4-FFF2-40B4-BE49-F238E27FC236}">
                  <a16:creationId xmlns:a16="http://schemas.microsoft.com/office/drawing/2014/main" id="{A70ED75D-703C-4C99-8126-5057D6323EC5}"/>
                </a:ext>
              </a:extLst>
            </p:cNvPr>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3234" tIns="46616" rIns="93234" bIns="46616" numCol="1" anchor="t" anchorCtr="0" compatLnSpc="1">
              <a:prstTxWarp prst="textNoShape">
                <a:avLst/>
              </a:prstTxWarp>
            </a:bodyPr>
            <a:lstStyle/>
            <a:p>
              <a:pPr algn="ctr" defTabSz="932239">
                <a:defRPr/>
              </a:pPr>
              <a:endParaRPr lang="en-US" sz="1200" kern="0">
                <a:solidFill>
                  <a:srgbClr val="000000">
                    <a:lumMod val="65000"/>
                    <a:lumOff val="35000"/>
                  </a:srgbClr>
                </a:solidFill>
                <a:latin typeface="Segoe UI" panose="020B0502040204020203" pitchFamily="34" charset="0"/>
                <a:cs typeface="Segoe UI" panose="020B0502040204020203" pitchFamily="34" charset="0"/>
              </a:endParaRPr>
            </a:p>
          </p:txBody>
        </p:sp>
        <p:sp>
          <p:nvSpPr>
            <p:cNvPr id="252" name="Rectangle 35">
              <a:extLst>
                <a:ext uri="{FF2B5EF4-FFF2-40B4-BE49-F238E27FC236}">
                  <a16:creationId xmlns:a16="http://schemas.microsoft.com/office/drawing/2014/main" id="{AEED2D52-F305-4621-A6FA-2D4EC8BA9FB2}"/>
                </a:ext>
              </a:extLst>
            </p:cNvPr>
            <p:cNvSpPr>
              <a:spLocks noChangeArrowheads="1"/>
            </p:cNvSpPr>
            <p:nvPr/>
          </p:nvSpPr>
          <p:spPr bwMode="auto">
            <a:xfrm>
              <a:off x="3073158" y="3837173"/>
              <a:ext cx="168521" cy="86356"/>
            </a:xfrm>
            <a:prstGeom prst="rect">
              <a:avLst/>
            </a:prstGeom>
            <a:solidFill>
              <a:srgbClr val="59B4D9"/>
            </a:solidFill>
            <a:ln w="9525">
              <a:noFill/>
              <a:miter lim="800000"/>
              <a:headEnd/>
              <a:tailEnd/>
            </a:ln>
          </p:spPr>
          <p:txBody>
            <a:bodyPr vert="horz" wrap="square" lIns="93234" tIns="46616" rIns="93234" bIns="46616" numCol="1" anchor="t" anchorCtr="0" compatLnSpc="1">
              <a:prstTxWarp prst="textNoShape">
                <a:avLst/>
              </a:prstTxWarp>
            </a:bodyPr>
            <a:lstStyle/>
            <a:p>
              <a:pPr algn="ctr" defTabSz="932239">
                <a:defRPr/>
              </a:pPr>
              <a:endParaRPr lang="en-US" sz="1200" kern="0">
                <a:solidFill>
                  <a:srgbClr val="000000">
                    <a:lumMod val="65000"/>
                    <a:lumOff val="35000"/>
                  </a:srgbClr>
                </a:solidFill>
                <a:latin typeface="Segoe UI" panose="020B0502040204020203" pitchFamily="34" charset="0"/>
                <a:cs typeface="Segoe UI" panose="020B0502040204020203" pitchFamily="34" charset="0"/>
              </a:endParaRPr>
            </a:p>
          </p:txBody>
        </p:sp>
        <p:sp>
          <p:nvSpPr>
            <p:cNvPr id="253" name="Rectangle 38">
              <a:extLst>
                <a:ext uri="{FF2B5EF4-FFF2-40B4-BE49-F238E27FC236}">
                  <a16:creationId xmlns:a16="http://schemas.microsoft.com/office/drawing/2014/main" id="{1A960970-1203-4B5A-934F-B2B03DF31939}"/>
                </a:ext>
              </a:extLst>
            </p:cNvPr>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3234" tIns="46616" rIns="93234" bIns="46616" numCol="1" anchor="t" anchorCtr="0" compatLnSpc="1">
              <a:prstTxWarp prst="textNoShape">
                <a:avLst/>
              </a:prstTxWarp>
            </a:bodyPr>
            <a:lstStyle/>
            <a:p>
              <a:pPr algn="ctr" defTabSz="932239">
                <a:defRPr/>
              </a:pPr>
              <a:endParaRPr lang="en-US" sz="1200" kern="0">
                <a:solidFill>
                  <a:srgbClr val="000000">
                    <a:lumMod val="65000"/>
                    <a:lumOff val="35000"/>
                  </a:srgbClr>
                </a:solidFill>
                <a:latin typeface="Segoe UI" panose="020B0502040204020203" pitchFamily="34" charset="0"/>
                <a:cs typeface="Segoe UI" panose="020B0502040204020203" pitchFamily="34" charset="0"/>
              </a:endParaRPr>
            </a:p>
          </p:txBody>
        </p:sp>
        <p:cxnSp>
          <p:nvCxnSpPr>
            <p:cNvPr id="254" name="Elbow Connector 51">
              <a:extLst>
                <a:ext uri="{FF2B5EF4-FFF2-40B4-BE49-F238E27FC236}">
                  <a16:creationId xmlns:a16="http://schemas.microsoft.com/office/drawing/2014/main" id="{3A24AA4A-EF46-470A-8310-A741F96957F3}"/>
                </a:ext>
              </a:extLst>
            </p:cNvPr>
            <p:cNvCxnSpPr>
              <a:stCxn id="249" idx="3"/>
              <a:endCxn id="252" idx="1"/>
            </p:cNvCxnSpPr>
            <p:nvPr/>
          </p:nvCxnSpPr>
          <p:spPr>
            <a:xfrm>
              <a:off x="2885594" y="3697181"/>
              <a:ext cx="187563" cy="183170"/>
            </a:xfrm>
            <a:prstGeom prst="bentConnector3">
              <a:avLst>
                <a:gd name="adj1" fmla="val 50000"/>
              </a:avLst>
            </a:prstGeom>
            <a:ln w="31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Elbow Connector 52">
              <a:extLst>
                <a:ext uri="{FF2B5EF4-FFF2-40B4-BE49-F238E27FC236}">
                  <a16:creationId xmlns:a16="http://schemas.microsoft.com/office/drawing/2014/main" id="{0B7F4730-442C-4445-8D20-D5923A5974C1}"/>
                </a:ext>
              </a:extLst>
            </p:cNvPr>
            <p:cNvCxnSpPr>
              <a:stCxn id="250" idx="3"/>
              <a:endCxn id="252" idx="1"/>
            </p:cNvCxnSpPr>
            <p:nvPr/>
          </p:nvCxnSpPr>
          <p:spPr>
            <a:xfrm>
              <a:off x="2885594" y="3828710"/>
              <a:ext cx="187563" cy="51641"/>
            </a:xfrm>
            <a:prstGeom prst="bentConnector3">
              <a:avLst>
                <a:gd name="adj1" fmla="val 50000"/>
              </a:avLst>
            </a:prstGeom>
            <a:ln w="31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Elbow Connector 53">
              <a:extLst>
                <a:ext uri="{FF2B5EF4-FFF2-40B4-BE49-F238E27FC236}">
                  <a16:creationId xmlns:a16="http://schemas.microsoft.com/office/drawing/2014/main" id="{094B1A4F-F023-4F6F-BD7C-535FF39FF27E}"/>
                </a:ext>
              </a:extLst>
            </p:cNvPr>
            <p:cNvCxnSpPr>
              <a:stCxn id="251" idx="3"/>
              <a:endCxn id="252" idx="1"/>
            </p:cNvCxnSpPr>
            <p:nvPr/>
          </p:nvCxnSpPr>
          <p:spPr>
            <a:xfrm flipV="1">
              <a:off x="2885594" y="3880351"/>
              <a:ext cx="187563" cy="79888"/>
            </a:xfrm>
            <a:prstGeom prst="bentConnector3">
              <a:avLst>
                <a:gd name="adj1" fmla="val 50000"/>
              </a:avLst>
            </a:prstGeom>
            <a:ln w="31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Elbow Connector 54">
              <a:extLst>
                <a:ext uri="{FF2B5EF4-FFF2-40B4-BE49-F238E27FC236}">
                  <a16:creationId xmlns:a16="http://schemas.microsoft.com/office/drawing/2014/main" id="{4AF7F076-C0D1-41DA-B388-D2FA57BA161A}"/>
                </a:ext>
              </a:extLst>
            </p:cNvPr>
            <p:cNvCxnSpPr>
              <a:stCxn id="253" idx="3"/>
              <a:endCxn id="252" idx="1"/>
            </p:cNvCxnSpPr>
            <p:nvPr/>
          </p:nvCxnSpPr>
          <p:spPr>
            <a:xfrm flipV="1">
              <a:off x="2888874" y="3880351"/>
              <a:ext cx="184284" cy="210147"/>
            </a:xfrm>
            <a:prstGeom prst="bentConnector3">
              <a:avLst>
                <a:gd name="adj1" fmla="val 50000"/>
              </a:avLst>
            </a:prstGeom>
            <a:ln w="31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8" name="2   Arrow fg">
            <a:extLst>
              <a:ext uri="{FF2B5EF4-FFF2-40B4-BE49-F238E27FC236}">
                <a16:creationId xmlns:a16="http://schemas.microsoft.com/office/drawing/2014/main" id="{CE300626-FD08-4680-B04E-BBD9D3BF99B7}"/>
              </a:ext>
            </a:extLst>
          </p:cNvPr>
          <p:cNvCxnSpPr/>
          <p:nvPr/>
        </p:nvCxnSpPr>
        <p:spPr>
          <a:xfrm flipV="1">
            <a:off x="963130" y="2546934"/>
            <a:ext cx="1946500" cy="2671"/>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2   Arrow fg">
            <a:extLst>
              <a:ext uri="{FF2B5EF4-FFF2-40B4-BE49-F238E27FC236}">
                <a16:creationId xmlns:a16="http://schemas.microsoft.com/office/drawing/2014/main" id="{E857EF87-1509-41F1-8FB7-1C72B2BAB887}"/>
              </a:ext>
            </a:extLst>
          </p:cNvPr>
          <p:cNvCxnSpPr/>
          <p:nvPr/>
        </p:nvCxnSpPr>
        <p:spPr>
          <a:xfrm flipV="1">
            <a:off x="963129" y="2185104"/>
            <a:ext cx="1946500" cy="2671"/>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2   Arrow fg">
            <a:extLst>
              <a:ext uri="{FF2B5EF4-FFF2-40B4-BE49-F238E27FC236}">
                <a16:creationId xmlns:a16="http://schemas.microsoft.com/office/drawing/2014/main" id="{1951725C-F68E-40FA-86CC-44D887E2BFC7}"/>
              </a:ext>
            </a:extLst>
          </p:cNvPr>
          <p:cNvCxnSpPr/>
          <p:nvPr/>
        </p:nvCxnSpPr>
        <p:spPr>
          <a:xfrm flipV="1">
            <a:off x="963129" y="2900010"/>
            <a:ext cx="1946500" cy="2671"/>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6242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1934" y="4301"/>
            <a:ext cx="12853440" cy="7072171"/>
            <a:chOff x="-250765" y="-153"/>
            <a:chExt cx="12855263" cy="7073174"/>
          </a:xfrm>
        </p:grpSpPr>
        <p:sp>
          <p:nvSpPr>
            <p:cNvPr id="3" name="Rectangle 2"/>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kern="0">
                <a:gradFill>
                  <a:gsLst>
                    <a:gs pos="16814">
                      <a:srgbClr val="FFFFFF"/>
                    </a:gs>
                    <a:gs pos="46000">
                      <a:srgbClr val="FFFFFF"/>
                    </a:gs>
                  </a:gsLst>
                  <a:lin ang="5400000" scaled="0"/>
                </a:gradFill>
              </a:endParaRPr>
            </a:p>
          </p:txBody>
        </p:sp>
        <p:sp>
          <p:nvSpPr>
            <p:cNvPr id="4" name="Rectangle 3"/>
            <p:cNvSpPr/>
            <p:nvPr/>
          </p:nvSpPr>
          <p:spPr bwMode="auto">
            <a:xfrm>
              <a:off x="127875" y="92314"/>
              <a:ext cx="12115666" cy="4649983"/>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399" b="1" kern="0">
                  <a:solidFill>
                    <a:srgbClr val="FFFF00"/>
                  </a:solidFill>
                  <a:ea typeface="Segoe UI" pitchFamily="34" charset="0"/>
                  <a:cs typeface="Segoe UI" pitchFamily="34" charset="0"/>
                </a:rPr>
                <a:t>平台服务</a:t>
              </a:r>
              <a:endParaRPr lang="en-US" sz="1399" b="1" kern="0">
                <a:solidFill>
                  <a:srgbClr val="FFFF00"/>
                </a:solidFill>
                <a:ea typeface="Segoe UI" pitchFamily="34" charset="0"/>
                <a:cs typeface="Segoe UI" pitchFamily="34" charset="0"/>
              </a:endParaRPr>
            </a:p>
          </p:txBody>
        </p:sp>
        <p:sp>
          <p:nvSpPr>
            <p:cNvPr id="5" name="Rectangle 4"/>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91427"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399" b="1" kern="0">
                  <a:solidFill>
                    <a:srgbClr val="FFFF00"/>
                  </a:solidFill>
                  <a:ea typeface="Segoe UI" pitchFamily="34" charset="0"/>
                  <a:cs typeface="Segoe UI" pitchFamily="34" charset="0"/>
                </a:rPr>
                <a:t>基础架构服务</a:t>
              </a:r>
              <a:endParaRPr lang="en-US" sz="1399" b="1" kern="0">
                <a:solidFill>
                  <a:srgbClr val="FFFF00"/>
                </a:solidFill>
                <a:ea typeface="Segoe UI" pitchFamily="34" charset="0"/>
                <a:cs typeface="Segoe UI" pitchFamily="34" charset="0"/>
              </a:endParaRPr>
            </a:p>
          </p:txBody>
        </p:sp>
        <p:sp>
          <p:nvSpPr>
            <p:cNvPr id="6" name="Rectangle 5"/>
            <p:cNvSpPr/>
            <p:nvPr/>
          </p:nvSpPr>
          <p:spPr bwMode="auto">
            <a:xfrm>
              <a:off x="127875" y="4930870"/>
              <a:ext cx="2629171" cy="78939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计算</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938263" y="4930870"/>
              <a:ext cx="2892122" cy="78980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存储</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11" name="Picture 10"/>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12" name="Picture 1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13" name="Picture 1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14" name="Picture 1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15" name="Picture 1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16" name="Picture 15"/>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17" name="Picture 16"/>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18" name="Picture 1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19" name="Picture 1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20" name="Picture 19"/>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21" name="Picture 20"/>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22" name="Picture 2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23" name="Picture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24" name="Picture 2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25" name="Rectangle 24"/>
            <p:cNvSpPr/>
            <p:nvPr/>
          </p:nvSpPr>
          <p:spPr bwMode="auto">
            <a:xfrm>
              <a:off x="4422464" y="532204"/>
              <a:ext cx="2193137" cy="2184965"/>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应用平台</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4687644" y="1028128"/>
              <a:ext cx="1008542" cy="316971"/>
              <a:chOff x="5710243" y="2026656"/>
              <a:chExt cx="1008542" cy="316971"/>
            </a:xfrm>
          </p:grpSpPr>
          <p:sp>
            <p:nvSpPr>
              <p:cNvPr id="241" name="TextBox 240"/>
              <p:cNvSpPr txBox="1"/>
              <p:nvPr/>
            </p:nvSpPr>
            <p:spPr>
              <a:xfrm>
                <a:off x="6059629" y="2042521"/>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2138" eaLnBrk="0" fontAlgn="base" hangingPunct="0">
                  <a:lnSpc>
                    <a:spcPts val="816"/>
                  </a:lnSpc>
                  <a:spcBef>
                    <a:spcPct val="0"/>
                  </a:spcBef>
                  <a:spcAft>
                    <a:spcPct val="0"/>
                  </a:spcAft>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2" name="Picture 24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27" name="Group 26"/>
            <p:cNvGrpSpPr/>
            <p:nvPr/>
          </p:nvGrpSpPr>
          <p:grpSpPr>
            <a:xfrm>
              <a:off x="5600417" y="993142"/>
              <a:ext cx="1016034" cy="291093"/>
              <a:chOff x="6623016" y="1991670"/>
              <a:chExt cx="1016034" cy="291093"/>
            </a:xfrm>
          </p:grpSpPr>
          <p:sp>
            <p:nvSpPr>
              <p:cNvPr id="239" name="TextBox 238"/>
              <p:cNvSpPr txBox="1"/>
              <p:nvPr/>
            </p:nvSpPr>
            <p:spPr>
              <a:xfrm>
                <a:off x="6979894" y="2017974"/>
                <a:ext cx="659156" cy="26163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240" name="Picture 23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28" name="Group 27"/>
            <p:cNvGrpSpPr/>
            <p:nvPr/>
          </p:nvGrpSpPr>
          <p:grpSpPr>
            <a:xfrm>
              <a:off x="4736500" y="1550374"/>
              <a:ext cx="1018326" cy="294805"/>
              <a:chOff x="5759099" y="2548902"/>
              <a:chExt cx="1018326" cy="294805"/>
            </a:xfrm>
          </p:grpSpPr>
          <p:sp>
            <p:nvSpPr>
              <p:cNvPr id="237" name="TextBox 236"/>
              <p:cNvSpPr txBox="1"/>
              <p:nvPr/>
            </p:nvSpPr>
            <p:spPr>
              <a:xfrm>
                <a:off x="6118269" y="2568628"/>
                <a:ext cx="659156" cy="256602"/>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238" name="Picture 23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29" name="Group 28"/>
            <p:cNvGrpSpPr/>
            <p:nvPr/>
          </p:nvGrpSpPr>
          <p:grpSpPr>
            <a:xfrm>
              <a:off x="5608845" y="2013847"/>
              <a:ext cx="1003560" cy="328116"/>
              <a:chOff x="6631444" y="3012375"/>
              <a:chExt cx="1003560" cy="328116"/>
            </a:xfrm>
          </p:grpSpPr>
          <p:sp>
            <p:nvSpPr>
              <p:cNvPr id="235" name="TextBox 234"/>
              <p:cNvSpPr txBox="1"/>
              <p:nvPr/>
            </p:nvSpPr>
            <p:spPr>
              <a:xfrm>
                <a:off x="6975848" y="3039385"/>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236" name="Picture 23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30" name="Rectangle 29"/>
            <p:cNvSpPr/>
            <p:nvPr/>
          </p:nvSpPr>
          <p:spPr bwMode="auto">
            <a:xfrm>
              <a:off x="10439952" y="195306"/>
              <a:ext cx="1569938" cy="4606420"/>
            </a:xfrm>
            <a:prstGeom prst="rect">
              <a:avLst/>
            </a:prstGeom>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solidFill>
                    <a:schemeClr val="bg1"/>
                  </a:solidFill>
                  <a:ea typeface="Segoe UI" pitchFamily="34" charset="0"/>
                  <a:cs typeface="Segoe UI" pitchFamily="34" charset="0"/>
                </a:rPr>
                <a:t>混合云</a:t>
              </a:r>
              <a:endParaRPr lang="en-US" sz="1299" b="1" kern="0">
                <a:solidFill>
                  <a:schemeClr val="bg1"/>
                </a:solidFill>
                <a:ea typeface="Segoe UI" pitchFamily="34" charset="0"/>
                <a:cs typeface="Segoe UI" pitchFamily="34" charset="0"/>
              </a:endParaRPr>
            </a:p>
          </p:txBody>
        </p:sp>
        <p:sp>
          <p:nvSpPr>
            <p:cNvPr id="31" name="TextBox 30"/>
            <p:cNvSpPr txBox="1"/>
            <p:nvPr/>
          </p:nvSpPr>
          <p:spPr>
            <a:xfrm>
              <a:off x="11045032" y="268186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32" name="Picture 31" descr="Backup Servic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697472" y="2625444"/>
              <a:ext cx="296408" cy="296408"/>
            </a:xfrm>
            <a:prstGeom prst="rect">
              <a:avLst/>
            </a:prstGeom>
          </p:spPr>
        </p:pic>
        <p:sp>
          <p:nvSpPr>
            <p:cNvPr id="33" name="TextBox 32"/>
            <p:cNvSpPr txBox="1"/>
            <p:nvPr/>
          </p:nvSpPr>
          <p:spPr>
            <a:xfrm>
              <a:off x="11053641" y="4567951"/>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p>
            <a:p>
              <a:pPr defTabSz="932138" eaLnBrk="0" fontAlgn="base" hangingPunct="0">
                <a:lnSpc>
                  <a:spcPts val="816"/>
                </a:lnSpc>
                <a:spcBef>
                  <a:spcPct val="0"/>
                </a:spcBef>
                <a:spcAft>
                  <a:spcPct val="0"/>
                </a:spcAft>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4" name="Picture 33" descr="StorSimpl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707052" y="4538028"/>
              <a:ext cx="286828" cy="286828"/>
            </a:xfrm>
            <a:prstGeom prst="rect">
              <a:avLst/>
            </a:prstGeom>
          </p:spPr>
        </p:pic>
        <p:sp>
          <p:nvSpPr>
            <p:cNvPr id="35" name="TextBox 34"/>
            <p:cNvSpPr txBox="1"/>
            <p:nvPr/>
          </p:nvSpPr>
          <p:spPr>
            <a:xfrm>
              <a:off x="11060762" y="407762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36" name="Picture 35" descr="Site Recovery.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16639" y="4033170"/>
              <a:ext cx="285842" cy="285842"/>
            </a:xfrm>
            <a:prstGeom prst="rect">
              <a:avLst/>
            </a:prstGeom>
          </p:spPr>
        </p:pic>
        <p:sp>
          <p:nvSpPr>
            <p:cNvPr id="37" name="TextBox 36"/>
            <p:cNvSpPr txBox="1"/>
            <p:nvPr/>
          </p:nvSpPr>
          <p:spPr>
            <a:xfrm>
              <a:off x="11045517" y="3729632"/>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38" name="Picture 37" descr="Storage (Azur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07697" y="3709574"/>
              <a:ext cx="286753" cy="286753"/>
            </a:xfrm>
            <a:prstGeom prst="rect">
              <a:avLst/>
            </a:prstGeom>
          </p:spPr>
        </p:pic>
        <p:sp>
          <p:nvSpPr>
            <p:cNvPr id="39" name="Rectangle 38"/>
            <p:cNvSpPr/>
            <p:nvPr/>
          </p:nvSpPr>
          <p:spPr bwMode="auto">
            <a:xfrm>
              <a:off x="6011602" y="4930460"/>
              <a:ext cx="6291748" cy="78980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网络</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6742874" y="532204"/>
              <a:ext cx="3539738" cy="1335747"/>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数据</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923783" y="889774"/>
              <a:ext cx="1052323" cy="324187"/>
              <a:chOff x="8470741" y="3254791"/>
              <a:chExt cx="1052323" cy="324187"/>
            </a:xfrm>
          </p:grpSpPr>
          <p:sp>
            <p:nvSpPr>
              <p:cNvPr id="233" name="TextBox 232"/>
              <p:cNvSpPr txBox="1"/>
              <p:nvPr/>
            </p:nvSpPr>
            <p:spPr>
              <a:xfrm>
                <a:off x="8863908" y="327787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234" name="Picture 233"/>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42" name="Group 41"/>
            <p:cNvGrpSpPr/>
            <p:nvPr/>
          </p:nvGrpSpPr>
          <p:grpSpPr>
            <a:xfrm>
              <a:off x="9045716" y="929682"/>
              <a:ext cx="993052" cy="352571"/>
              <a:chOff x="10592674" y="3294699"/>
              <a:chExt cx="993052" cy="352571"/>
            </a:xfrm>
          </p:grpSpPr>
          <p:sp>
            <p:nvSpPr>
              <p:cNvPr id="231" name="TextBox 230"/>
              <p:cNvSpPr txBox="1"/>
              <p:nvPr/>
            </p:nvSpPr>
            <p:spPr>
              <a:xfrm>
                <a:off x="10926570" y="334616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232" name="Picture 23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43" name="Group 42"/>
            <p:cNvGrpSpPr/>
            <p:nvPr/>
          </p:nvGrpSpPr>
          <p:grpSpPr>
            <a:xfrm>
              <a:off x="8045777" y="1414488"/>
              <a:ext cx="1011763" cy="318839"/>
              <a:chOff x="9523064" y="3779505"/>
              <a:chExt cx="1011763" cy="318839"/>
            </a:xfrm>
          </p:grpSpPr>
          <p:sp>
            <p:nvSpPr>
              <p:cNvPr id="229" name="TextBox 228"/>
              <p:cNvSpPr txBox="1"/>
              <p:nvPr/>
            </p:nvSpPr>
            <p:spPr>
              <a:xfrm>
                <a:off x="9875671" y="379723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230" name="Picture 229"/>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44" name="Group 43"/>
            <p:cNvGrpSpPr/>
            <p:nvPr/>
          </p:nvGrpSpPr>
          <p:grpSpPr>
            <a:xfrm>
              <a:off x="9559960" y="1410308"/>
              <a:ext cx="1011560" cy="324689"/>
              <a:chOff x="11106918" y="3775325"/>
              <a:chExt cx="1011560" cy="324689"/>
            </a:xfrm>
          </p:grpSpPr>
          <p:sp>
            <p:nvSpPr>
              <p:cNvPr id="227" name="TextBox 226"/>
              <p:cNvSpPr txBox="1"/>
              <p:nvPr/>
            </p:nvSpPr>
            <p:spPr>
              <a:xfrm>
                <a:off x="11459322" y="379890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138" eaLnBrk="0" fontAlgn="base" hangingPunct="0">
                  <a:lnSpc>
                    <a:spcPts val="816"/>
                  </a:lnSpc>
                  <a:spcBef>
                    <a:spcPct val="0"/>
                  </a:spcBef>
                  <a:spcAft>
                    <a:spcPct val="0"/>
                  </a:spcAft>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28" name="Picture 22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45" name="Group 44"/>
            <p:cNvGrpSpPr/>
            <p:nvPr/>
          </p:nvGrpSpPr>
          <p:grpSpPr>
            <a:xfrm>
              <a:off x="8767152" y="1412176"/>
              <a:ext cx="1037278" cy="318561"/>
              <a:chOff x="10314110" y="3777193"/>
              <a:chExt cx="1037278" cy="318561"/>
            </a:xfrm>
          </p:grpSpPr>
          <p:sp>
            <p:nvSpPr>
              <p:cNvPr id="225" name="TextBox 224"/>
              <p:cNvSpPr txBox="1"/>
              <p:nvPr/>
            </p:nvSpPr>
            <p:spPr>
              <a:xfrm>
                <a:off x="10692232" y="379464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226" name="Picture 225" descr="Storage tabl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46" name="Group 45"/>
            <p:cNvGrpSpPr/>
            <p:nvPr/>
          </p:nvGrpSpPr>
          <p:grpSpPr>
            <a:xfrm>
              <a:off x="8028919" y="927036"/>
              <a:ext cx="773361" cy="354046"/>
              <a:chOff x="9575877" y="3292053"/>
              <a:chExt cx="773361" cy="354046"/>
            </a:xfrm>
          </p:grpSpPr>
          <p:pic>
            <p:nvPicPr>
              <p:cNvPr id="223" name="Picture 222"/>
              <p:cNvPicPr>
                <a:picLocks noChangeAspect="1"/>
              </p:cNvPicPr>
              <p:nvPr/>
            </p:nvPicPr>
            <p:blipFill>
              <a:blip r:embed="rId16"/>
              <a:stretch>
                <a:fillRect/>
              </a:stretch>
            </p:blipFill>
            <p:spPr>
              <a:xfrm>
                <a:off x="9575877" y="3292053"/>
                <a:ext cx="320616" cy="290558"/>
              </a:xfrm>
              <a:prstGeom prst="rect">
                <a:avLst/>
              </a:prstGeom>
            </p:spPr>
          </p:pic>
          <p:sp>
            <p:nvSpPr>
              <p:cNvPr id="224" name="TextBox 223"/>
              <p:cNvSpPr txBox="1"/>
              <p:nvPr/>
            </p:nvSpPr>
            <p:spPr>
              <a:xfrm>
                <a:off x="9951425" y="3320023"/>
                <a:ext cx="397813" cy="32607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47"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4"/>
              <a:endParaRPr lang="en-US" kern="0">
                <a:solidFill>
                  <a:sysClr val="windowText" lastClr="000000"/>
                </a:solidFill>
              </a:endParaRPr>
            </a:p>
          </p:txBody>
        </p:sp>
        <p:sp>
          <p:nvSpPr>
            <p:cNvPr id="48" name="TextBox 47"/>
            <p:cNvSpPr txBox="1"/>
            <p:nvPr/>
          </p:nvSpPr>
          <p:spPr>
            <a:xfrm>
              <a:off x="11062374" y="131581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49" name="Group 48"/>
            <p:cNvGrpSpPr/>
            <p:nvPr/>
          </p:nvGrpSpPr>
          <p:grpSpPr>
            <a:xfrm>
              <a:off x="10701099" y="1301786"/>
              <a:ext cx="310605" cy="262077"/>
              <a:chOff x="10740783" y="1272330"/>
              <a:chExt cx="310605" cy="262076"/>
            </a:xfrm>
          </p:grpSpPr>
          <p:pic>
            <p:nvPicPr>
              <p:cNvPr id="215" name="Picture 214"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740783" y="1272330"/>
                <a:ext cx="262077" cy="262076"/>
              </a:xfrm>
              <a:prstGeom prst="rect">
                <a:avLst/>
              </a:prstGeom>
            </p:spPr>
          </p:pic>
          <p:sp>
            <p:nvSpPr>
              <p:cNvPr id="216" name="Heart 215"/>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grpSp>
            <p:nvGrpSpPr>
              <p:cNvPr id="217" name="Group 216"/>
              <p:cNvGrpSpPr/>
              <p:nvPr/>
            </p:nvGrpSpPr>
            <p:grpSpPr>
              <a:xfrm>
                <a:off x="10911015" y="1312918"/>
                <a:ext cx="107890" cy="50915"/>
                <a:chOff x="11033154" y="1382736"/>
                <a:chExt cx="155481" cy="72283"/>
              </a:xfrm>
            </p:grpSpPr>
            <p:cxnSp>
              <p:nvCxnSpPr>
                <p:cNvPr id="218" name="Straight Connector 217"/>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0" name="Rectangle 49"/>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51" name="Picture 50"/>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52" name="Rectangle 51"/>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18285" rIns="0" bIns="91427"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Express</a:t>
              </a:r>
            </a:p>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Route</a:t>
              </a:r>
            </a:p>
          </p:txBody>
        </p:sp>
        <p:pic>
          <p:nvPicPr>
            <p:cNvPr id="53" name="Picture 52"/>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54" name="Rectangle 53"/>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Blob</a:t>
              </a:r>
            </a:p>
          </p:txBody>
        </p:sp>
        <p:pic>
          <p:nvPicPr>
            <p:cNvPr id="55" name="Picture 54"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56" name="Rectangle 5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Files</a:t>
              </a:r>
            </a:p>
          </p:txBody>
        </p:sp>
        <p:pic>
          <p:nvPicPr>
            <p:cNvPr id="57" name="Picture 56"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58" name="Rectangle 57"/>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Disks</a:t>
              </a:r>
            </a:p>
          </p:txBody>
        </p:sp>
        <p:pic>
          <p:nvPicPr>
            <p:cNvPr id="59" name="Picture 58"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60" name="Rectangle 59"/>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61" name="Picture 60"/>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62" name="TextBox 61"/>
            <p:cNvSpPr txBox="1"/>
            <p:nvPr/>
          </p:nvSpPr>
          <p:spPr>
            <a:xfrm>
              <a:off x="11062374" y="1767428"/>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63" name="Picture 62"/>
            <p:cNvPicPr>
              <a:picLocks noChangeAspect="1"/>
            </p:cNvPicPr>
            <p:nvPr/>
          </p:nvPicPr>
          <p:blipFill>
            <a:blip r:embed="rId22"/>
            <a:stretch>
              <a:fillRect/>
            </a:stretch>
          </p:blipFill>
          <p:spPr>
            <a:xfrm>
              <a:off x="10695453" y="1788994"/>
              <a:ext cx="245456" cy="317925"/>
            </a:xfrm>
            <a:prstGeom prst="rect">
              <a:avLst/>
            </a:prstGeom>
          </p:spPr>
        </p:pic>
        <p:sp>
          <p:nvSpPr>
            <p:cNvPr id="64" name="Rectangle 63"/>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65" name="Picture 64"/>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66" name="Rectangle 65"/>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36571"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App</a:t>
              </a:r>
            </a:p>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Gateway</a:t>
              </a:r>
            </a:p>
          </p:txBody>
        </p:sp>
        <p:sp>
          <p:nvSpPr>
            <p:cNvPr id="6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sp>
          <p:nvSpPr>
            <p:cNvPr id="68" name="TextBox 67"/>
            <p:cNvSpPr txBox="1"/>
            <p:nvPr/>
          </p:nvSpPr>
          <p:spPr>
            <a:xfrm>
              <a:off x="11057160" y="316701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69" name="Picture 68" descr="Operational Insights.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698990" y="3121705"/>
              <a:ext cx="280231" cy="280232"/>
            </a:xfrm>
            <a:prstGeom prst="rect">
              <a:avLst/>
            </a:prstGeom>
          </p:spPr>
        </p:pic>
        <p:sp>
          <p:nvSpPr>
            <p:cNvPr id="70" name="Rectangle 69"/>
            <p:cNvSpPr/>
            <p:nvPr/>
          </p:nvSpPr>
          <p:spPr bwMode="auto">
            <a:xfrm>
              <a:off x="2019355" y="2924476"/>
              <a:ext cx="2289675" cy="1673141"/>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计算服务</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5592672" y="1532909"/>
              <a:ext cx="1001364" cy="338014"/>
              <a:chOff x="6918739" y="2547997"/>
              <a:chExt cx="1001364" cy="338014"/>
            </a:xfrm>
          </p:grpSpPr>
          <p:sp>
            <p:nvSpPr>
              <p:cNvPr id="213" name="TextBox 212"/>
              <p:cNvSpPr txBox="1"/>
              <p:nvPr/>
            </p:nvSpPr>
            <p:spPr>
              <a:xfrm>
                <a:off x="7260947" y="2584905"/>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4" name="Picture 213"/>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72" name="Group 71"/>
            <p:cNvGrpSpPr/>
            <p:nvPr/>
          </p:nvGrpSpPr>
          <p:grpSpPr>
            <a:xfrm>
              <a:off x="2258989" y="3829575"/>
              <a:ext cx="1007741" cy="320053"/>
              <a:chOff x="3566502" y="2427953"/>
              <a:chExt cx="1007741" cy="320053"/>
            </a:xfrm>
          </p:grpSpPr>
          <p:sp>
            <p:nvSpPr>
              <p:cNvPr id="211" name="TextBox 210"/>
              <p:cNvSpPr txBox="1"/>
              <p:nvPr/>
            </p:nvSpPr>
            <p:spPr>
              <a:xfrm>
                <a:off x="3915087" y="2427953"/>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212" name="Picture 211"/>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73" name="Group 72"/>
            <p:cNvGrpSpPr/>
            <p:nvPr/>
          </p:nvGrpSpPr>
          <p:grpSpPr>
            <a:xfrm>
              <a:off x="3287026" y="3832353"/>
              <a:ext cx="1045050" cy="363426"/>
              <a:chOff x="4317137" y="2420457"/>
              <a:chExt cx="1045050" cy="363426"/>
            </a:xfrm>
          </p:grpSpPr>
          <p:sp>
            <p:nvSpPr>
              <p:cNvPr id="209" name="TextBox 208"/>
              <p:cNvSpPr txBox="1"/>
              <p:nvPr/>
            </p:nvSpPr>
            <p:spPr>
              <a:xfrm>
                <a:off x="4703031" y="248277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210" name="Picture 209"/>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74" name="TextBox 73"/>
            <p:cNvSpPr txBox="1"/>
            <p:nvPr/>
          </p:nvSpPr>
          <p:spPr>
            <a:xfrm>
              <a:off x="5081945" y="2047294"/>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75"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sp>
          <p:nvSpPr>
            <p:cNvPr id="76" name="Rectangle 75"/>
            <p:cNvSpPr/>
            <p:nvPr/>
          </p:nvSpPr>
          <p:spPr bwMode="auto">
            <a:xfrm>
              <a:off x="4422349" y="2826742"/>
              <a:ext cx="2190056" cy="177395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开发者服务</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4542997" y="3282151"/>
              <a:ext cx="1016238" cy="309095"/>
              <a:chOff x="9204452" y="1809539"/>
              <a:chExt cx="1016238" cy="309095"/>
            </a:xfrm>
          </p:grpSpPr>
          <p:sp>
            <p:nvSpPr>
              <p:cNvPr id="207" name="TextBox 206"/>
              <p:cNvSpPr txBox="1"/>
              <p:nvPr/>
            </p:nvSpPr>
            <p:spPr>
              <a:xfrm>
                <a:off x="9551307" y="1868609"/>
                <a:ext cx="669383"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208" name="Picture 207" descr="Visual Studio Onlin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78" name="Group 77"/>
            <p:cNvGrpSpPr/>
            <p:nvPr/>
          </p:nvGrpSpPr>
          <p:grpSpPr>
            <a:xfrm>
              <a:off x="4486004" y="4153250"/>
              <a:ext cx="1057781" cy="319392"/>
              <a:chOff x="9197460" y="2680638"/>
              <a:chExt cx="1057781" cy="319392"/>
            </a:xfrm>
          </p:grpSpPr>
          <p:sp>
            <p:nvSpPr>
              <p:cNvPr id="205" name="TextBox 204"/>
              <p:cNvSpPr txBox="1"/>
              <p:nvPr/>
            </p:nvSpPr>
            <p:spPr>
              <a:xfrm>
                <a:off x="9596085" y="2698925"/>
                <a:ext cx="659156" cy="30110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206" name="Picture 205" descr="Application Insights.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79" name="Group 78"/>
            <p:cNvGrpSpPr/>
            <p:nvPr/>
          </p:nvGrpSpPr>
          <p:grpSpPr>
            <a:xfrm>
              <a:off x="4502673" y="3710236"/>
              <a:ext cx="907749" cy="314754"/>
              <a:chOff x="8437736" y="1160854"/>
              <a:chExt cx="907749" cy="314754"/>
            </a:xfrm>
          </p:grpSpPr>
          <p:sp>
            <p:nvSpPr>
              <p:cNvPr id="203" name="TextBox 202"/>
              <p:cNvSpPr txBox="1"/>
              <p:nvPr/>
            </p:nvSpPr>
            <p:spPr>
              <a:xfrm>
                <a:off x="8784614" y="1217990"/>
                <a:ext cx="560871" cy="257618"/>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204"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grpSp>
        <p:sp>
          <p:nvSpPr>
            <p:cNvPr id="80" name="Rectangle 79"/>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81" name="Group 80"/>
            <p:cNvGrpSpPr/>
            <p:nvPr/>
          </p:nvGrpSpPr>
          <p:grpSpPr>
            <a:xfrm>
              <a:off x="1693311" y="5326879"/>
              <a:ext cx="221053" cy="170255"/>
              <a:chOff x="729660" y="5278586"/>
              <a:chExt cx="294653" cy="226942"/>
            </a:xfrm>
          </p:grpSpPr>
          <p:grpSp>
            <p:nvGrpSpPr>
              <p:cNvPr id="190" name="Group 189"/>
              <p:cNvGrpSpPr/>
              <p:nvPr/>
            </p:nvGrpSpPr>
            <p:grpSpPr>
              <a:xfrm>
                <a:off x="748309" y="5298113"/>
                <a:ext cx="97032" cy="104038"/>
                <a:chOff x="-760416" y="3893954"/>
                <a:chExt cx="291844" cy="312914"/>
              </a:xfrm>
              <a:solidFill>
                <a:schemeClr val="bg1"/>
              </a:solidFill>
            </p:grpSpPr>
            <p:sp>
              <p:nvSpPr>
                <p:cNvPr id="200" name="Diamond 199"/>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sp>
              <p:nvSpPr>
                <p:cNvPr id="201" name="Diamond 200"/>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sp>
              <p:nvSpPr>
                <p:cNvPr id="202" name="Diamond 201"/>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grpSp>
          <p:sp>
            <p:nvSpPr>
              <p:cNvPr id="191"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grpSp>
            <p:nvGrpSpPr>
              <p:cNvPr id="192" name="Group 191"/>
              <p:cNvGrpSpPr/>
              <p:nvPr/>
            </p:nvGrpSpPr>
            <p:grpSpPr>
              <a:xfrm>
                <a:off x="893156" y="5298645"/>
                <a:ext cx="97032" cy="104036"/>
                <a:chOff x="-760425" y="3893952"/>
                <a:chExt cx="291846" cy="312908"/>
              </a:xfrm>
              <a:solidFill>
                <a:schemeClr val="bg1"/>
              </a:solidFill>
            </p:grpSpPr>
            <p:sp>
              <p:nvSpPr>
                <p:cNvPr id="197" name="Diamond 196"/>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sp>
              <p:nvSpPr>
                <p:cNvPr id="198" name="Diamond 197"/>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sp>
              <p:nvSpPr>
                <p:cNvPr id="199" name="Diamond 198"/>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grpSp>
          <p:grpSp>
            <p:nvGrpSpPr>
              <p:cNvPr id="193" name="Group 192"/>
              <p:cNvGrpSpPr/>
              <p:nvPr/>
            </p:nvGrpSpPr>
            <p:grpSpPr>
              <a:xfrm>
                <a:off x="824684" y="5380094"/>
                <a:ext cx="97032" cy="104038"/>
                <a:chOff x="-760434" y="3893950"/>
                <a:chExt cx="291848" cy="312914"/>
              </a:xfrm>
              <a:solidFill>
                <a:schemeClr val="bg1"/>
              </a:solidFill>
            </p:grpSpPr>
            <p:sp>
              <p:nvSpPr>
                <p:cNvPr id="194" name="Diamond 193"/>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sp>
              <p:nvSpPr>
                <p:cNvPr id="195" name="Diamond 194"/>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sp>
              <p:nvSpPr>
                <p:cNvPr id="196" name="Diamond 195"/>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grpSp>
        </p:grpSp>
        <p:sp>
          <p:nvSpPr>
            <p:cNvPr id="82" name="Rectangle 81"/>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DNS</a:t>
              </a:r>
            </a:p>
          </p:txBody>
        </p:sp>
        <p:pic>
          <p:nvPicPr>
            <p:cNvPr id="83" name="Picture 82"/>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84" name="Rectangle 8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VPN Gateway</a:t>
              </a:r>
            </a:p>
          </p:txBody>
        </p:sp>
        <p:pic>
          <p:nvPicPr>
            <p:cNvPr id="85" name="Picture 84"/>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86" name="Rectangle 85"/>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87" name="Picture 86"/>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88" name="TextBox 87"/>
            <p:cNvSpPr txBox="1"/>
            <p:nvPr/>
          </p:nvSpPr>
          <p:spPr>
            <a:xfrm>
              <a:off x="11037815" y="2356276"/>
              <a:ext cx="659156" cy="302667"/>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89" name="Picture 88"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669129" y="2265456"/>
              <a:ext cx="298103" cy="298102"/>
            </a:xfrm>
            <a:prstGeom prst="rect">
              <a:avLst/>
            </a:prstGeom>
          </p:spPr>
        </p:pic>
        <p:sp>
          <p:nvSpPr>
            <p:cNvPr id="90" name="Rectangle 89"/>
            <p:cNvSpPr/>
            <p:nvPr/>
          </p:nvSpPr>
          <p:spPr bwMode="auto">
            <a:xfrm>
              <a:off x="6737951" y="2732088"/>
              <a:ext cx="3544295" cy="1871537"/>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大数据分析</a:t>
              </a:r>
              <a:r>
                <a:rPr lang="en-US" sz="1199" b="1" kern="0">
                  <a:gradFill>
                    <a:gsLst>
                      <a:gs pos="0">
                        <a:srgbClr val="FFFFFF"/>
                      </a:gs>
                      <a:gs pos="100000">
                        <a:srgbClr val="FFFFFF"/>
                      </a:gs>
                    </a:gsLst>
                    <a:lin ang="5400000" scaled="0"/>
                  </a:gradFill>
                  <a:ea typeface="Segoe UI" pitchFamily="34" charset="0"/>
                  <a:cs typeface="Segoe UI" pitchFamily="34" charset="0"/>
                </a:rPr>
                <a:t> &amp; IoT</a:t>
              </a:r>
            </a:p>
          </p:txBody>
        </p:sp>
        <p:grpSp>
          <p:nvGrpSpPr>
            <p:cNvPr id="91" name="Group 90"/>
            <p:cNvGrpSpPr/>
            <p:nvPr/>
          </p:nvGrpSpPr>
          <p:grpSpPr>
            <a:xfrm>
              <a:off x="6987800" y="3129255"/>
              <a:ext cx="1011681" cy="347362"/>
              <a:chOff x="6105768" y="3646317"/>
              <a:chExt cx="1011681" cy="347362"/>
            </a:xfrm>
          </p:grpSpPr>
          <p:sp>
            <p:nvSpPr>
              <p:cNvPr id="188" name="TextBox 187"/>
              <p:cNvSpPr txBox="1"/>
              <p:nvPr/>
            </p:nvSpPr>
            <p:spPr>
              <a:xfrm>
                <a:off x="6458293" y="369257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9" name="Picture 188"/>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92" name="Group 91"/>
            <p:cNvGrpSpPr/>
            <p:nvPr/>
          </p:nvGrpSpPr>
          <p:grpSpPr>
            <a:xfrm>
              <a:off x="8114677" y="3152375"/>
              <a:ext cx="951185" cy="301105"/>
              <a:chOff x="7232645" y="3669437"/>
              <a:chExt cx="951185" cy="301105"/>
            </a:xfrm>
          </p:grpSpPr>
          <p:sp>
            <p:nvSpPr>
              <p:cNvPr id="186" name="TextBox 185"/>
              <p:cNvSpPr txBox="1"/>
              <p:nvPr/>
            </p:nvSpPr>
            <p:spPr>
              <a:xfrm>
                <a:off x="7524674" y="366943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7" name="Picture 186"/>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93" name="Group 92"/>
            <p:cNvGrpSpPr/>
            <p:nvPr/>
          </p:nvGrpSpPr>
          <p:grpSpPr>
            <a:xfrm>
              <a:off x="9140913" y="3139845"/>
              <a:ext cx="1023498" cy="381983"/>
              <a:chOff x="9140310" y="3216198"/>
              <a:chExt cx="1023498" cy="381983"/>
            </a:xfrm>
          </p:grpSpPr>
          <p:sp>
            <p:nvSpPr>
              <p:cNvPr id="184" name="TextBox 183"/>
              <p:cNvSpPr txBox="1"/>
              <p:nvPr/>
            </p:nvSpPr>
            <p:spPr>
              <a:xfrm>
                <a:off x="9504652" y="329707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5" name="Picture 184"/>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94" name="Group 93"/>
            <p:cNvGrpSpPr/>
            <p:nvPr/>
          </p:nvGrpSpPr>
          <p:grpSpPr>
            <a:xfrm>
              <a:off x="8573555" y="4060780"/>
              <a:ext cx="1002965" cy="334571"/>
              <a:chOff x="8315777" y="4194283"/>
              <a:chExt cx="1002965" cy="334571"/>
            </a:xfrm>
          </p:grpSpPr>
          <p:sp>
            <p:nvSpPr>
              <p:cNvPr id="182" name="TextBox 181"/>
              <p:cNvSpPr txBox="1"/>
              <p:nvPr/>
            </p:nvSpPr>
            <p:spPr>
              <a:xfrm>
                <a:off x="8659586" y="422774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3" name="Picture 182"/>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95" name="Group 94"/>
            <p:cNvGrpSpPr/>
            <p:nvPr/>
          </p:nvGrpSpPr>
          <p:grpSpPr>
            <a:xfrm>
              <a:off x="7727905" y="4089194"/>
              <a:ext cx="1005670" cy="327678"/>
              <a:chOff x="6588698" y="4663406"/>
              <a:chExt cx="1005670" cy="327678"/>
            </a:xfrm>
          </p:grpSpPr>
          <p:sp>
            <p:nvSpPr>
              <p:cNvPr id="180" name="TextBox 179"/>
              <p:cNvSpPr txBox="1"/>
              <p:nvPr/>
            </p:nvSpPr>
            <p:spPr>
              <a:xfrm>
                <a:off x="6935212" y="468997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81" name="Picture 180"/>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96" name="TextBox 95"/>
            <p:cNvSpPr txBox="1"/>
            <p:nvPr/>
          </p:nvSpPr>
          <p:spPr>
            <a:xfrm>
              <a:off x="8407314" y="358703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97" name="Group 96"/>
            <p:cNvGrpSpPr/>
            <p:nvPr/>
          </p:nvGrpSpPr>
          <p:grpSpPr>
            <a:xfrm>
              <a:off x="6867125" y="4074625"/>
              <a:ext cx="737589" cy="366384"/>
              <a:chOff x="6514097" y="4074778"/>
              <a:chExt cx="737589" cy="366384"/>
            </a:xfrm>
          </p:grpSpPr>
          <p:pic>
            <p:nvPicPr>
              <p:cNvPr id="178" name="Picture 177"/>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179" name="TextBox 178"/>
              <p:cNvSpPr txBox="1"/>
              <p:nvPr/>
            </p:nvSpPr>
            <p:spPr>
              <a:xfrm>
                <a:off x="6884835" y="4126981"/>
                <a:ext cx="366851" cy="314181"/>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Hub</a:t>
                </a:r>
              </a:p>
            </p:txBody>
          </p:sp>
        </p:grpSp>
        <p:grpSp>
          <p:nvGrpSpPr>
            <p:cNvPr id="98" name="Group 97"/>
            <p:cNvGrpSpPr/>
            <p:nvPr/>
          </p:nvGrpSpPr>
          <p:grpSpPr>
            <a:xfrm>
              <a:off x="7084956" y="3545180"/>
              <a:ext cx="856129" cy="349612"/>
              <a:chOff x="7055778" y="3545333"/>
              <a:chExt cx="856129" cy="349612"/>
            </a:xfrm>
          </p:grpSpPr>
          <p:sp>
            <p:nvSpPr>
              <p:cNvPr id="176" name="TextBox 175"/>
              <p:cNvSpPr txBox="1"/>
              <p:nvPr/>
            </p:nvSpPr>
            <p:spPr>
              <a:xfrm>
                <a:off x="7453378" y="3593840"/>
                <a:ext cx="458529"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177" name="Picture 176"/>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99" name="Rectangle 98"/>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399" b="1" kern="0">
                  <a:solidFill>
                    <a:schemeClr val="bg1"/>
                  </a:solidFill>
                  <a:ea typeface="Segoe UI" pitchFamily="34" charset="0"/>
                  <a:cs typeface="Segoe UI" pitchFamily="34" charset="0"/>
                </a:rPr>
                <a:t>安全</a:t>
              </a:r>
              <a:r>
                <a:rPr lang="en-US" altLang="zh-CN" sz="1399" b="1" kern="0">
                  <a:solidFill>
                    <a:schemeClr val="bg1"/>
                  </a:solidFill>
                  <a:ea typeface="Segoe UI" pitchFamily="34" charset="0"/>
                  <a:cs typeface="Segoe UI" pitchFamily="34" charset="0"/>
                </a:rPr>
                <a:t>&amp;</a:t>
              </a:r>
              <a:r>
                <a:rPr lang="zh-CN" altLang="en-US" sz="1399" b="1" kern="0">
                  <a:solidFill>
                    <a:schemeClr val="bg1"/>
                  </a:solidFill>
                  <a:ea typeface="Segoe UI" pitchFamily="34" charset="0"/>
                  <a:cs typeface="Segoe UI" pitchFamily="34" charset="0"/>
                </a:rPr>
                <a:t>管理</a:t>
              </a:r>
              <a:endParaRPr lang="en-US" sz="1399" b="1" kern="0">
                <a:solidFill>
                  <a:schemeClr val="bg1"/>
                </a:solidFill>
                <a:ea typeface="Segoe UI" pitchFamily="34" charset="0"/>
                <a:cs typeface="Segoe UI" pitchFamily="34" charset="0"/>
              </a:endParaRPr>
            </a:p>
          </p:txBody>
        </p:sp>
        <p:sp>
          <p:nvSpPr>
            <p:cNvPr id="100" name="TextBox 99"/>
            <p:cNvSpPr txBox="1"/>
            <p:nvPr/>
          </p:nvSpPr>
          <p:spPr>
            <a:xfrm>
              <a:off x="913458" y="153399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01" name="Picture 100"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02" name="TextBox 101"/>
            <p:cNvSpPr txBox="1"/>
            <p:nvPr/>
          </p:nvSpPr>
          <p:spPr>
            <a:xfrm>
              <a:off x="875448" y="235303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03" name="Picture 102" descr="Multi-Factor Authentication.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04" name="TextBox 103"/>
            <p:cNvSpPr txBox="1"/>
            <p:nvPr/>
          </p:nvSpPr>
          <p:spPr>
            <a:xfrm>
              <a:off x="909374" y="2768121"/>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05" name="Picture 104" descr="Azure autom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106" name="TextBox 105"/>
            <p:cNvSpPr txBox="1"/>
            <p:nvPr/>
          </p:nvSpPr>
          <p:spPr>
            <a:xfrm>
              <a:off x="892453" y="122796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107" name="Picture 106" descr="Azure subscrip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108" name="TextBox 107"/>
            <p:cNvSpPr txBox="1"/>
            <p:nvPr/>
          </p:nvSpPr>
          <p:spPr>
            <a:xfrm>
              <a:off x="907540" y="3568701"/>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109" name="Picture 108" descr="AzureKeyVault_icon_white.png"/>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110" name="TextBox 109"/>
            <p:cNvSpPr txBox="1"/>
            <p:nvPr/>
          </p:nvSpPr>
          <p:spPr>
            <a:xfrm>
              <a:off x="925526" y="390328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111" name="Picture 110" descr="Azure Marketplace.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112" name="Picture 111"/>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113" name="TextBox 112"/>
            <p:cNvSpPr txBox="1"/>
            <p:nvPr/>
          </p:nvSpPr>
          <p:spPr>
            <a:xfrm>
              <a:off x="909264" y="436440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114" name="TextBox 113"/>
            <p:cNvSpPr txBox="1"/>
            <p:nvPr/>
          </p:nvSpPr>
          <p:spPr>
            <a:xfrm>
              <a:off x="913458" y="1924410"/>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115" name="Picture 114"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116" name="Picture 115"/>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117" name="TextBox 116"/>
            <p:cNvSpPr txBox="1"/>
            <p:nvPr/>
          </p:nvSpPr>
          <p:spPr>
            <a:xfrm>
              <a:off x="899562" y="3138796"/>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118" name="TextBox 117"/>
            <p:cNvSpPr txBox="1"/>
            <p:nvPr/>
          </p:nvSpPr>
          <p:spPr>
            <a:xfrm>
              <a:off x="6052533" y="3814796"/>
              <a:ext cx="541197"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119" name="Picture 118"/>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120" name="TextBox 119"/>
            <p:cNvSpPr txBox="1"/>
            <p:nvPr/>
          </p:nvSpPr>
          <p:spPr>
            <a:xfrm>
              <a:off x="6021827" y="4211841"/>
              <a:ext cx="541197"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121" name="Picture 2" descr="https://wmpdatastorage.blob.core.windows.net/logos/6c752373-c0f2-464a-94e0-6c88e0554313">
              <a:hlinkClick r:id="rId48"/>
            </p:cNvPr>
            <p:cNvPicPr>
              <a:picLocks noChangeAspect="1" noChangeArrowheads="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https://azure.microsoft.com/svghandler/power-bi-embedded?width=600&amp;height=315">
              <a:hlinkClick r:id="rId50"/>
            </p:cNvPr>
            <p:cNvPicPr>
              <a:picLocks noChangeAspect="1" noChangeArrowheads="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9726992" y="4082922"/>
              <a:ext cx="659156" cy="258458"/>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124"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pic>
          <p:nvPicPr>
            <p:cNvPr id="125" name="Picture 124"/>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126" name="TextBox 125"/>
            <p:cNvSpPr txBox="1"/>
            <p:nvPr/>
          </p:nvSpPr>
          <p:spPr>
            <a:xfrm>
              <a:off x="7253945" y="142126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127" name="Picture 126"/>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128" name="TextBox 127"/>
            <p:cNvSpPr txBox="1"/>
            <p:nvPr/>
          </p:nvSpPr>
          <p:spPr>
            <a:xfrm>
              <a:off x="6024991" y="3297829"/>
              <a:ext cx="659156" cy="26163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129" name="TextBox 128"/>
            <p:cNvSpPr txBox="1"/>
            <p:nvPr/>
          </p:nvSpPr>
          <p:spPr>
            <a:xfrm>
              <a:off x="5775896" y="2425833"/>
              <a:ext cx="659156" cy="26163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130" name="Rectangle 129"/>
            <p:cNvSpPr/>
            <p:nvPr/>
          </p:nvSpPr>
          <p:spPr bwMode="auto">
            <a:xfrm>
              <a:off x="6747589" y="1982298"/>
              <a:ext cx="3545532" cy="614765"/>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智能</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pic>
          <p:nvPicPr>
            <p:cNvPr id="131" name="Picture 130"/>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132" name="TextBox 131"/>
            <p:cNvSpPr txBox="1"/>
            <p:nvPr/>
          </p:nvSpPr>
          <p:spPr>
            <a:xfrm>
              <a:off x="7296810" y="236694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133" name="Picture 132"/>
            <p:cNvPicPr>
              <a:picLocks noChangeAspect="1"/>
            </p:cNvPicPr>
            <p:nvPr/>
          </p:nvPicPr>
          <p:blipFill>
            <a:blip r:embed="rId55"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134" name="TextBox 133"/>
            <p:cNvSpPr txBox="1"/>
            <p:nvPr/>
          </p:nvSpPr>
          <p:spPr>
            <a:xfrm>
              <a:off x="8565876" y="236694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135" name="Picture 134"/>
            <p:cNvPicPr>
              <a:picLocks noChangeAspect="1"/>
            </p:cNvPicPr>
            <p:nvPr/>
          </p:nvPicPr>
          <p:blipFill>
            <a:blip r:embed="rId56"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136" name="TextBox 135"/>
            <p:cNvSpPr txBox="1"/>
            <p:nvPr/>
          </p:nvSpPr>
          <p:spPr>
            <a:xfrm>
              <a:off x="9662001" y="236419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137" name="Picture 136"/>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138" name="TextBox 137"/>
            <p:cNvSpPr txBox="1"/>
            <p:nvPr/>
          </p:nvSpPr>
          <p:spPr>
            <a:xfrm>
              <a:off x="894332" y="902036"/>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139" name="Picture 138"/>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140" name="TextBox 139"/>
            <p:cNvSpPr txBox="1"/>
            <p:nvPr/>
          </p:nvSpPr>
          <p:spPr>
            <a:xfrm>
              <a:off x="2594954" y="3429746"/>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141" name="Picture 140"/>
            <p:cNvPicPr>
              <a:picLocks noChangeAspect="1"/>
            </p:cNvPicPr>
            <p:nvPr/>
          </p:nvPicPr>
          <p:blipFill>
            <a:blip r:embed="rId59">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142" name="Rectangle 141"/>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Queues</a:t>
              </a:r>
            </a:p>
          </p:txBody>
        </p:sp>
        <p:pic>
          <p:nvPicPr>
            <p:cNvPr id="143" name="Picture 142"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144" name="Picture 143"/>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145" name="TextBox 144"/>
            <p:cNvSpPr txBox="1"/>
            <p:nvPr/>
          </p:nvSpPr>
          <p:spPr>
            <a:xfrm>
              <a:off x="3660077" y="3390851"/>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146" name="TextBox 145"/>
            <p:cNvSpPr txBox="1"/>
            <p:nvPr/>
          </p:nvSpPr>
          <p:spPr>
            <a:xfrm>
              <a:off x="9491114" y="365779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147" name="Rectangle 146"/>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pPr>
              <a:r>
                <a:rPr lang="en-US" sz="800" kern="0">
                  <a:gradFill>
                    <a:gsLst>
                      <a:gs pos="0">
                        <a:srgbClr val="FFFFFF"/>
                      </a:gs>
                      <a:gs pos="100000">
                        <a:srgbClr val="FFFFFF"/>
                      </a:gs>
                    </a:gsLst>
                    <a:lin ang="5400000" scaled="0"/>
                  </a:gradFill>
                  <a:ea typeface="Segoe UI" pitchFamily="34" charset="0"/>
                  <a:cs typeface="Segoe UI" pitchFamily="34" charset="0"/>
                </a:rPr>
                <a:t>Dev/Test Lab</a:t>
              </a:r>
            </a:p>
          </p:txBody>
        </p:sp>
        <p:pic>
          <p:nvPicPr>
            <p:cNvPr id="148" name="Picture 147"/>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149" name="Rectangle 148"/>
            <p:cNvSpPr/>
            <p:nvPr/>
          </p:nvSpPr>
          <p:spPr bwMode="auto">
            <a:xfrm>
              <a:off x="2015791" y="1473072"/>
              <a:ext cx="2291970" cy="135102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集成</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3197734" y="1883910"/>
              <a:ext cx="1005586" cy="311924"/>
              <a:chOff x="4508812" y="2773724"/>
              <a:chExt cx="1005586" cy="311924"/>
            </a:xfrm>
          </p:grpSpPr>
          <p:sp>
            <p:nvSpPr>
              <p:cNvPr id="174" name="TextBox 173"/>
              <p:cNvSpPr txBox="1"/>
              <p:nvPr/>
            </p:nvSpPr>
            <p:spPr>
              <a:xfrm>
                <a:off x="4855242" y="278454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75" name="Picture 174" descr="BizTalk Services.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151" name="Group 150"/>
            <p:cNvGrpSpPr/>
            <p:nvPr/>
          </p:nvGrpSpPr>
          <p:grpSpPr>
            <a:xfrm>
              <a:off x="3206082" y="2416319"/>
              <a:ext cx="998427" cy="323766"/>
              <a:chOff x="4517160" y="3306133"/>
              <a:chExt cx="998427" cy="323766"/>
            </a:xfrm>
          </p:grpSpPr>
          <p:sp>
            <p:nvSpPr>
              <p:cNvPr id="172" name="TextBox 171"/>
              <p:cNvSpPr txBox="1"/>
              <p:nvPr/>
            </p:nvSpPr>
            <p:spPr>
              <a:xfrm>
                <a:off x="4856431" y="33287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173" name="Picture 172" descr="Service Bu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152" name="Picture 151"/>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153" name="TextBox 152"/>
            <p:cNvSpPr txBox="1"/>
            <p:nvPr/>
          </p:nvSpPr>
          <p:spPr>
            <a:xfrm>
              <a:off x="2489221" y="230354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155" name="TextBox 154"/>
            <p:cNvSpPr txBox="1"/>
            <p:nvPr/>
          </p:nvSpPr>
          <p:spPr>
            <a:xfrm>
              <a:off x="2418416" y="1896980"/>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156" name="Rectangle 155"/>
            <p:cNvSpPr/>
            <p:nvPr/>
          </p:nvSpPr>
          <p:spPr bwMode="auto">
            <a:xfrm>
              <a:off x="2013863" y="532203"/>
              <a:ext cx="2293898" cy="84048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143408" rIns="91427" bIns="143408" numCol="1" spcCol="0" rtlCol="0" fromWordArt="0" anchor="t" anchorCtr="0" forceAA="0" compatLnSpc="1">
              <a:prstTxWarp prst="textNoShape">
                <a:avLst/>
              </a:prstTxWarp>
              <a:noAutofit/>
            </a:bodyPr>
            <a:lstStyle/>
            <a:p>
              <a:pPr algn="ctr" defTabSz="913752" fontAlgn="base">
                <a:lnSpc>
                  <a:spcPct val="90000"/>
                </a:lnSpc>
              </a:pPr>
              <a:r>
                <a:rPr lang="zh-CN" altLang="en-US" sz="1199" b="1" kern="0">
                  <a:gradFill>
                    <a:gsLst>
                      <a:gs pos="0">
                        <a:srgbClr val="FFFFFF"/>
                      </a:gs>
                      <a:gs pos="100000">
                        <a:srgbClr val="FFFFFF"/>
                      </a:gs>
                    </a:gsLst>
                    <a:lin ang="5400000" scaled="0"/>
                  </a:gradFill>
                  <a:ea typeface="Segoe UI" pitchFamily="34" charset="0"/>
                  <a:cs typeface="Segoe UI" pitchFamily="34" charset="0"/>
                </a:rPr>
                <a:t>媒体</a:t>
              </a:r>
              <a:r>
                <a:rPr lang="en-US" sz="1199" b="1" kern="0">
                  <a:gradFill>
                    <a:gsLst>
                      <a:gs pos="0">
                        <a:srgbClr val="FFFFFF"/>
                      </a:gs>
                      <a:gs pos="100000">
                        <a:srgbClr val="FFFFFF"/>
                      </a:gs>
                    </a:gsLst>
                    <a:lin ang="5400000" scaled="0"/>
                  </a:gradFill>
                  <a:ea typeface="Segoe UI" pitchFamily="34" charset="0"/>
                  <a:cs typeface="Segoe UI" pitchFamily="34" charset="0"/>
                </a:rPr>
                <a:t> &amp; CDN</a:t>
              </a:r>
              <a:r>
                <a:rPr lang="zh-CN" altLang="en-US" sz="1199" b="1" kern="0">
                  <a:gradFill>
                    <a:gsLst>
                      <a:gs pos="0">
                        <a:srgbClr val="FFFFFF"/>
                      </a:gs>
                      <a:gs pos="100000">
                        <a:srgbClr val="FFFFFF"/>
                      </a:gs>
                    </a:gsLst>
                    <a:lin ang="5400000" scaled="0"/>
                  </a:gradFill>
                  <a:ea typeface="Segoe UI" pitchFamily="34" charset="0"/>
                  <a:cs typeface="Segoe UI" pitchFamily="34" charset="0"/>
                </a:rPr>
                <a:t>服务</a:t>
              </a:r>
              <a:endParaRPr lang="en-US" sz="1199" b="1" kern="0">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3540741" y="925340"/>
              <a:ext cx="985876" cy="310428"/>
              <a:chOff x="4094213" y="3729530"/>
              <a:chExt cx="985876" cy="310428"/>
            </a:xfrm>
          </p:grpSpPr>
          <p:sp>
            <p:nvSpPr>
              <p:cNvPr id="170" name="TextBox 169"/>
              <p:cNvSpPr txBox="1"/>
              <p:nvPr/>
            </p:nvSpPr>
            <p:spPr>
              <a:xfrm>
                <a:off x="4420933" y="3729530"/>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70" ker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2138" eaLnBrk="0" fontAlgn="base" hangingPunct="0">
                  <a:lnSpc>
                    <a:spcPts val="816"/>
                  </a:lnSpc>
                  <a:spcBef>
                    <a:spcPct val="0"/>
                  </a:spcBef>
                  <a:spcAft>
                    <a:spcPct val="0"/>
                  </a:spcAft>
                </a:pPr>
                <a:r>
                  <a:rPr lang="en-US" sz="770" ker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171" name="Picture 170" descr="Content Delivery Network (CDN).png"/>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158" name="Group 157"/>
            <p:cNvGrpSpPr/>
            <p:nvPr/>
          </p:nvGrpSpPr>
          <p:grpSpPr>
            <a:xfrm>
              <a:off x="2042318" y="943855"/>
              <a:ext cx="997180" cy="301105"/>
              <a:chOff x="2770452" y="3748045"/>
              <a:chExt cx="997180" cy="301105"/>
            </a:xfrm>
          </p:grpSpPr>
          <p:sp>
            <p:nvSpPr>
              <p:cNvPr id="168" name="TextBox 167"/>
              <p:cNvSpPr txBox="1"/>
              <p:nvPr/>
            </p:nvSpPr>
            <p:spPr>
              <a:xfrm>
                <a:off x="3108476" y="374804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9" name="Picture 168" descr="Media Services.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159" name="TextBox 158"/>
            <p:cNvSpPr txBox="1"/>
            <p:nvPr/>
          </p:nvSpPr>
          <p:spPr>
            <a:xfrm>
              <a:off x="3084763" y="950978"/>
              <a:ext cx="473543"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60" name="Picture 159" descr="Media Services.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161"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a:solidFill>
                  <a:schemeClr val="bg1"/>
                </a:solidFill>
                <a:latin typeface="+mj-lt"/>
                <a:ea typeface="Segoe UI" pitchFamily="34" charset="0"/>
                <a:cs typeface="Segoe UI" pitchFamily="34" charset="0"/>
              </a:endParaRPr>
            </a:p>
          </p:txBody>
        </p:sp>
        <p:grpSp>
          <p:nvGrpSpPr>
            <p:cNvPr id="162" name="Group 161"/>
            <p:cNvGrpSpPr/>
            <p:nvPr/>
          </p:nvGrpSpPr>
          <p:grpSpPr>
            <a:xfrm>
              <a:off x="8035122" y="3568701"/>
              <a:ext cx="297136" cy="295678"/>
              <a:chOff x="8580718" y="793097"/>
              <a:chExt cx="2587625" cy="2574925"/>
            </a:xfrm>
          </p:grpSpPr>
          <p:sp>
            <p:nvSpPr>
              <p:cNvPr id="16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67"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nvGrpSpPr>
            <p:cNvPr id="163" name="Group 162"/>
            <p:cNvGrpSpPr/>
            <p:nvPr/>
          </p:nvGrpSpPr>
          <p:grpSpPr>
            <a:xfrm>
              <a:off x="9154089" y="3612024"/>
              <a:ext cx="266641" cy="209033"/>
              <a:chOff x="8588655" y="3482322"/>
              <a:chExt cx="2571750" cy="2016125"/>
            </a:xfrm>
          </p:grpSpPr>
          <p:sp>
            <p:nvSpPr>
              <p:cNvPr id="16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sp>
            <p:nvSpPr>
              <p:cNvPr id="16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endParaRPr>
              </a:p>
            </p:txBody>
          </p:sp>
        </p:grpSp>
      </p:grpSp>
      <p:sp>
        <p:nvSpPr>
          <p:cNvPr id="243" name="TextBox 242"/>
          <p:cNvSpPr txBox="1"/>
          <p:nvPr/>
        </p:nvSpPr>
        <p:spPr>
          <a:xfrm>
            <a:off x="5313238" y="5903626"/>
            <a:ext cx="1805623" cy="489236"/>
          </a:xfrm>
          <a:prstGeom prst="rect">
            <a:avLst/>
          </a:prstGeom>
          <a:noFill/>
        </p:spPr>
        <p:txBody>
          <a:bodyPr wrap="none" lIns="182880" tIns="146304" rIns="182880" bIns="146304" rtlCol="0">
            <a:spAutoFit/>
          </a:bodyPr>
          <a:lstStyle/>
          <a:p>
            <a:pPr>
              <a:lnSpc>
                <a:spcPct val="90000"/>
              </a:lnSpc>
              <a:spcAft>
                <a:spcPts val="600"/>
              </a:spcAft>
            </a:pPr>
            <a:r>
              <a:rPr lang="zh-CN" altLang="en-US" sz="1399" b="1" kern="0">
                <a:solidFill>
                  <a:srgbClr val="FFFF00"/>
                </a:solidFill>
                <a:ea typeface="Segoe UI" pitchFamily="34" charset="0"/>
                <a:cs typeface="Segoe UI" pitchFamily="34" charset="0"/>
              </a:rPr>
              <a:t>数据中心基础设施</a:t>
            </a:r>
          </a:p>
        </p:txBody>
      </p:sp>
      <p:pic>
        <p:nvPicPr>
          <p:cNvPr id="486" name="Picture 485" descr="A picture containing vector graphics&#10;&#10;Description generated with high confidence">
            <a:extLst>
              <a:ext uri="{FF2B5EF4-FFF2-40B4-BE49-F238E27FC236}">
                <a16:creationId xmlns:a16="http://schemas.microsoft.com/office/drawing/2014/main" id="{256E7264-A33B-491D-8304-CA1F54DAA222}"/>
              </a:ext>
            </a:extLst>
          </p:cNvPr>
          <p:cNvPicPr>
            <a:picLocks noChangeAspect="1"/>
          </p:cNvPicPr>
          <p:nvPr/>
        </p:nvPicPr>
        <p:blipFill>
          <a:blip r:embed="rId68"/>
          <a:stretch>
            <a:fillRect/>
          </a:stretch>
        </p:blipFill>
        <p:spPr>
          <a:xfrm>
            <a:off x="10664823" y="843752"/>
            <a:ext cx="300588" cy="300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7" name="TextBox 486">
            <a:extLst>
              <a:ext uri="{FF2B5EF4-FFF2-40B4-BE49-F238E27FC236}">
                <a16:creationId xmlns:a16="http://schemas.microsoft.com/office/drawing/2014/main" id="{F10F7621-815C-4747-8CE2-0E0358DA14D4}"/>
              </a:ext>
            </a:extLst>
          </p:cNvPr>
          <p:cNvSpPr txBox="1"/>
          <p:nvPr/>
        </p:nvSpPr>
        <p:spPr>
          <a:xfrm>
            <a:off x="11073421" y="894102"/>
            <a:ext cx="659063" cy="301062"/>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Stack</a:t>
            </a:r>
          </a:p>
        </p:txBody>
      </p:sp>
    </p:spTree>
    <p:extLst>
      <p:ext uri="{BB962C8B-B14F-4D97-AF65-F5344CB8AC3E}">
        <p14:creationId xmlns:p14="http://schemas.microsoft.com/office/powerpoint/2010/main" val="343153509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dirty="0">
                <a:gradFill>
                  <a:gsLst>
                    <a:gs pos="5417">
                      <a:srgbClr val="FFFFFF"/>
                    </a:gs>
                    <a:gs pos="28000">
                      <a:srgbClr val="FFFFFF"/>
                    </a:gs>
                  </a:gsLst>
                  <a:lin ang="5400000" scaled="0"/>
                </a:gradFill>
                <a:latin typeface="+mj-ea"/>
                <a:ea typeface="+mj-ea"/>
                <a:cs typeface="Segoe UI" pitchFamily="34" charset="0"/>
              </a:rPr>
              <a:t>Azure IoT </a:t>
            </a:r>
            <a:r>
              <a:rPr lang="zh-CN" altLang="en-US" sz="3600" dirty="0">
                <a:gradFill>
                  <a:gsLst>
                    <a:gs pos="5417">
                      <a:srgbClr val="FFFFFF"/>
                    </a:gs>
                    <a:gs pos="28000">
                      <a:srgbClr val="FFFFFF"/>
                    </a:gs>
                  </a:gsLst>
                  <a:lin ang="5400000" scaled="0"/>
                </a:gradFill>
                <a:latin typeface="+mj-ea"/>
                <a:ea typeface="+mj-ea"/>
                <a:cs typeface="Segoe UI" pitchFamily="34" charset="0"/>
              </a:rPr>
              <a:t>方案参考架构</a:t>
            </a:r>
          </a:p>
        </p:txBody>
      </p:sp>
      <p:sp>
        <p:nvSpPr>
          <p:cNvPr id="8" name="L-Shape 7">
            <a:extLst>
              <a:ext uri="{FF2B5EF4-FFF2-40B4-BE49-F238E27FC236}">
                <a16:creationId xmlns:a16="http://schemas.microsoft.com/office/drawing/2014/main" id="{B03B9A31-32E8-4E75-BE5E-EF68FCFE23F0}"/>
              </a:ext>
            </a:extLst>
          </p:cNvPr>
          <p:cNvSpPr/>
          <p:nvPr/>
        </p:nvSpPr>
        <p:spPr bwMode="auto">
          <a:xfrm rot="5400000">
            <a:off x="3878839" y="1477883"/>
            <a:ext cx="4715301" cy="4976958"/>
          </a:xfrm>
          <a:prstGeom prst="corner">
            <a:avLst>
              <a:gd name="adj1" fmla="val 47639"/>
              <a:gd name="adj2" fmla="val 69598"/>
            </a:avLst>
          </a:prstGeom>
          <a:solidFill>
            <a:schemeClr val="accent1">
              <a:lumMod val="20000"/>
              <a:lumOff val="80000"/>
            </a:schemeClr>
          </a:solid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FD07DCC5-0887-4D17-883E-437940D95636}"/>
              </a:ext>
            </a:extLst>
          </p:cNvPr>
          <p:cNvGrpSpPr/>
          <p:nvPr/>
        </p:nvGrpSpPr>
        <p:grpSpPr>
          <a:xfrm>
            <a:off x="4695109" y="1740281"/>
            <a:ext cx="892267" cy="1007314"/>
            <a:chOff x="5094662" y="1231838"/>
            <a:chExt cx="910159" cy="1027513"/>
          </a:xfrm>
        </p:grpSpPr>
        <p:sp>
          <p:nvSpPr>
            <p:cNvPr id="10" name="Rectangle 9">
              <a:extLst>
                <a:ext uri="{FF2B5EF4-FFF2-40B4-BE49-F238E27FC236}">
                  <a16:creationId xmlns:a16="http://schemas.microsoft.com/office/drawing/2014/main" id="{E78F3559-3115-41A5-8DFC-BD3C05F923C7}"/>
                </a:ext>
              </a:extLst>
            </p:cNvPr>
            <p:cNvSpPr/>
            <p:nvPr/>
          </p:nvSpPr>
          <p:spPr>
            <a:xfrm>
              <a:off x="5094662" y="1231838"/>
              <a:ext cx="910159" cy="1027513"/>
            </a:xfrm>
            <a:prstGeom prst="rect">
              <a:avLst/>
            </a:prstGeom>
            <a:solidFill>
              <a:schemeClr val="accent6"/>
            </a:solidFill>
            <a:ln w="12700" cap="flat" cmpd="sng" algn="ctr">
              <a:noFill/>
              <a:prstDash val="solid"/>
              <a:miter lim="800000"/>
            </a:ln>
            <a:effectLst/>
          </p:spPr>
          <p:txBody>
            <a:bodyPr rtlCol="0" anchor="ctr"/>
            <a:lstStyle/>
            <a:p>
              <a:pPr marL="0" marR="0" lvl="0" indent="0" algn="ctr" defTabSz="878581" rtl="0" eaLnBrk="1" fontAlgn="auto" latinLnBrk="0" hangingPunct="1">
                <a:lnSpc>
                  <a:spcPct val="100000"/>
                </a:lnSpc>
                <a:spcBef>
                  <a:spcPts val="588"/>
                </a:spcBef>
                <a:spcAft>
                  <a:spcPts val="0"/>
                </a:spcAft>
                <a:buClrTx/>
                <a:buSzTx/>
                <a:buFontTx/>
                <a:buNone/>
                <a:tabLst/>
                <a:defRPr/>
              </a:pPr>
              <a:r>
                <a:rPr kumimoji="0" lang="en-US" sz="882"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Custom Cloud Gateway</a:t>
              </a:r>
            </a:p>
          </p:txBody>
        </p:sp>
        <p:grpSp>
          <p:nvGrpSpPr>
            <p:cNvPr id="11" name="Group 10">
              <a:extLst>
                <a:ext uri="{FF2B5EF4-FFF2-40B4-BE49-F238E27FC236}">
                  <a16:creationId xmlns:a16="http://schemas.microsoft.com/office/drawing/2014/main" id="{61AFC788-C77E-4115-8065-03DBBFC50C5C}"/>
                </a:ext>
              </a:extLst>
            </p:cNvPr>
            <p:cNvGrpSpPr/>
            <p:nvPr/>
          </p:nvGrpSpPr>
          <p:grpSpPr>
            <a:xfrm>
              <a:off x="5137626" y="1277220"/>
              <a:ext cx="270926" cy="169413"/>
              <a:chOff x="425509" y="4318721"/>
              <a:chExt cx="782837" cy="489517"/>
            </a:xfrm>
          </p:grpSpPr>
          <p:sp>
            <p:nvSpPr>
              <p:cNvPr id="12" name="Freeform 99">
                <a:extLst>
                  <a:ext uri="{FF2B5EF4-FFF2-40B4-BE49-F238E27FC236}">
                    <a16:creationId xmlns:a16="http://schemas.microsoft.com/office/drawing/2014/main" id="{90976978-585B-4AB2-81F9-53C9AC19CDB4}"/>
                  </a:ext>
                </a:extLst>
              </p:cNvPr>
              <p:cNvSpPr>
                <a:spLocks noChangeAspect="1"/>
              </p:cNvSpPr>
              <p:nvPr/>
            </p:nvSpPr>
            <p:spPr bwMode="auto">
              <a:xfrm>
                <a:off x="425509" y="4318721"/>
                <a:ext cx="782837" cy="48951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accent1"/>
              </a:solidFill>
              <a:ln w="28575">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353535"/>
                  </a:solidFill>
                  <a:effectLst/>
                  <a:uLnTx/>
                  <a:uFillTx/>
                  <a:latin typeface="Segoe UI Semilight"/>
                  <a:ea typeface="+mn-ea"/>
                  <a:cs typeface="+mn-cs"/>
                </a:endParaRPr>
              </a:p>
            </p:txBody>
          </p:sp>
          <p:pic>
            <p:nvPicPr>
              <p:cNvPr id="13" name="Picture 12">
                <a:extLst>
                  <a:ext uri="{FF2B5EF4-FFF2-40B4-BE49-F238E27FC236}">
                    <a16:creationId xmlns:a16="http://schemas.microsoft.com/office/drawing/2014/main" id="{E4AEF9C5-D524-49AA-B762-300736DC10B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55839" y="4425780"/>
                <a:ext cx="287452" cy="287452"/>
              </a:xfrm>
              <a:prstGeom prst="rect">
                <a:avLst/>
              </a:prstGeom>
            </p:spPr>
          </p:pic>
        </p:grpSp>
      </p:grpSp>
      <p:grpSp>
        <p:nvGrpSpPr>
          <p:cNvPr id="14" name="Group 13">
            <a:extLst>
              <a:ext uri="{FF2B5EF4-FFF2-40B4-BE49-F238E27FC236}">
                <a16:creationId xmlns:a16="http://schemas.microsoft.com/office/drawing/2014/main" id="{06C3D4E1-1F4B-4492-88E3-2121B08529CE}"/>
              </a:ext>
            </a:extLst>
          </p:cNvPr>
          <p:cNvGrpSpPr/>
          <p:nvPr/>
        </p:nvGrpSpPr>
        <p:grpSpPr>
          <a:xfrm>
            <a:off x="4695107" y="5135158"/>
            <a:ext cx="896184" cy="908446"/>
            <a:chOff x="5094661" y="4694790"/>
            <a:chExt cx="914154" cy="926662"/>
          </a:xfrm>
        </p:grpSpPr>
        <p:sp>
          <p:nvSpPr>
            <p:cNvPr id="15" name="Rectangle 14">
              <a:extLst>
                <a:ext uri="{FF2B5EF4-FFF2-40B4-BE49-F238E27FC236}">
                  <a16:creationId xmlns:a16="http://schemas.microsoft.com/office/drawing/2014/main" id="{804E2B6E-A0A8-40F7-BB7E-C0B4F7B26722}"/>
                </a:ext>
              </a:extLst>
            </p:cNvPr>
            <p:cNvSpPr/>
            <p:nvPr/>
          </p:nvSpPr>
          <p:spPr>
            <a:xfrm>
              <a:off x="5094661" y="4694790"/>
              <a:ext cx="914154" cy="926662"/>
            </a:xfrm>
            <a:prstGeom prst="rect">
              <a:avLst/>
            </a:prstGeom>
            <a:solidFill>
              <a:schemeClr val="accent6"/>
            </a:solidFill>
            <a:ln w="12700" cap="flat" cmpd="sng" algn="ctr">
              <a:noFill/>
              <a:prstDash val="solid"/>
              <a:miter lim="800000"/>
            </a:ln>
            <a:effectLst/>
          </p:spPr>
          <p:txBody>
            <a:bodyPr rtlCol="0" anchor="ctr"/>
            <a:lstStyle/>
            <a:p>
              <a:pPr marL="0" marR="0" lvl="0" indent="0" algn="ctr" defTabSz="878581"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Custom Cloud Gateway</a:t>
              </a:r>
            </a:p>
          </p:txBody>
        </p:sp>
        <p:grpSp>
          <p:nvGrpSpPr>
            <p:cNvPr id="16" name="Group 15">
              <a:extLst>
                <a:ext uri="{FF2B5EF4-FFF2-40B4-BE49-F238E27FC236}">
                  <a16:creationId xmlns:a16="http://schemas.microsoft.com/office/drawing/2014/main" id="{1ED181C2-492C-4CCB-94D1-8908E460BFD3}"/>
                </a:ext>
              </a:extLst>
            </p:cNvPr>
            <p:cNvGrpSpPr/>
            <p:nvPr/>
          </p:nvGrpSpPr>
          <p:grpSpPr>
            <a:xfrm>
              <a:off x="5140502" y="4726658"/>
              <a:ext cx="270926" cy="169413"/>
              <a:chOff x="425509" y="4318721"/>
              <a:chExt cx="782837" cy="489517"/>
            </a:xfrm>
          </p:grpSpPr>
          <p:sp>
            <p:nvSpPr>
              <p:cNvPr id="17" name="Freeform 99">
                <a:extLst>
                  <a:ext uri="{FF2B5EF4-FFF2-40B4-BE49-F238E27FC236}">
                    <a16:creationId xmlns:a16="http://schemas.microsoft.com/office/drawing/2014/main" id="{4BAF94F0-DD1F-471C-80B2-4ACA9B7BF019}"/>
                  </a:ext>
                </a:extLst>
              </p:cNvPr>
              <p:cNvSpPr>
                <a:spLocks noChangeAspect="1"/>
              </p:cNvSpPr>
              <p:nvPr/>
            </p:nvSpPr>
            <p:spPr bwMode="auto">
              <a:xfrm>
                <a:off x="425509" y="4318721"/>
                <a:ext cx="782837" cy="48951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accent1"/>
              </a:solidFill>
              <a:ln w="28575">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353535"/>
                  </a:solidFill>
                  <a:effectLst/>
                  <a:uLnTx/>
                  <a:uFillTx/>
                  <a:latin typeface="Segoe UI Semilight"/>
                  <a:ea typeface="+mn-ea"/>
                  <a:cs typeface="+mn-cs"/>
                </a:endParaRPr>
              </a:p>
            </p:txBody>
          </p:sp>
          <p:pic>
            <p:nvPicPr>
              <p:cNvPr id="18" name="Picture 17">
                <a:extLst>
                  <a:ext uri="{FF2B5EF4-FFF2-40B4-BE49-F238E27FC236}">
                    <a16:creationId xmlns:a16="http://schemas.microsoft.com/office/drawing/2014/main" id="{80CBC0F0-8CCA-418B-89F3-C8879B12A292}"/>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55839" y="4425780"/>
                <a:ext cx="287452" cy="287452"/>
              </a:xfrm>
              <a:prstGeom prst="rect">
                <a:avLst/>
              </a:prstGeom>
            </p:spPr>
          </p:pic>
        </p:grpSp>
      </p:grpSp>
      <p:grpSp>
        <p:nvGrpSpPr>
          <p:cNvPr id="19" name="Group 18">
            <a:extLst>
              <a:ext uri="{FF2B5EF4-FFF2-40B4-BE49-F238E27FC236}">
                <a16:creationId xmlns:a16="http://schemas.microsoft.com/office/drawing/2014/main" id="{0F20D7AE-24C3-47F2-BD3A-6612778A4716}"/>
              </a:ext>
            </a:extLst>
          </p:cNvPr>
          <p:cNvGrpSpPr/>
          <p:nvPr/>
        </p:nvGrpSpPr>
        <p:grpSpPr>
          <a:xfrm>
            <a:off x="2220976" y="3819630"/>
            <a:ext cx="896184" cy="908446"/>
            <a:chOff x="2570919" y="3352883"/>
            <a:chExt cx="914154" cy="926662"/>
          </a:xfrm>
        </p:grpSpPr>
        <p:sp>
          <p:nvSpPr>
            <p:cNvPr id="20" name="Rectangle 19">
              <a:extLst>
                <a:ext uri="{FF2B5EF4-FFF2-40B4-BE49-F238E27FC236}">
                  <a16:creationId xmlns:a16="http://schemas.microsoft.com/office/drawing/2014/main" id="{C54647BE-96A4-42BA-AD44-236A0CF7A40C}"/>
                </a:ext>
              </a:extLst>
            </p:cNvPr>
            <p:cNvSpPr/>
            <p:nvPr/>
          </p:nvSpPr>
          <p:spPr>
            <a:xfrm>
              <a:off x="2570919" y="3352883"/>
              <a:ext cx="914154" cy="926662"/>
            </a:xfrm>
            <a:prstGeom prst="rect">
              <a:avLst/>
            </a:prstGeom>
            <a:solidFill>
              <a:schemeClr val="tx2"/>
            </a:solidFill>
            <a:ln w="12700" cap="flat" cmpd="sng" algn="ctr">
              <a:noFill/>
              <a:prstDash val="solid"/>
              <a:miter lim="800000"/>
            </a:ln>
            <a:effectLst/>
          </p:spPr>
          <p:txBody>
            <a:bodyPr rtlCol="0" anchor="ctr"/>
            <a:lstStyle/>
            <a:p>
              <a:pPr marL="0" marR="0" lvl="0" indent="0" algn="ctr" defTabSz="878581" rtl="0" eaLnBrk="1" fontAlgn="auto" latinLnBrk="0" hangingPunct="1">
                <a:lnSpc>
                  <a:spcPct val="100000"/>
                </a:lnSpc>
                <a:spcBef>
                  <a:spcPts val="588"/>
                </a:spcBef>
                <a:spcAft>
                  <a:spcPts val="0"/>
                </a:spcAft>
                <a:buClrTx/>
                <a:buSzTx/>
                <a:buFontTx/>
                <a:buNone/>
                <a:tabLst/>
                <a:defRPr/>
              </a:pP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Field </a:t>
              </a:r>
              <a:b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b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Gateway</a:t>
              </a:r>
            </a:p>
          </p:txBody>
        </p:sp>
        <p:grpSp>
          <p:nvGrpSpPr>
            <p:cNvPr id="21" name="Group 20">
              <a:extLst>
                <a:ext uri="{FF2B5EF4-FFF2-40B4-BE49-F238E27FC236}">
                  <a16:creationId xmlns:a16="http://schemas.microsoft.com/office/drawing/2014/main" id="{D0E8AB92-D1FF-4030-81FF-8DDC3C4E04BD}"/>
                </a:ext>
              </a:extLst>
            </p:cNvPr>
            <p:cNvGrpSpPr/>
            <p:nvPr/>
          </p:nvGrpSpPr>
          <p:grpSpPr>
            <a:xfrm>
              <a:off x="2640754" y="3371650"/>
              <a:ext cx="236745" cy="236745"/>
              <a:chOff x="740673" y="4917594"/>
              <a:chExt cx="725806" cy="725806"/>
            </a:xfrm>
          </p:grpSpPr>
          <p:pic>
            <p:nvPicPr>
              <p:cNvPr id="22" name="Picture 21">
                <a:extLst>
                  <a:ext uri="{FF2B5EF4-FFF2-40B4-BE49-F238E27FC236}">
                    <a16:creationId xmlns:a16="http://schemas.microsoft.com/office/drawing/2014/main" id="{89D90BC0-74C5-47DF-BD36-4DB286FB915A}"/>
                  </a:ext>
                </a:extLst>
              </p:cNvPr>
              <p:cNvPicPr>
                <a:picLocks noChangeAspect="1"/>
              </p:cNvPicPr>
              <p:nvPr/>
            </p:nvPicPr>
            <p:blipFill>
              <a:blip r:embed="rId5">
                <a:biLevel thresh="25000"/>
              </a:blip>
              <a:stretch>
                <a:fillRect/>
              </a:stretch>
            </p:blipFill>
            <p:spPr>
              <a:xfrm>
                <a:off x="740673" y="4917594"/>
                <a:ext cx="725806" cy="725806"/>
              </a:xfrm>
              <a:prstGeom prst="rect">
                <a:avLst/>
              </a:prstGeom>
            </p:spPr>
          </p:pic>
          <p:pic>
            <p:nvPicPr>
              <p:cNvPr id="23" name="Picture 22">
                <a:extLst>
                  <a:ext uri="{FF2B5EF4-FFF2-40B4-BE49-F238E27FC236}">
                    <a16:creationId xmlns:a16="http://schemas.microsoft.com/office/drawing/2014/main" id="{80F8D337-9E58-49ED-9B77-7AFEB98C3E7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99565" y="5319535"/>
                <a:ext cx="184978" cy="184978"/>
              </a:xfrm>
              <a:prstGeom prst="rect">
                <a:avLst/>
              </a:prstGeom>
            </p:spPr>
          </p:pic>
        </p:grpSp>
      </p:grpSp>
      <p:grpSp>
        <p:nvGrpSpPr>
          <p:cNvPr id="24" name="Group 23">
            <a:extLst>
              <a:ext uri="{FF2B5EF4-FFF2-40B4-BE49-F238E27FC236}">
                <a16:creationId xmlns:a16="http://schemas.microsoft.com/office/drawing/2014/main" id="{7283C889-CC56-4EF9-BFFD-08B9E61E14D8}"/>
              </a:ext>
            </a:extLst>
          </p:cNvPr>
          <p:cNvGrpSpPr/>
          <p:nvPr/>
        </p:nvGrpSpPr>
        <p:grpSpPr>
          <a:xfrm>
            <a:off x="268643" y="3092025"/>
            <a:ext cx="1344637" cy="448212"/>
            <a:chOff x="579437" y="2610688"/>
            <a:chExt cx="1371600" cy="457200"/>
          </a:xfrm>
          <a:solidFill>
            <a:schemeClr val="tx2"/>
          </a:solidFill>
        </p:grpSpPr>
        <p:sp>
          <p:nvSpPr>
            <p:cNvPr id="25" name="TextBox 24">
              <a:extLst>
                <a:ext uri="{FF2B5EF4-FFF2-40B4-BE49-F238E27FC236}">
                  <a16:creationId xmlns:a16="http://schemas.microsoft.com/office/drawing/2014/main" id="{3C732E88-119B-4A9B-8A98-F6918E5AEC4C}"/>
                </a:ext>
              </a:extLst>
            </p:cNvPr>
            <p:cNvSpPr txBox="1"/>
            <p:nvPr/>
          </p:nvSpPr>
          <p:spPr>
            <a:xfrm>
              <a:off x="579437" y="2610688"/>
              <a:ext cx="1371600" cy="457200"/>
            </a:xfrm>
            <a:prstGeom prst="roundRect">
              <a:avLst>
                <a:gd name="adj" fmla="val 0"/>
              </a:avLst>
            </a:prstGeom>
            <a:grpFill/>
            <a:ln w="12700" cap="flat" cmpd="sng" algn="ctr">
              <a:no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296" rtl="0" eaLnBrk="1" fontAlgn="auto" latinLnBrk="0" hangingPunct="1">
                <a:lnSpc>
                  <a:spcPct val="100000"/>
                </a:lnSpc>
                <a:spcBef>
                  <a:spcPts val="600"/>
                </a:spcBef>
                <a:spcAft>
                  <a:spcPts val="0"/>
                </a:spcAft>
                <a:buClrTx/>
                <a:buSzTx/>
                <a:buFontTx/>
                <a:buNone/>
                <a:tabLst/>
                <a:defRPr/>
              </a:pP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Device</a:t>
              </a:r>
            </a:p>
            <a:p>
              <a:pPr marL="0" marR="0" lvl="0" indent="0" algn="ctr" defTabSz="896296" rtl="0" eaLnBrk="1" fontAlgn="auto" latinLnBrk="0" hangingPunct="1">
                <a:lnSpc>
                  <a:spcPct val="100000"/>
                </a:lnSpc>
                <a:spcBef>
                  <a:spcPts val="600"/>
                </a:spcBef>
                <a:spcAft>
                  <a:spcPts val="0"/>
                </a:spcAft>
                <a:buClrTx/>
                <a:buSzTx/>
                <a:buFontTx/>
                <a:buNone/>
                <a:tabLst/>
                <a:defRPr/>
              </a:pPr>
              <a:endPar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26" name="Frame 5">
              <a:extLst>
                <a:ext uri="{FF2B5EF4-FFF2-40B4-BE49-F238E27FC236}">
                  <a16:creationId xmlns:a16="http://schemas.microsoft.com/office/drawing/2014/main" id="{11C27C31-9CB5-40E2-968E-6434AD281226}"/>
                </a:ext>
              </a:extLst>
            </p:cNvPr>
            <p:cNvSpPr>
              <a:spLocks noChangeAspect="1"/>
            </p:cNvSpPr>
            <p:nvPr/>
          </p:nvSpPr>
          <p:spPr bwMode="auto">
            <a:xfrm>
              <a:off x="666109" y="2691923"/>
              <a:ext cx="320918" cy="30380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6" b="0" i="0" u="none" strike="noStrike" kern="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E724EC1-2571-4616-B19F-7A4AA7FA6607}"/>
              </a:ext>
            </a:extLst>
          </p:cNvPr>
          <p:cNvGrpSpPr/>
          <p:nvPr/>
        </p:nvGrpSpPr>
        <p:grpSpPr>
          <a:xfrm>
            <a:off x="3117160" y="5350180"/>
            <a:ext cx="1577947" cy="575967"/>
            <a:chOff x="3485074" y="4914124"/>
            <a:chExt cx="1609588" cy="587516"/>
          </a:xfrm>
        </p:grpSpPr>
        <p:cxnSp>
          <p:nvCxnSpPr>
            <p:cNvPr id="28" name="Straight Arrow Connector 27">
              <a:extLst>
                <a:ext uri="{FF2B5EF4-FFF2-40B4-BE49-F238E27FC236}">
                  <a16:creationId xmlns:a16="http://schemas.microsoft.com/office/drawing/2014/main" id="{20AD9AC4-CD7C-4ECE-9206-0F705719DFA7}"/>
                </a:ext>
              </a:extLst>
            </p:cNvPr>
            <p:cNvCxnSpPr>
              <a:stCxn id="139" idx="3"/>
              <a:endCxn id="15" idx="1"/>
            </p:cNvCxnSpPr>
            <p:nvPr/>
          </p:nvCxnSpPr>
          <p:spPr>
            <a:xfrm>
              <a:off x="3485074" y="5158121"/>
              <a:ext cx="1609588" cy="0"/>
            </a:xfrm>
            <a:prstGeom prst="straightConnector1">
              <a:avLst/>
            </a:prstGeom>
            <a:noFill/>
            <a:ln w="76200" cap="flat" cmpd="sng" algn="ctr">
              <a:solidFill>
                <a:schemeClr val="accent6">
                  <a:lumMod val="50000"/>
                </a:schemeClr>
              </a:solidFill>
              <a:prstDash val="solid"/>
              <a:miter lim="800000"/>
              <a:headEnd type="triangle" w="med" len="med"/>
              <a:tailEnd type="triangle" w="med" len="med"/>
            </a:ln>
            <a:effectLst/>
          </p:spPr>
        </p:cxnSp>
        <p:sp>
          <p:nvSpPr>
            <p:cNvPr id="29" name="TextBox 28">
              <a:extLst>
                <a:ext uri="{FF2B5EF4-FFF2-40B4-BE49-F238E27FC236}">
                  <a16:creationId xmlns:a16="http://schemas.microsoft.com/office/drawing/2014/main" id="{87BFB2EE-887B-4370-B96F-B8583201EBE4}"/>
                </a:ext>
              </a:extLst>
            </p:cNvPr>
            <p:cNvSpPr txBox="1"/>
            <p:nvPr/>
          </p:nvSpPr>
          <p:spPr>
            <a:xfrm>
              <a:off x="3686611" y="5347752"/>
              <a:ext cx="1179512" cy="153888"/>
            </a:xfrm>
            <a:prstGeom prst="rect">
              <a:avLst/>
            </a:prstGeom>
            <a:noFill/>
          </p:spPr>
          <p:txBody>
            <a:bodyPr wrap="square" lIns="0" tIns="0" rIns="0" bIns="0" rtlCol="0">
              <a:spAutoFit/>
            </a:bodyPr>
            <a:lstStyle/>
            <a:p>
              <a:pPr marL="0" marR="0" lvl="0" indent="0" algn="ctr" defTabSz="896238"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VPN/ExpressRoute</a:t>
              </a:r>
            </a:p>
          </p:txBody>
        </p:sp>
        <p:sp>
          <p:nvSpPr>
            <p:cNvPr id="30" name="TextBox 29">
              <a:extLst>
                <a:ext uri="{FF2B5EF4-FFF2-40B4-BE49-F238E27FC236}">
                  <a16:creationId xmlns:a16="http://schemas.microsoft.com/office/drawing/2014/main" id="{300A9704-C06E-4E28-B63F-0F40A5B683D1}"/>
                </a:ext>
              </a:extLst>
            </p:cNvPr>
            <p:cNvSpPr txBox="1"/>
            <p:nvPr/>
          </p:nvSpPr>
          <p:spPr>
            <a:xfrm>
              <a:off x="3723432" y="4914124"/>
              <a:ext cx="1179512" cy="153888"/>
            </a:xfrm>
            <a:prstGeom prst="rect">
              <a:avLst/>
            </a:prstGeom>
            <a:noFill/>
          </p:spPr>
          <p:txBody>
            <a:bodyPr wrap="square" lIns="0" tIns="0" rIns="0" bIns="0" rtlCol="0">
              <a:spAutoFit/>
            </a:bodyPr>
            <a:lstStyle/>
            <a:p>
              <a:pPr marL="0" marR="0" lvl="0" indent="0" algn="ctr" defTabSz="896238"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OPC, HTTP, </a:t>
              </a:r>
              <a:r>
                <a:rPr kumimoji="0" lang="en-US" sz="980" b="0" i="0" u="none" strike="noStrike" kern="1200" cap="none" spc="0" normalizeH="0" baseline="0" noProof="0" dirty="0" err="1">
                  <a:ln>
                    <a:noFill/>
                  </a:ln>
                  <a:solidFill>
                    <a:srgbClr val="353535"/>
                  </a:solidFill>
                  <a:effectLst/>
                  <a:uLnTx/>
                  <a:uFillTx/>
                  <a:latin typeface="Segoe UI Semilight"/>
                  <a:ea typeface="Segoe UI" panose="020B0502040204020203" pitchFamily="34" charset="0"/>
                  <a:cs typeface="Segoe UI" panose="020B0502040204020203" pitchFamily="34" charset="0"/>
                </a:rPr>
                <a:t>CoAP</a:t>
              </a:r>
              <a:r>
                <a:rPr kumimoji="0" lang="en-US" sz="98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a:t>
              </a:r>
            </a:p>
          </p:txBody>
        </p:sp>
      </p:grpSp>
      <p:grpSp>
        <p:nvGrpSpPr>
          <p:cNvPr id="31" name="Group 30">
            <a:extLst>
              <a:ext uri="{FF2B5EF4-FFF2-40B4-BE49-F238E27FC236}">
                <a16:creationId xmlns:a16="http://schemas.microsoft.com/office/drawing/2014/main" id="{78352ABD-1BB7-453B-89C0-F95C2E844ADE}"/>
              </a:ext>
            </a:extLst>
          </p:cNvPr>
          <p:cNvGrpSpPr/>
          <p:nvPr/>
        </p:nvGrpSpPr>
        <p:grpSpPr>
          <a:xfrm>
            <a:off x="1613280" y="2019828"/>
            <a:ext cx="3081829" cy="229331"/>
            <a:chOff x="1951036" y="1516995"/>
            <a:chExt cx="3143626" cy="233929"/>
          </a:xfrm>
        </p:grpSpPr>
        <p:cxnSp>
          <p:nvCxnSpPr>
            <p:cNvPr id="32" name="Straight Arrow Connector 31">
              <a:extLst>
                <a:ext uri="{FF2B5EF4-FFF2-40B4-BE49-F238E27FC236}">
                  <a16:creationId xmlns:a16="http://schemas.microsoft.com/office/drawing/2014/main" id="{DFE08EF1-4686-46CA-8B00-D65CAC4290D8}"/>
                </a:ext>
              </a:extLst>
            </p:cNvPr>
            <p:cNvCxnSpPr>
              <a:stCxn id="81" idx="3"/>
              <a:endCxn id="10" idx="1"/>
            </p:cNvCxnSpPr>
            <p:nvPr/>
          </p:nvCxnSpPr>
          <p:spPr>
            <a:xfrm flipV="1">
              <a:off x="1951036" y="1745598"/>
              <a:ext cx="3143626" cy="5326"/>
            </a:xfrm>
            <a:prstGeom prst="straightConnector1">
              <a:avLst/>
            </a:prstGeom>
            <a:noFill/>
            <a:ln w="76200" cap="flat" cmpd="sng" algn="ctr">
              <a:solidFill>
                <a:schemeClr val="accent6">
                  <a:lumMod val="50000"/>
                </a:schemeClr>
              </a:solidFill>
              <a:prstDash val="solid"/>
              <a:miter lim="800000"/>
              <a:headEnd type="triangle" w="med" len="med"/>
              <a:tailEnd type="triangle" w="med" len="med"/>
            </a:ln>
            <a:effectLst/>
          </p:spPr>
        </p:cxnSp>
        <p:sp>
          <p:nvSpPr>
            <p:cNvPr id="33" name="TextBox 32">
              <a:extLst>
                <a:ext uri="{FF2B5EF4-FFF2-40B4-BE49-F238E27FC236}">
                  <a16:creationId xmlns:a16="http://schemas.microsoft.com/office/drawing/2014/main" id="{B0CDE9B6-257A-43C7-9F5D-5F7F5194E2FD}"/>
                </a:ext>
              </a:extLst>
            </p:cNvPr>
            <p:cNvSpPr txBox="1"/>
            <p:nvPr/>
          </p:nvSpPr>
          <p:spPr>
            <a:xfrm>
              <a:off x="2201410" y="1516995"/>
              <a:ext cx="1746124" cy="153888"/>
            </a:xfrm>
            <a:prstGeom prst="rect">
              <a:avLst/>
            </a:prstGeom>
            <a:noFill/>
          </p:spPr>
          <p:txBody>
            <a:bodyPr wrap="square" lIns="0" tIns="0" rIns="0" bIns="0" rtlCol="0">
              <a:spAutoFit/>
            </a:bodyPr>
            <a:lstStyle/>
            <a:p>
              <a:pPr marL="0" marR="0" lvl="0" indent="0" algn="ctr" defTabSz="896238"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Custom Protocols</a:t>
              </a:r>
            </a:p>
          </p:txBody>
        </p:sp>
      </p:grpSp>
      <p:sp>
        <p:nvSpPr>
          <p:cNvPr id="34" name="Rectangle 33">
            <a:extLst>
              <a:ext uri="{FF2B5EF4-FFF2-40B4-BE49-F238E27FC236}">
                <a16:creationId xmlns:a16="http://schemas.microsoft.com/office/drawing/2014/main" id="{CF5137CB-F716-40F3-924D-96F9DF58C820}"/>
              </a:ext>
            </a:extLst>
          </p:cNvPr>
          <p:cNvSpPr/>
          <p:nvPr/>
        </p:nvSpPr>
        <p:spPr>
          <a:xfrm>
            <a:off x="814167" y="3285264"/>
            <a:ext cx="644156" cy="240179"/>
          </a:xfrm>
          <a:prstGeom prst="rect">
            <a:avLst/>
          </a:prstGeom>
          <a:solidFill>
            <a:srgbClr val="7030A0"/>
          </a:solidFill>
          <a:ln w="6350" cap="flat" cmpd="sng" algn="ctr">
            <a:solidFill>
              <a:srgbClr val="002050">
                <a:alpha val="24706"/>
              </a:srgbClr>
            </a:solidFill>
            <a:prstDash val="solid"/>
            <a:miter lim="800000"/>
          </a:ln>
          <a:effectLst/>
        </p:spPr>
        <p:txBody>
          <a:bodyPr lIns="59737" rIns="59737" rtlCol="0" anchor="ctr"/>
          <a:lstStyle/>
          <a:p>
            <a:pPr marL="0" marR="0" lvl="0" indent="0" algn="ctr" defTabSz="896206" rtl="0" eaLnBrk="1" fontAlgn="auto" latinLnBrk="0" hangingPunct="1">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Client SDK</a:t>
            </a:r>
          </a:p>
        </p:txBody>
      </p:sp>
      <p:sp>
        <p:nvSpPr>
          <p:cNvPr id="35" name="Rectangle 34">
            <a:extLst>
              <a:ext uri="{FF2B5EF4-FFF2-40B4-BE49-F238E27FC236}">
                <a16:creationId xmlns:a16="http://schemas.microsoft.com/office/drawing/2014/main" id="{E9705D79-391B-493E-9F5E-CFB5E2E59A7C}"/>
              </a:ext>
            </a:extLst>
          </p:cNvPr>
          <p:cNvSpPr/>
          <p:nvPr/>
        </p:nvSpPr>
        <p:spPr>
          <a:xfrm>
            <a:off x="2339543" y="4441862"/>
            <a:ext cx="666975" cy="247275"/>
          </a:xfrm>
          <a:prstGeom prst="rect">
            <a:avLst/>
          </a:prstGeom>
          <a:solidFill>
            <a:srgbClr val="7030A0"/>
          </a:solidFill>
          <a:ln w="6350" cap="flat" cmpd="sng" algn="ctr">
            <a:solidFill>
              <a:srgbClr val="002050">
                <a:alpha val="24706"/>
              </a:srgbClr>
            </a:solidFill>
            <a:prstDash val="solid"/>
            <a:miter lim="800000"/>
          </a:ln>
          <a:effectLst/>
        </p:spPr>
        <p:txBody>
          <a:bodyPr lIns="59737" rIns="59737" rtlCol="0" anchor="ctr"/>
          <a:lstStyle/>
          <a:p>
            <a:pPr marL="0" marR="0" lvl="0" indent="0" algn="ctr" defTabSz="896206" rtl="0" eaLnBrk="1" fontAlgn="auto" latinLnBrk="0" hangingPunct="1">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IoT Edge</a:t>
            </a:r>
          </a:p>
        </p:txBody>
      </p:sp>
      <p:grpSp>
        <p:nvGrpSpPr>
          <p:cNvPr id="36" name="Group 35">
            <a:extLst>
              <a:ext uri="{FF2B5EF4-FFF2-40B4-BE49-F238E27FC236}">
                <a16:creationId xmlns:a16="http://schemas.microsoft.com/office/drawing/2014/main" id="{D05604E7-E285-4A67-8369-93F0272C83C2}"/>
              </a:ext>
            </a:extLst>
          </p:cNvPr>
          <p:cNvGrpSpPr/>
          <p:nvPr/>
        </p:nvGrpSpPr>
        <p:grpSpPr>
          <a:xfrm>
            <a:off x="3031975" y="4036410"/>
            <a:ext cx="1657725" cy="283327"/>
            <a:chOff x="3398179" y="3871432"/>
            <a:chExt cx="1690966" cy="289008"/>
          </a:xfrm>
        </p:grpSpPr>
        <p:cxnSp>
          <p:nvCxnSpPr>
            <p:cNvPr id="37" name="Straight Arrow Connector 36">
              <a:extLst>
                <a:ext uri="{FF2B5EF4-FFF2-40B4-BE49-F238E27FC236}">
                  <a16:creationId xmlns:a16="http://schemas.microsoft.com/office/drawing/2014/main" id="{55DA66E7-C9FD-4997-B48E-28980637F988}"/>
                </a:ext>
              </a:extLst>
            </p:cNvPr>
            <p:cNvCxnSpPr/>
            <p:nvPr/>
          </p:nvCxnSpPr>
          <p:spPr>
            <a:xfrm flipV="1">
              <a:off x="3398179" y="4150864"/>
              <a:ext cx="1690966" cy="9576"/>
            </a:xfrm>
            <a:prstGeom prst="straightConnector1">
              <a:avLst/>
            </a:prstGeom>
            <a:noFill/>
            <a:ln w="76200" cap="flat" cmpd="sng" algn="ctr">
              <a:solidFill>
                <a:schemeClr val="accent6">
                  <a:lumMod val="50000"/>
                </a:schemeClr>
              </a:solidFill>
              <a:prstDash val="solid"/>
              <a:miter lim="800000"/>
              <a:headEnd type="triangle" w="med" len="med"/>
              <a:tailEnd type="triangle" w="med" len="med"/>
            </a:ln>
            <a:effectLst/>
          </p:spPr>
        </p:cxnSp>
        <p:sp>
          <p:nvSpPr>
            <p:cNvPr id="38" name="TextBox 37">
              <a:extLst>
                <a:ext uri="{FF2B5EF4-FFF2-40B4-BE49-F238E27FC236}">
                  <a16:creationId xmlns:a16="http://schemas.microsoft.com/office/drawing/2014/main" id="{63B26E96-30E7-48FC-A5FC-2DB036165F82}"/>
                </a:ext>
              </a:extLst>
            </p:cNvPr>
            <p:cNvSpPr txBox="1"/>
            <p:nvPr/>
          </p:nvSpPr>
          <p:spPr>
            <a:xfrm>
              <a:off x="3583158" y="3871432"/>
              <a:ext cx="1355945" cy="153888"/>
            </a:xfrm>
            <a:prstGeom prst="rect">
              <a:avLst/>
            </a:prstGeom>
            <a:noFill/>
          </p:spPr>
          <p:txBody>
            <a:bodyPr wrap="square" lIns="0" tIns="0" rIns="0" bIns="0" rtlCol="0">
              <a:spAutoFit/>
            </a:bodyPr>
            <a:lstStyle/>
            <a:p>
              <a:pPr marL="0" marR="0" lvl="0" indent="0" algn="ctr" defTabSz="896238"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AMQP</a:t>
              </a:r>
            </a:p>
          </p:txBody>
        </p:sp>
      </p:grpSp>
      <p:sp>
        <p:nvSpPr>
          <p:cNvPr id="39" name="TextBox 38">
            <a:extLst>
              <a:ext uri="{FF2B5EF4-FFF2-40B4-BE49-F238E27FC236}">
                <a16:creationId xmlns:a16="http://schemas.microsoft.com/office/drawing/2014/main" id="{7A82A194-C502-47DC-A4CD-DA73D61971A7}"/>
              </a:ext>
            </a:extLst>
          </p:cNvPr>
          <p:cNvSpPr txBox="1"/>
          <p:nvPr/>
        </p:nvSpPr>
        <p:spPr>
          <a:xfrm>
            <a:off x="6449538" y="1727691"/>
            <a:ext cx="2032208" cy="1079355"/>
          </a:xfrm>
          <a:prstGeom prst="roundRect">
            <a:avLst/>
          </a:prstGeom>
          <a:solidFill>
            <a:schemeClr val="accent6"/>
          </a:solidFill>
          <a:ln w="12700" cap="flat" cmpd="sng" algn="ctr">
            <a:no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296" rtl="0" eaLnBrk="1" fontAlgn="auto" latinLnBrk="0" hangingPunct="1">
              <a:lnSpc>
                <a:spcPct val="100000"/>
              </a:lnSpc>
              <a:spcBef>
                <a:spcPts val="0"/>
              </a:spcBef>
              <a:spcAft>
                <a:spcPts val="0"/>
              </a:spcAft>
              <a:buClrTx/>
              <a:buSzTx/>
              <a:buFontTx/>
              <a:buNone/>
              <a:tabLst/>
              <a:defRPr/>
            </a:pPr>
            <a:r>
              <a:rPr kumimoji="0" lang="en-US" sz="1029" b="1"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Management app</a:t>
            </a:r>
          </a:p>
          <a:p>
            <a:pPr marL="0" marR="0" lvl="0" indent="0" algn="l" defTabSz="89629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Device registry/Management</a:t>
            </a:r>
          </a:p>
          <a:p>
            <a:pPr marL="0" marR="0" lvl="0" indent="0" algn="l" defTabSz="89629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Monitoring</a:t>
            </a:r>
          </a:p>
          <a:p>
            <a:pPr marL="0" marR="0" lvl="0" indent="0" algn="l" defTabSz="89629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Send commands</a:t>
            </a:r>
          </a:p>
          <a:p>
            <a:pPr marL="0" marR="0" lvl="0" indent="0" algn="ctr" defTabSz="896296" rtl="0" eaLnBrk="1" fontAlgn="auto" latinLnBrk="0" hangingPunct="1">
              <a:lnSpc>
                <a:spcPct val="100000"/>
              </a:lnSpc>
              <a:spcBef>
                <a:spcPts val="600"/>
              </a:spcBef>
              <a:spcAft>
                <a:spcPts val="0"/>
              </a:spcAft>
              <a:buClrTx/>
              <a:buSzTx/>
              <a:buFontTx/>
              <a:buNone/>
              <a:tabLst/>
              <a:defRPr/>
            </a:pPr>
            <a:endParaRPr kumimoji="0" lang="en-US" sz="1029"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endParaRPr>
          </a:p>
        </p:txBody>
      </p:sp>
      <p:sp>
        <p:nvSpPr>
          <p:cNvPr id="40" name="Rectangle 39">
            <a:extLst>
              <a:ext uri="{FF2B5EF4-FFF2-40B4-BE49-F238E27FC236}">
                <a16:creationId xmlns:a16="http://schemas.microsoft.com/office/drawing/2014/main" id="{2A241A60-57EB-40C1-BE12-02494B77ED1D}"/>
              </a:ext>
            </a:extLst>
          </p:cNvPr>
          <p:cNvSpPr/>
          <p:nvPr/>
        </p:nvSpPr>
        <p:spPr>
          <a:xfrm>
            <a:off x="6865567" y="2564772"/>
            <a:ext cx="1300655" cy="195881"/>
          </a:xfrm>
          <a:prstGeom prst="rect">
            <a:avLst/>
          </a:prstGeom>
          <a:solidFill>
            <a:srgbClr val="7030A0"/>
          </a:solidFill>
          <a:ln w="6350" cap="flat" cmpd="sng" algn="ctr">
            <a:solidFill>
              <a:srgbClr val="002050">
                <a:alpha val="24706"/>
              </a:srgbClr>
            </a:solidFill>
            <a:prstDash val="solid"/>
            <a:miter lim="800000"/>
          </a:ln>
          <a:effectLst/>
        </p:spPr>
        <p:txBody>
          <a:bodyPr lIns="59737" rIns="59737" rtlCol="0" anchor="ctr"/>
          <a:lstStyle/>
          <a:p>
            <a:pPr marL="0" marR="0" lvl="0" indent="0" algn="ctr" defTabSz="896206"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Service SDK</a:t>
            </a:r>
          </a:p>
        </p:txBody>
      </p:sp>
      <p:sp>
        <p:nvSpPr>
          <p:cNvPr id="41" name="TextBox 40">
            <a:extLst>
              <a:ext uri="{FF2B5EF4-FFF2-40B4-BE49-F238E27FC236}">
                <a16:creationId xmlns:a16="http://schemas.microsoft.com/office/drawing/2014/main" id="{9C7DC5CC-AD7E-45E1-99A8-C433D4A63DBE}"/>
              </a:ext>
            </a:extLst>
          </p:cNvPr>
          <p:cNvSpPr txBox="1"/>
          <p:nvPr/>
        </p:nvSpPr>
        <p:spPr>
          <a:xfrm>
            <a:off x="6874776" y="5269054"/>
            <a:ext cx="2074237" cy="1015686"/>
          </a:xfrm>
          <a:prstGeom prst="roundRect">
            <a:avLst/>
          </a:prstGeom>
          <a:solidFill>
            <a:schemeClr val="accent6"/>
          </a:solidFill>
          <a:ln w="12700" cap="flat" cmpd="sng" algn="ctr">
            <a:no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78581" rtl="0" eaLnBrk="1" fontAlgn="auto" latinLnBrk="0" hangingPunct="1">
              <a:lnSpc>
                <a:spcPct val="100000"/>
              </a:lnSpc>
              <a:spcBef>
                <a:spcPts val="588"/>
              </a:spcBef>
              <a:spcAft>
                <a:spcPts val="0"/>
              </a:spcAft>
              <a:buClrTx/>
              <a:buSzTx/>
              <a:buFontTx/>
              <a:buNone/>
              <a:tabLst/>
              <a:defRPr/>
            </a:pPr>
            <a:r>
              <a:rPr kumimoji="0" lang="en-US" sz="1175" b="1"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Management app</a:t>
            </a:r>
          </a:p>
          <a:p>
            <a:pPr marL="0" marR="0" lvl="0" indent="0" algn="l" defTabSz="878581"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Device registry/Management</a:t>
            </a:r>
          </a:p>
          <a:p>
            <a:pPr marL="0" marR="0" lvl="0" indent="0" algn="l" defTabSz="878581"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Monitoring</a:t>
            </a:r>
          </a:p>
          <a:p>
            <a:pPr marL="0" marR="0" lvl="0" indent="0" algn="l" defTabSz="878581"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Send commands</a:t>
            </a:r>
          </a:p>
          <a:p>
            <a:pPr marL="0" marR="0" lvl="0" indent="0" algn="ctr" defTabSz="878581" rtl="0" eaLnBrk="1" fontAlgn="auto" latinLnBrk="0" hangingPunct="1">
              <a:lnSpc>
                <a:spcPct val="100000"/>
              </a:lnSpc>
              <a:spcBef>
                <a:spcPts val="588"/>
              </a:spcBef>
              <a:spcAft>
                <a:spcPts val="0"/>
              </a:spcAft>
              <a:buClrTx/>
              <a:buSzTx/>
              <a:buFontTx/>
              <a:buNone/>
              <a:tabLst/>
              <a:defRPr/>
            </a:pPr>
            <a:endParaRPr kumimoji="0" lang="en-US" sz="1077"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endParaRPr>
          </a:p>
        </p:txBody>
      </p:sp>
      <p:sp>
        <p:nvSpPr>
          <p:cNvPr id="42" name="Rectangle 41">
            <a:extLst>
              <a:ext uri="{FF2B5EF4-FFF2-40B4-BE49-F238E27FC236}">
                <a16:creationId xmlns:a16="http://schemas.microsoft.com/office/drawing/2014/main" id="{58B4FFB1-B2CB-44E2-A43E-62498B57754F}"/>
              </a:ext>
            </a:extLst>
          </p:cNvPr>
          <p:cNvSpPr/>
          <p:nvPr/>
        </p:nvSpPr>
        <p:spPr>
          <a:xfrm>
            <a:off x="7211967" y="6031060"/>
            <a:ext cx="1300655" cy="177403"/>
          </a:xfrm>
          <a:prstGeom prst="rect">
            <a:avLst/>
          </a:prstGeom>
          <a:solidFill>
            <a:srgbClr val="7030A0"/>
          </a:solidFill>
          <a:ln w="6350" cap="flat" cmpd="sng" algn="ctr">
            <a:solidFill>
              <a:srgbClr val="002050">
                <a:alpha val="24706"/>
              </a:srgbClr>
            </a:solidFill>
            <a:prstDash val="solid"/>
            <a:miter lim="800000"/>
          </a:ln>
          <a:effectLst/>
        </p:spPr>
        <p:txBody>
          <a:bodyPr lIns="59737" rIns="59737" rtlCol="0" anchor="ctr"/>
          <a:lstStyle/>
          <a:p>
            <a:pPr marL="0" marR="0" lvl="0" indent="0" algn="ctr" defTabSz="896206" rtl="0"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Service SDK</a:t>
            </a:r>
          </a:p>
        </p:txBody>
      </p:sp>
      <p:sp>
        <p:nvSpPr>
          <p:cNvPr id="43" name="Rectangle 42">
            <a:extLst>
              <a:ext uri="{FF2B5EF4-FFF2-40B4-BE49-F238E27FC236}">
                <a16:creationId xmlns:a16="http://schemas.microsoft.com/office/drawing/2014/main" id="{155B906E-66EC-4EEC-A731-3C70288F4DBF}"/>
              </a:ext>
            </a:extLst>
          </p:cNvPr>
          <p:cNvSpPr/>
          <p:nvPr/>
        </p:nvSpPr>
        <p:spPr>
          <a:xfrm>
            <a:off x="4733132" y="2406997"/>
            <a:ext cx="830071" cy="280517"/>
          </a:xfrm>
          <a:prstGeom prst="rect">
            <a:avLst/>
          </a:prstGeom>
          <a:solidFill>
            <a:srgbClr val="7030A0"/>
          </a:solidFill>
          <a:ln w="6350" cap="flat" cmpd="sng" algn="ctr">
            <a:solidFill>
              <a:srgbClr val="002050">
                <a:alpha val="24706"/>
              </a:srgbClr>
            </a:solidFill>
            <a:prstDash val="solid"/>
            <a:miter lim="800000"/>
          </a:ln>
          <a:effectLst/>
        </p:spPr>
        <p:txBody>
          <a:bodyPr lIns="59737" rIns="59737" rtlCol="0" anchor="ctr"/>
          <a:lstStyle/>
          <a:p>
            <a:pPr marL="0" marR="0" lvl="0" indent="0" algn="ctr" defTabSz="896206" rtl="0" eaLnBrk="1" fontAlgn="auto" latinLnBrk="0" hangingPunct="1">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Cloud protocol  gateway sample</a:t>
            </a:r>
          </a:p>
        </p:txBody>
      </p:sp>
      <p:sp>
        <p:nvSpPr>
          <p:cNvPr id="44" name="Rectangle 43">
            <a:extLst>
              <a:ext uri="{FF2B5EF4-FFF2-40B4-BE49-F238E27FC236}">
                <a16:creationId xmlns:a16="http://schemas.microsoft.com/office/drawing/2014/main" id="{A2883B1F-E298-4EA6-86FA-4B7F0E928E7B}"/>
              </a:ext>
            </a:extLst>
          </p:cNvPr>
          <p:cNvSpPr/>
          <p:nvPr/>
        </p:nvSpPr>
        <p:spPr>
          <a:xfrm>
            <a:off x="4735236" y="5742713"/>
            <a:ext cx="830071" cy="240373"/>
          </a:xfrm>
          <a:prstGeom prst="rect">
            <a:avLst/>
          </a:prstGeom>
          <a:solidFill>
            <a:srgbClr val="7030A0"/>
          </a:solidFill>
          <a:ln w="6350" cap="flat" cmpd="sng" algn="ctr">
            <a:solidFill>
              <a:srgbClr val="002050">
                <a:alpha val="24706"/>
              </a:srgbClr>
            </a:solidFill>
            <a:prstDash val="solid"/>
            <a:miter lim="800000"/>
          </a:ln>
          <a:effectLst/>
        </p:spPr>
        <p:txBody>
          <a:bodyPr lIns="59737" rIns="59737" rtlCol="0" anchor="ctr"/>
          <a:lstStyle/>
          <a:p>
            <a:pPr marL="0" marR="0" lvl="0" indent="0" algn="ctr" defTabSz="896206" rtl="0" eaLnBrk="1" fontAlgn="auto" latinLnBrk="0" hangingPunct="1">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Cloud protocol  gateway sample</a:t>
            </a:r>
          </a:p>
        </p:txBody>
      </p:sp>
      <p:cxnSp>
        <p:nvCxnSpPr>
          <p:cNvPr id="45" name="Elbow Connector 50">
            <a:extLst>
              <a:ext uri="{FF2B5EF4-FFF2-40B4-BE49-F238E27FC236}">
                <a16:creationId xmlns:a16="http://schemas.microsoft.com/office/drawing/2014/main" id="{72BFF5C2-B72D-45E5-B27A-A3D455076A49}"/>
              </a:ext>
            </a:extLst>
          </p:cNvPr>
          <p:cNvCxnSpPr>
            <a:endCxn id="40" idx="2"/>
          </p:cNvCxnSpPr>
          <p:nvPr/>
        </p:nvCxnSpPr>
        <p:spPr>
          <a:xfrm flipV="1">
            <a:off x="5581443" y="2760655"/>
            <a:ext cx="1934453" cy="524609"/>
          </a:xfrm>
          <a:prstGeom prst="bentConnector2">
            <a:avLst/>
          </a:prstGeom>
          <a:noFill/>
          <a:ln w="76200" cap="flat" cmpd="sng" algn="ctr">
            <a:solidFill>
              <a:schemeClr val="accent6">
                <a:lumMod val="50000"/>
              </a:schemeClr>
            </a:solidFill>
            <a:prstDash val="solid"/>
            <a:miter lim="800000"/>
            <a:headEnd type="triangle" w="med" len="med"/>
            <a:tailEnd type="triangle" w="med" len="med"/>
          </a:ln>
          <a:effectLst/>
        </p:spPr>
      </p:cxnSp>
      <p:grpSp>
        <p:nvGrpSpPr>
          <p:cNvPr id="46" name="Group 45">
            <a:extLst>
              <a:ext uri="{FF2B5EF4-FFF2-40B4-BE49-F238E27FC236}">
                <a16:creationId xmlns:a16="http://schemas.microsoft.com/office/drawing/2014/main" id="{E6A0AE6A-D544-4D2E-819A-6E0E92E69CA2}"/>
              </a:ext>
            </a:extLst>
          </p:cNvPr>
          <p:cNvGrpSpPr/>
          <p:nvPr/>
        </p:nvGrpSpPr>
        <p:grpSpPr>
          <a:xfrm>
            <a:off x="1576897" y="3156619"/>
            <a:ext cx="3112803" cy="252266"/>
            <a:chOff x="1974011" y="2689907"/>
            <a:chExt cx="3115135" cy="243998"/>
          </a:xfrm>
        </p:grpSpPr>
        <p:sp>
          <p:nvSpPr>
            <p:cNvPr id="47" name="TextBox 46">
              <a:extLst>
                <a:ext uri="{FF2B5EF4-FFF2-40B4-BE49-F238E27FC236}">
                  <a16:creationId xmlns:a16="http://schemas.microsoft.com/office/drawing/2014/main" id="{C166D37C-C4B2-4B75-9A60-60C966524AD6}"/>
                </a:ext>
              </a:extLst>
            </p:cNvPr>
            <p:cNvSpPr txBox="1"/>
            <p:nvPr/>
          </p:nvSpPr>
          <p:spPr>
            <a:xfrm>
              <a:off x="2425897" y="2689907"/>
              <a:ext cx="1355945" cy="153888"/>
            </a:xfrm>
            <a:prstGeom prst="rect">
              <a:avLst/>
            </a:prstGeom>
            <a:noFill/>
          </p:spPr>
          <p:txBody>
            <a:bodyPr wrap="square" lIns="0" tIns="0" rIns="0" bIns="0" rtlCol="0">
              <a:spAutoFit/>
            </a:bodyPr>
            <a:lstStyle/>
            <a:p>
              <a:pPr marL="0" marR="0" lvl="0" indent="0" algn="ctr" defTabSz="896238"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AMQP, MQTT, HTTPS</a:t>
              </a:r>
            </a:p>
          </p:txBody>
        </p:sp>
        <p:cxnSp>
          <p:nvCxnSpPr>
            <p:cNvPr id="48" name="Straight Arrow Connector 47">
              <a:extLst>
                <a:ext uri="{FF2B5EF4-FFF2-40B4-BE49-F238E27FC236}">
                  <a16:creationId xmlns:a16="http://schemas.microsoft.com/office/drawing/2014/main" id="{2B8355C5-590D-4B73-9C6E-5218832E7648}"/>
                </a:ext>
              </a:extLst>
            </p:cNvPr>
            <p:cNvCxnSpPr>
              <a:cxnSpLocks/>
            </p:cNvCxnSpPr>
            <p:nvPr/>
          </p:nvCxnSpPr>
          <p:spPr>
            <a:xfrm>
              <a:off x="1974011" y="2933905"/>
              <a:ext cx="3115135" cy="0"/>
            </a:xfrm>
            <a:prstGeom prst="straightConnector1">
              <a:avLst/>
            </a:prstGeom>
            <a:noFill/>
            <a:ln w="76200" cap="flat" cmpd="sng" algn="ctr">
              <a:solidFill>
                <a:schemeClr val="accent6">
                  <a:lumMod val="50000"/>
                </a:schemeClr>
              </a:solidFill>
              <a:prstDash val="solid"/>
              <a:miter lim="800000"/>
              <a:headEnd type="triangle" w="med" len="med"/>
              <a:tailEnd type="triangle" w="med" len="med"/>
            </a:ln>
            <a:effectLst/>
          </p:spPr>
        </p:cxnSp>
      </p:grpSp>
      <p:cxnSp>
        <p:nvCxnSpPr>
          <p:cNvPr id="49" name="Straight Arrow Connector 48">
            <a:extLst>
              <a:ext uri="{FF2B5EF4-FFF2-40B4-BE49-F238E27FC236}">
                <a16:creationId xmlns:a16="http://schemas.microsoft.com/office/drawing/2014/main" id="{7811C8D4-4D3B-4D19-B2BF-A52531803B52}"/>
              </a:ext>
            </a:extLst>
          </p:cNvPr>
          <p:cNvCxnSpPr>
            <a:cxnSpLocks/>
            <a:stCxn id="43" idx="2"/>
            <a:endCxn id="84" idx="0"/>
          </p:cNvCxnSpPr>
          <p:nvPr/>
        </p:nvCxnSpPr>
        <p:spPr>
          <a:xfrm flipH="1">
            <a:off x="5143199" y="2687515"/>
            <a:ext cx="4968" cy="357555"/>
          </a:xfrm>
          <a:prstGeom prst="straightConnector1">
            <a:avLst/>
          </a:prstGeom>
          <a:noFill/>
          <a:ln w="76200" cap="flat" cmpd="sng" algn="ctr">
            <a:solidFill>
              <a:schemeClr val="accent6">
                <a:lumMod val="50000"/>
              </a:schemeClr>
            </a:solidFill>
            <a:prstDash val="solid"/>
            <a:miter lim="800000"/>
            <a:headEnd type="triangle" w="sm" len="sm"/>
            <a:tailEnd type="triangle" w="sm" len="sm"/>
          </a:ln>
          <a:effectLst/>
        </p:spPr>
      </p:cxnSp>
      <p:cxnSp>
        <p:nvCxnSpPr>
          <p:cNvPr id="50" name="Straight Arrow Connector 49">
            <a:extLst>
              <a:ext uri="{FF2B5EF4-FFF2-40B4-BE49-F238E27FC236}">
                <a16:creationId xmlns:a16="http://schemas.microsoft.com/office/drawing/2014/main" id="{560C1E8B-085C-431E-9AC0-122435FCE6B0}"/>
              </a:ext>
            </a:extLst>
          </p:cNvPr>
          <p:cNvCxnSpPr/>
          <p:nvPr/>
        </p:nvCxnSpPr>
        <p:spPr>
          <a:xfrm flipH="1">
            <a:off x="5174915" y="4858333"/>
            <a:ext cx="4968" cy="319865"/>
          </a:xfrm>
          <a:prstGeom prst="straightConnector1">
            <a:avLst/>
          </a:prstGeom>
          <a:noFill/>
          <a:ln w="76200" cap="flat" cmpd="sng" algn="ctr">
            <a:solidFill>
              <a:schemeClr val="tx1"/>
            </a:solidFill>
            <a:prstDash val="solid"/>
            <a:miter lim="800000"/>
            <a:headEnd type="triangle" w="sm" len="sm"/>
            <a:tailEnd type="triangle" w="sm" len="sm"/>
          </a:ln>
          <a:effectLst/>
        </p:spPr>
      </p:cxnSp>
      <p:cxnSp>
        <p:nvCxnSpPr>
          <p:cNvPr id="51" name="Elbow Connector 54">
            <a:extLst>
              <a:ext uri="{FF2B5EF4-FFF2-40B4-BE49-F238E27FC236}">
                <a16:creationId xmlns:a16="http://schemas.microsoft.com/office/drawing/2014/main" id="{738EE30D-40EC-4468-8DD2-9C3584885F5A}"/>
              </a:ext>
            </a:extLst>
          </p:cNvPr>
          <p:cNvCxnSpPr>
            <a:endCxn id="42" idx="1"/>
          </p:cNvCxnSpPr>
          <p:nvPr/>
        </p:nvCxnSpPr>
        <p:spPr>
          <a:xfrm>
            <a:off x="5591290" y="4629054"/>
            <a:ext cx="1620677" cy="1490708"/>
          </a:xfrm>
          <a:prstGeom prst="bentConnector3">
            <a:avLst>
              <a:gd name="adj1" fmla="val 50000"/>
            </a:avLst>
          </a:prstGeom>
          <a:noFill/>
          <a:ln w="76200" cap="flat" cmpd="sng" algn="ctr">
            <a:solidFill>
              <a:schemeClr val="accent6">
                <a:lumMod val="50000"/>
              </a:schemeClr>
            </a:solidFill>
            <a:prstDash val="solid"/>
            <a:miter lim="800000"/>
            <a:headEnd type="triangle" w="med" len="med"/>
            <a:tailEnd type="triangle" w="med" len="med"/>
          </a:ln>
          <a:effectLst/>
        </p:spPr>
      </p:cxnSp>
      <p:cxnSp>
        <p:nvCxnSpPr>
          <p:cNvPr id="52" name="Straight Arrow Connector 51">
            <a:extLst>
              <a:ext uri="{FF2B5EF4-FFF2-40B4-BE49-F238E27FC236}">
                <a16:creationId xmlns:a16="http://schemas.microsoft.com/office/drawing/2014/main" id="{2B671092-7C41-490F-8143-097463A34EA0}"/>
              </a:ext>
            </a:extLst>
          </p:cNvPr>
          <p:cNvCxnSpPr>
            <a:stCxn id="84" idx="3"/>
          </p:cNvCxnSpPr>
          <p:nvPr/>
        </p:nvCxnSpPr>
        <p:spPr>
          <a:xfrm>
            <a:off x="5591291" y="3949567"/>
            <a:ext cx="1274276" cy="7534"/>
          </a:xfrm>
          <a:prstGeom prst="straightConnector1">
            <a:avLst/>
          </a:prstGeom>
          <a:noFill/>
          <a:ln w="76200" cap="flat" cmpd="sng" algn="ctr">
            <a:solidFill>
              <a:schemeClr val="accent6">
                <a:lumMod val="50000"/>
              </a:schemeClr>
            </a:solidFill>
            <a:prstDash val="solid"/>
            <a:miter lim="800000"/>
            <a:headEnd type="triangle" w="med" len="med"/>
            <a:tailEnd type="triangle" w="med" len="med"/>
          </a:ln>
          <a:effectLst/>
        </p:spPr>
      </p:cxnSp>
      <p:cxnSp>
        <p:nvCxnSpPr>
          <p:cNvPr id="53" name="Straight Arrow Connector 52">
            <a:extLst>
              <a:ext uri="{FF2B5EF4-FFF2-40B4-BE49-F238E27FC236}">
                <a16:creationId xmlns:a16="http://schemas.microsoft.com/office/drawing/2014/main" id="{1C014779-6F1C-472B-B4A6-F7D05A4B57D3}"/>
              </a:ext>
            </a:extLst>
          </p:cNvPr>
          <p:cNvCxnSpPr/>
          <p:nvPr/>
        </p:nvCxnSpPr>
        <p:spPr>
          <a:xfrm>
            <a:off x="8436581" y="3966362"/>
            <a:ext cx="1109889" cy="0"/>
          </a:xfrm>
          <a:prstGeom prst="straightConnector1">
            <a:avLst/>
          </a:prstGeom>
          <a:noFill/>
          <a:ln w="76200" cap="flat" cmpd="sng" algn="ctr">
            <a:solidFill>
              <a:schemeClr val="accent6">
                <a:lumMod val="50000"/>
              </a:schemeClr>
            </a:solidFill>
            <a:prstDash val="solid"/>
            <a:miter lim="800000"/>
            <a:headEnd type="triangle" w="med" len="med"/>
            <a:tailEnd type="triangle" w="med" len="med"/>
          </a:ln>
          <a:effectLst/>
        </p:spPr>
      </p:cxnSp>
      <p:sp>
        <p:nvSpPr>
          <p:cNvPr id="54" name="TextBox 53">
            <a:extLst>
              <a:ext uri="{FF2B5EF4-FFF2-40B4-BE49-F238E27FC236}">
                <a16:creationId xmlns:a16="http://schemas.microsoft.com/office/drawing/2014/main" id="{3360CE8F-2DEF-4C4E-8459-528B63A03A9C}"/>
              </a:ext>
            </a:extLst>
          </p:cNvPr>
          <p:cNvSpPr txBox="1"/>
          <p:nvPr/>
        </p:nvSpPr>
        <p:spPr>
          <a:xfrm>
            <a:off x="9694000" y="2239750"/>
            <a:ext cx="1506165" cy="2457057"/>
          </a:xfrm>
          <a:prstGeom prst="roundRect">
            <a:avLst/>
          </a:prstGeom>
          <a:solidFill>
            <a:schemeClr val="accent6"/>
          </a:solidFill>
          <a:ln w="12700" cap="flat" cmpd="sng" algn="ctr">
            <a:noFill/>
            <a:prstDash val="solid"/>
            <a:miter lim="800000"/>
          </a:ln>
          <a:effectLst/>
        </p:spPr>
        <p:txBody>
          <a:bodyPr rtlCol="0" anchor="t"/>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878581" rtl="0" eaLnBrk="1" fontAlgn="auto" latinLnBrk="0" hangingPunct="1">
              <a:lnSpc>
                <a:spcPct val="100000"/>
              </a:lnSpc>
              <a:spcBef>
                <a:spcPts val="588"/>
              </a:spcBef>
              <a:spcAft>
                <a:spcPts val="0"/>
              </a:spcAft>
              <a:buClrTx/>
              <a:buSzTx/>
              <a:buFontTx/>
              <a:buNone/>
              <a:tabLst/>
              <a:defRPr/>
            </a:pPr>
            <a:r>
              <a:rPr kumimoji="0" lang="en-US" sz="1077" b="1"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Applications</a:t>
            </a:r>
            <a:endParaRPr kumimoji="0" lang="en-US" sz="1077"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endParaRPr>
          </a:p>
          <a:p>
            <a:pPr marL="168062" marR="0" lvl="0" indent="-168062" algn="l" defTabSz="878581" rtl="0" eaLnBrk="1" fontAlgn="auto" latinLnBrk="0" hangingPunct="1">
              <a:lnSpc>
                <a:spcPct val="100000"/>
              </a:lnSpc>
              <a:spcBef>
                <a:spcPts val="0"/>
              </a:spcBef>
              <a:spcAft>
                <a:spcPts val="0"/>
              </a:spcAft>
              <a:buClrTx/>
              <a:buSzTx/>
              <a:buFontTx/>
              <a:buChar char="-"/>
              <a:tabLst/>
              <a:defRPr/>
            </a:pPr>
            <a:r>
              <a:rPr kumimoji="0" lang="en-US" sz="1077"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Companion apps</a:t>
            </a:r>
          </a:p>
          <a:p>
            <a:pPr marL="168062" marR="0" lvl="0" indent="-168062" algn="l" defTabSz="878581" rtl="0" eaLnBrk="1" fontAlgn="auto" latinLnBrk="0" hangingPunct="1">
              <a:lnSpc>
                <a:spcPct val="100000"/>
              </a:lnSpc>
              <a:spcBef>
                <a:spcPts val="0"/>
              </a:spcBef>
              <a:spcAft>
                <a:spcPts val="0"/>
              </a:spcAft>
              <a:buClrTx/>
              <a:buSzTx/>
              <a:buFontTx/>
              <a:buChar char="-"/>
              <a:tabLst/>
              <a:defRPr/>
            </a:pPr>
            <a:r>
              <a:rPr kumimoji="0" lang="en-US" sz="1077"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Dashboards</a:t>
            </a:r>
          </a:p>
          <a:p>
            <a:pPr marL="168062" marR="0" lvl="0" indent="-168062" algn="l" defTabSz="878581" rtl="0" eaLnBrk="1" fontAlgn="auto" latinLnBrk="0" hangingPunct="1">
              <a:lnSpc>
                <a:spcPct val="100000"/>
              </a:lnSpc>
              <a:spcBef>
                <a:spcPts val="0"/>
              </a:spcBef>
              <a:spcAft>
                <a:spcPts val="0"/>
              </a:spcAft>
              <a:buClrTx/>
              <a:buSzTx/>
              <a:buFontTx/>
              <a:buChar char="-"/>
              <a:tabLst/>
              <a:defRPr/>
            </a:pPr>
            <a:r>
              <a:rPr kumimoji="0" lang="en-US" sz="1077"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Controllers</a:t>
            </a:r>
          </a:p>
          <a:p>
            <a:pPr marL="168062" marR="0" lvl="0" indent="-168062" algn="l" defTabSz="878581" rtl="0" eaLnBrk="1" fontAlgn="auto" latinLnBrk="0" hangingPunct="1">
              <a:lnSpc>
                <a:spcPct val="100000"/>
              </a:lnSpc>
              <a:spcBef>
                <a:spcPts val="0"/>
              </a:spcBef>
              <a:spcAft>
                <a:spcPts val="0"/>
              </a:spcAft>
              <a:buClrTx/>
              <a:buSzTx/>
              <a:buFontTx/>
              <a:buChar char="-"/>
              <a:tabLst/>
              <a:defRPr/>
            </a:pPr>
            <a:r>
              <a:rPr kumimoji="0" lang="en-US" sz="1077"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rPr>
              <a:t>…</a:t>
            </a:r>
          </a:p>
          <a:p>
            <a:pPr marL="168062" marR="0" lvl="0" indent="-168062" algn="l" defTabSz="878581" rtl="0" eaLnBrk="1" fontAlgn="auto" latinLnBrk="0" hangingPunct="1">
              <a:lnSpc>
                <a:spcPct val="100000"/>
              </a:lnSpc>
              <a:spcBef>
                <a:spcPts val="0"/>
              </a:spcBef>
              <a:spcAft>
                <a:spcPts val="0"/>
              </a:spcAft>
              <a:buClrTx/>
              <a:buSzTx/>
              <a:buFontTx/>
              <a:buChar char="-"/>
              <a:tabLst/>
              <a:defRPr/>
            </a:pPr>
            <a:endParaRPr kumimoji="0" lang="en-US" sz="1077" b="0" i="0" u="none" strike="noStrike" kern="0" cap="none" spc="0" normalizeH="0" baseline="0" noProof="0" dirty="0">
              <a:ln>
                <a:noFill/>
              </a:ln>
              <a:solidFill>
                <a:srgbClr val="353535"/>
              </a:solidFill>
              <a:effectLst/>
              <a:uLnTx/>
              <a:uFillTx/>
              <a:latin typeface="Calibri" panose="020F0502020204030204"/>
              <a:ea typeface="+mn-ea"/>
              <a:cs typeface="Arial" panose="020B0604020202020204" pitchFamily="34" charset="0"/>
            </a:endParaRPr>
          </a:p>
        </p:txBody>
      </p:sp>
      <p:grpSp>
        <p:nvGrpSpPr>
          <p:cNvPr id="56" name="Group 55">
            <a:extLst>
              <a:ext uri="{FF2B5EF4-FFF2-40B4-BE49-F238E27FC236}">
                <a16:creationId xmlns:a16="http://schemas.microsoft.com/office/drawing/2014/main" id="{41512228-CDB8-436F-9DF4-ADF9C2B0C55D}"/>
              </a:ext>
            </a:extLst>
          </p:cNvPr>
          <p:cNvGrpSpPr/>
          <p:nvPr/>
        </p:nvGrpSpPr>
        <p:grpSpPr>
          <a:xfrm>
            <a:off x="268643" y="3725754"/>
            <a:ext cx="1942590" cy="1090417"/>
            <a:chOff x="579437" y="3257124"/>
            <a:chExt cx="1981543" cy="1112282"/>
          </a:xfrm>
          <a:solidFill>
            <a:schemeClr val="tx2"/>
          </a:solidFill>
        </p:grpSpPr>
        <p:cxnSp>
          <p:nvCxnSpPr>
            <p:cNvPr id="57" name="Elbow Connector 18">
              <a:extLst>
                <a:ext uri="{FF2B5EF4-FFF2-40B4-BE49-F238E27FC236}">
                  <a16:creationId xmlns:a16="http://schemas.microsoft.com/office/drawing/2014/main" id="{BE1C21C6-378A-436F-96CC-19780A7B6DC1}"/>
                </a:ext>
              </a:extLst>
            </p:cNvPr>
            <p:cNvCxnSpPr/>
            <p:nvPr/>
          </p:nvCxnSpPr>
          <p:spPr>
            <a:xfrm>
              <a:off x="2102932" y="3474980"/>
              <a:ext cx="12696" cy="639908"/>
            </a:xfrm>
            <a:prstGeom prst="bentConnector3">
              <a:avLst>
                <a:gd name="adj1" fmla="val 1301228"/>
              </a:avLst>
            </a:prstGeom>
            <a:grpFill/>
            <a:ln w="76200" cap="flat" cmpd="sng" algn="ctr">
              <a:solidFill>
                <a:schemeClr val="accent6">
                  <a:lumMod val="50000"/>
                </a:schemeClr>
              </a:solidFill>
              <a:prstDash val="solid"/>
              <a:miter lim="800000"/>
              <a:headEnd type="none" w="med" len="med"/>
              <a:tailEnd type="none" w="med" len="med"/>
            </a:ln>
            <a:effectLst/>
          </p:spPr>
        </p:cxnSp>
        <p:cxnSp>
          <p:nvCxnSpPr>
            <p:cNvPr id="58" name="Straight Arrow Connector 57">
              <a:extLst>
                <a:ext uri="{FF2B5EF4-FFF2-40B4-BE49-F238E27FC236}">
                  <a16:creationId xmlns:a16="http://schemas.microsoft.com/office/drawing/2014/main" id="{280E2936-462A-4C23-B69A-44351FF6D45F}"/>
                </a:ext>
              </a:extLst>
            </p:cNvPr>
            <p:cNvCxnSpPr/>
            <p:nvPr/>
          </p:nvCxnSpPr>
          <p:spPr>
            <a:xfrm>
              <a:off x="2264182" y="3786623"/>
              <a:ext cx="182831" cy="0"/>
            </a:xfrm>
            <a:prstGeom prst="straightConnector1">
              <a:avLst/>
            </a:prstGeom>
            <a:grpFill/>
            <a:ln w="76200" cap="flat" cmpd="sng" algn="ctr">
              <a:solidFill>
                <a:schemeClr val="accent6">
                  <a:lumMod val="50000"/>
                </a:schemeClr>
              </a:solidFill>
              <a:prstDash val="solid"/>
              <a:miter lim="800000"/>
              <a:headEnd type="none" w="med" len="med"/>
              <a:tailEnd type="none" w="med" len="med"/>
            </a:ln>
            <a:effectLst/>
          </p:spPr>
        </p:cxnSp>
        <p:sp>
          <p:nvSpPr>
            <p:cNvPr id="59" name="Isosceles Triangle 58">
              <a:extLst>
                <a:ext uri="{FF2B5EF4-FFF2-40B4-BE49-F238E27FC236}">
                  <a16:creationId xmlns:a16="http://schemas.microsoft.com/office/drawing/2014/main" id="{55B10AA5-8827-451E-8DB5-CC96F880F8C9}"/>
                </a:ext>
              </a:extLst>
            </p:cNvPr>
            <p:cNvSpPr/>
            <p:nvPr/>
          </p:nvSpPr>
          <p:spPr>
            <a:xfrm rot="16200000">
              <a:off x="1933414" y="3410579"/>
              <a:ext cx="274246" cy="123077"/>
            </a:xfrm>
            <a:prstGeom prst="triangle">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896238"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Isosceles Triangle 59">
              <a:extLst>
                <a:ext uri="{FF2B5EF4-FFF2-40B4-BE49-F238E27FC236}">
                  <a16:creationId xmlns:a16="http://schemas.microsoft.com/office/drawing/2014/main" id="{2B8CD9AC-EE3C-475D-ABF0-D3F62B922D7F}"/>
                </a:ext>
              </a:extLst>
            </p:cNvPr>
            <p:cNvSpPr/>
            <p:nvPr/>
          </p:nvSpPr>
          <p:spPr>
            <a:xfrm rot="5400000">
              <a:off x="2362319" y="3729419"/>
              <a:ext cx="274246" cy="123077"/>
            </a:xfrm>
            <a:prstGeom prst="triangle">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896238"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 name="Isosceles Triangle 60">
              <a:extLst>
                <a:ext uri="{FF2B5EF4-FFF2-40B4-BE49-F238E27FC236}">
                  <a16:creationId xmlns:a16="http://schemas.microsoft.com/office/drawing/2014/main" id="{D2B0D4EB-9D64-4CF8-BE96-586AA7E5C88B}"/>
                </a:ext>
              </a:extLst>
            </p:cNvPr>
            <p:cNvSpPr/>
            <p:nvPr/>
          </p:nvSpPr>
          <p:spPr>
            <a:xfrm rot="16200000">
              <a:off x="1933414" y="4048989"/>
              <a:ext cx="274246" cy="123077"/>
            </a:xfrm>
            <a:prstGeom prst="triangle">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896238"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D2721EF2-6EEA-47A1-96A6-BFEF34E654CC}"/>
                </a:ext>
              </a:extLst>
            </p:cNvPr>
            <p:cNvSpPr txBox="1"/>
            <p:nvPr/>
          </p:nvSpPr>
          <p:spPr>
            <a:xfrm>
              <a:off x="889934" y="3717800"/>
              <a:ext cx="1258284" cy="153888"/>
            </a:xfrm>
            <a:prstGeom prst="rect">
              <a:avLst/>
            </a:prstGeom>
            <a:noFill/>
          </p:spPr>
          <p:txBody>
            <a:bodyPr wrap="square" lIns="0" tIns="0" rIns="0" bIns="0" rtlCol="0">
              <a:spAutoFit/>
            </a:bodyPr>
            <a:lstStyle/>
            <a:p>
              <a:pPr marL="0" marR="0" lvl="0" indent="0" algn="ctr" defTabSz="896238"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CoAP, AllJoyn, OPC,…</a:t>
              </a:r>
            </a:p>
          </p:txBody>
        </p:sp>
        <p:grpSp>
          <p:nvGrpSpPr>
            <p:cNvPr id="63" name="Group 62">
              <a:extLst>
                <a:ext uri="{FF2B5EF4-FFF2-40B4-BE49-F238E27FC236}">
                  <a16:creationId xmlns:a16="http://schemas.microsoft.com/office/drawing/2014/main" id="{FA3D0333-3590-458F-8B0A-BB3B853357D9}"/>
                </a:ext>
              </a:extLst>
            </p:cNvPr>
            <p:cNvGrpSpPr/>
            <p:nvPr/>
          </p:nvGrpSpPr>
          <p:grpSpPr>
            <a:xfrm>
              <a:off x="579437" y="3257124"/>
              <a:ext cx="1371600" cy="457200"/>
              <a:chOff x="579437" y="3257124"/>
              <a:chExt cx="1371600" cy="457200"/>
            </a:xfrm>
            <a:grpFill/>
          </p:grpSpPr>
          <p:sp>
            <p:nvSpPr>
              <p:cNvPr id="67" name="TextBox 66">
                <a:extLst>
                  <a:ext uri="{FF2B5EF4-FFF2-40B4-BE49-F238E27FC236}">
                    <a16:creationId xmlns:a16="http://schemas.microsoft.com/office/drawing/2014/main" id="{62289931-1BF6-415D-9257-0E1363DC4F3A}"/>
                  </a:ext>
                </a:extLst>
              </p:cNvPr>
              <p:cNvSpPr txBox="1"/>
              <p:nvPr/>
            </p:nvSpPr>
            <p:spPr>
              <a:xfrm>
                <a:off x="579437" y="3257124"/>
                <a:ext cx="1371600" cy="457200"/>
              </a:xfrm>
              <a:prstGeom prst="roundRect">
                <a:avLst>
                  <a:gd name="adj" fmla="val 0"/>
                </a:avLst>
              </a:prstGeom>
              <a:grpFill/>
              <a:ln w="12700" cap="flat" cmpd="sng" algn="ctr">
                <a:no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296" rtl="0" eaLnBrk="1" fontAlgn="auto" latinLnBrk="0" hangingPunct="1">
                  <a:lnSpc>
                    <a:spcPct val="100000"/>
                  </a:lnSpc>
                  <a:spcBef>
                    <a:spcPts val="600"/>
                  </a:spcBef>
                  <a:spcAft>
                    <a:spcPts val="0"/>
                  </a:spcAft>
                  <a:buClrTx/>
                  <a:buSzTx/>
                  <a:buFontTx/>
                  <a:buNone/>
                  <a:tabLst/>
                  <a:defRPr/>
                </a:pP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Device</a:t>
                </a:r>
              </a:p>
            </p:txBody>
          </p:sp>
          <p:sp>
            <p:nvSpPr>
              <p:cNvPr id="68" name="Frame 5">
                <a:extLst>
                  <a:ext uri="{FF2B5EF4-FFF2-40B4-BE49-F238E27FC236}">
                    <a16:creationId xmlns:a16="http://schemas.microsoft.com/office/drawing/2014/main" id="{FF5B2471-2375-450E-B714-0EA8890F40B3}"/>
                  </a:ext>
                </a:extLst>
              </p:cNvPr>
              <p:cNvSpPr>
                <a:spLocks noChangeAspect="1"/>
              </p:cNvSpPr>
              <p:nvPr/>
            </p:nvSpPr>
            <p:spPr bwMode="auto">
              <a:xfrm>
                <a:off x="666109" y="3341206"/>
                <a:ext cx="320918" cy="30380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6" b="0" i="0" u="none" strike="noStrike" kern="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B33154B9-A0C7-43F4-9846-6C3E0D0E5AB4}"/>
                </a:ext>
              </a:extLst>
            </p:cNvPr>
            <p:cNvGrpSpPr/>
            <p:nvPr/>
          </p:nvGrpSpPr>
          <p:grpSpPr>
            <a:xfrm>
              <a:off x="579437" y="3912206"/>
              <a:ext cx="1371600" cy="457200"/>
              <a:chOff x="579437" y="3912206"/>
              <a:chExt cx="1371600" cy="457200"/>
            </a:xfrm>
            <a:grpFill/>
          </p:grpSpPr>
          <p:sp>
            <p:nvSpPr>
              <p:cNvPr id="65" name="TextBox 64">
                <a:extLst>
                  <a:ext uri="{FF2B5EF4-FFF2-40B4-BE49-F238E27FC236}">
                    <a16:creationId xmlns:a16="http://schemas.microsoft.com/office/drawing/2014/main" id="{8943C36C-5FC7-4344-9DD1-18F8DC6020A7}"/>
                  </a:ext>
                </a:extLst>
              </p:cNvPr>
              <p:cNvSpPr txBox="1"/>
              <p:nvPr/>
            </p:nvSpPr>
            <p:spPr>
              <a:xfrm>
                <a:off x="579437" y="3912206"/>
                <a:ext cx="1371600" cy="457200"/>
              </a:xfrm>
              <a:prstGeom prst="roundRect">
                <a:avLst>
                  <a:gd name="adj" fmla="val 0"/>
                </a:avLst>
              </a:prstGeom>
              <a:grpFill/>
              <a:ln w="12700" cap="flat" cmpd="sng" algn="ctr">
                <a:no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78581" rtl="0" eaLnBrk="1" fontAlgn="auto" latinLnBrk="0" hangingPunct="1">
                  <a:lnSpc>
                    <a:spcPct val="100000"/>
                  </a:lnSpc>
                  <a:spcBef>
                    <a:spcPts val="588"/>
                  </a:spcBef>
                  <a:spcAft>
                    <a:spcPts val="0"/>
                  </a:spcAft>
                  <a:buClrTx/>
                  <a:buSzTx/>
                  <a:buFontTx/>
                  <a:buNone/>
                  <a:tabLst/>
                  <a:defRPr/>
                </a:pP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Device</a:t>
                </a:r>
              </a:p>
            </p:txBody>
          </p:sp>
          <p:sp>
            <p:nvSpPr>
              <p:cNvPr id="66" name="Frame 5">
                <a:extLst>
                  <a:ext uri="{FF2B5EF4-FFF2-40B4-BE49-F238E27FC236}">
                    <a16:creationId xmlns:a16="http://schemas.microsoft.com/office/drawing/2014/main" id="{C18B275B-48BC-4653-A141-E4025E3FF65B}"/>
                  </a:ext>
                </a:extLst>
              </p:cNvPr>
              <p:cNvSpPr>
                <a:spLocks noChangeAspect="1"/>
              </p:cNvSpPr>
              <p:nvPr/>
            </p:nvSpPr>
            <p:spPr bwMode="auto">
              <a:xfrm>
                <a:off x="666109" y="3980621"/>
                <a:ext cx="320918" cy="30380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6" b="0" i="0" u="none" strike="noStrike" kern="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F68CD7B1-241F-4154-9FAD-65B1062C73F1}"/>
              </a:ext>
            </a:extLst>
          </p:cNvPr>
          <p:cNvGrpSpPr/>
          <p:nvPr/>
        </p:nvGrpSpPr>
        <p:grpSpPr>
          <a:xfrm>
            <a:off x="268643" y="5067333"/>
            <a:ext cx="1942590" cy="1079930"/>
            <a:chOff x="579437" y="4625604"/>
            <a:chExt cx="1981543" cy="1101585"/>
          </a:xfrm>
        </p:grpSpPr>
        <p:cxnSp>
          <p:nvCxnSpPr>
            <p:cNvPr id="70" name="Elbow Connector 7">
              <a:extLst>
                <a:ext uri="{FF2B5EF4-FFF2-40B4-BE49-F238E27FC236}">
                  <a16:creationId xmlns:a16="http://schemas.microsoft.com/office/drawing/2014/main" id="{64D62FA0-3085-459A-B4EA-8D4968E7D131}"/>
                </a:ext>
              </a:extLst>
            </p:cNvPr>
            <p:cNvCxnSpPr/>
            <p:nvPr/>
          </p:nvCxnSpPr>
          <p:spPr>
            <a:xfrm>
              <a:off x="2102932" y="4816889"/>
              <a:ext cx="12696" cy="639908"/>
            </a:xfrm>
            <a:prstGeom prst="bentConnector3">
              <a:avLst>
                <a:gd name="adj1" fmla="val 1301228"/>
              </a:avLst>
            </a:prstGeom>
            <a:noFill/>
            <a:ln w="76200" cap="flat" cmpd="sng" algn="ctr">
              <a:solidFill>
                <a:schemeClr val="accent6">
                  <a:lumMod val="50000"/>
                </a:schemeClr>
              </a:solidFill>
              <a:prstDash val="solid"/>
              <a:miter lim="800000"/>
              <a:headEnd type="none" w="med" len="med"/>
              <a:tailEnd type="none" w="med" len="med"/>
            </a:ln>
            <a:effectLst/>
          </p:spPr>
        </p:cxnSp>
        <p:cxnSp>
          <p:nvCxnSpPr>
            <p:cNvPr id="71" name="Straight Arrow Connector 70">
              <a:extLst>
                <a:ext uri="{FF2B5EF4-FFF2-40B4-BE49-F238E27FC236}">
                  <a16:creationId xmlns:a16="http://schemas.microsoft.com/office/drawing/2014/main" id="{A138382B-B611-47C9-A91E-F329790E4AF9}"/>
                </a:ext>
              </a:extLst>
            </p:cNvPr>
            <p:cNvCxnSpPr/>
            <p:nvPr/>
          </p:nvCxnSpPr>
          <p:spPr>
            <a:xfrm>
              <a:off x="2264182" y="5128531"/>
              <a:ext cx="182831" cy="0"/>
            </a:xfrm>
            <a:prstGeom prst="straightConnector1">
              <a:avLst/>
            </a:prstGeom>
            <a:noFill/>
            <a:ln w="76200" cap="flat" cmpd="sng" algn="ctr">
              <a:solidFill>
                <a:schemeClr val="accent6">
                  <a:lumMod val="50000"/>
                </a:schemeClr>
              </a:solidFill>
              <a:prstDash val="solid"/>
              <a:miter lim="800000"/>
              <a:headEnd type="none" w="med" len="med"/>
              <a:tailEnd type="none" w="med" len="med"/>
            </a:ln>
            <a:effectLst/>
          </p:spPr>
        </p:cxnSp>
        <p:sp>
          <p:nvSpPr>
            <p:cNvPr id="72" name="Isosceles Triangle 71">
              <a:extLst>
                <a:ext uri="{FF2B5EF4-FFF2-40B4-BE49-F238E27FC236}">
                  <a16:creationId xmlns:a16="http://schemas.microsoft.com/office/drawing/2014/main" id="{41293E35-5A79-4D51-94A9-1B2353D62123}"/>
                </a:ext>
              </a:extLst>
            </p:cNvPr>
            <p:cNvSpPr/>
            <p:nvPr/>
          </p:nvSpPr>
          <p:spPr>
            <a:xfrm rot="16200000">
              <a:off x="1933414" y="4752487"/>
              <a:ext cx="274246" cy="123077"/>
            </a:xfrm>
            <a:prstGeom prst="triangle">
              <a:avLst/>
            </a:prstGeom>
            <a:solidFill>
              <a:schemeClr val="accent6">
                <a:lumMod val="50000"/>
              </a:schemeClr>
            </a:solidFill>
            <a:ln w="12700" cap="flat" cmpd="sng" algn="ctr">
              <a:solidFill>
                <a:schemeClr val="accent6">
                  <a:lumMod val="50000"/>
                </a:schemeClr>
              </a:solidFill>
              <a:prstDash val="solid"/>
              <a:miter lim="800000"/>
            </a:ln>
            <a:effectLst/>
          </p:spPr>
          <p:txBody>
            <a:bodyPr rtlCol="0" anchor="ctr"/>
            <a:lstStyle/>
            <a:p>
              <a:pPr marL="0" marR="0" lvl="0" indent="0" algn="ctr" defTabSz="896238"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Isosceles Triangle 72">
              <a:extLst>
                <a:ext uri="{FF2B5EF4-FFF2-40B4-BE49-F238E27FC236}">
                  <a16:creationId xmlns:a16="http://schemas.microsoft.com/office/drawing/2014/main" id="{F2D93651-3E73-4C53-BEDB-66888FBFE871}"/>
                </a:ext>
              </a:extLst>
            </p:cNvPr>
            <p:cNvSpPr/>
            <p:nvPr/>
          </p:nvSpPr>
          <p:spPr>
            <a:xfrm rot="5400000">
              <a:off x="2362319" y="5071328"/>
              <a:ext cx="274246" cy="123077"/>
            </a:xfrm>
            <a:prstGeom prst="triangle">
              <a:avLst/>
            </a:prstGeom>
            <a:solidFill>
              <a:schemeClr val="accent6">
                <a:lumMod val="50000"/>
              </a:schemeClr>
            </a:solidFill>
            <a:ln w="12700" cap="flat" cmpd="sng" algn="ctr">
              <a:solidFill>
                <a:schemeClr val="accent6">
                  <a:lumMod val="50000"/>
                </a:schemeClr>
              </a:solidFill>
              <a:prstDash val="solid"/>
              <a:miter lim="800000"/>
            </a:ln>
            <a:effectLst/>
          </p:spPr>
          <p:txBody>
            <a:bodyPr rtlCol="0" anchor="ctr"/>
            <a:lstStyle/>
            <a:p>
              <a:pPr marL="0" marR="0" lvl="0" indent="0" algn="ctr" defTabSz="896238"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Isosceles Triangle 73">
              <a:extLst>
                <a:ext uri="{FF2B5EF4-FFF2-40B4-BE49-F238E27FC236}">
                  <a16:creationId xmlns:a16="http://schemas.microsoft.com/office/drawing/2014/main" id="{304F510F-4E9A-4D80-9597-72E953C7C41B}"/>
                </a:ext>
              </a:extLst>
            </p:cNvPr>
            <p:cNvSpPr/>
            <p:nvPr/>
          </p:nvSpPr>
          <p:spPr>
            <a:xfrm rot="16200000">
              <a:off x="1933414" y="5390895"/>
              <a:ext cx="274246" cy="123077"/>
            </a:xfrm>
            <a:prstGeom prst="triangle">
              <a:avLst/>
            </a:prstGeom>
            <a:solidFill>
              <a:schemeClr val="accent6">
                <a:lumMod val="50000"/>
              </a:schemeClr>
            </a:solidFill>
            <a:ln w="12700" cap="flat" cmpd="sng" algn="ctr">
              <a:solidFill>
                <a:schemeClr val="accent6">
                  <a:lumMod val="50000"/>
                </a:schemeClr>
              </a:solidFill>
              <a:prstDash val="solid"/>
              <a:miter lim="800000"/>
            </a:ln>
            <a:effectLst/>
          </p:spPr>
          <p:txBody>
            <a:bodyPr rtlCol="0" anchor="ctr"/>
            <a:lstStyle/>
            <a:p>
              <a:pPr marL="0" marR="0" lvl="0" indent="0" algn="ctr" defTabSz="896238"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6DD854FE-0BAD-435A-807A-D903F5D9E30A}"/>
                </a:ext>
              </a:extLst>
            </p:cNvPr>
            <p:cNvSpPr txBox="1"/>
            <p:nvPr/>
          </p:nvSpPr>
          <p:spPr>
            <a:xfrm>
              <a:off x="896770" y="5080715"/>
              <a:ext cx="1251448" cy="153888"/>
            </a:xfrm>
            <a:prstGeom prst="rect">
              <a:avLst/>
            </a:prstGeom>
            <a:noFill/>
          </p:spPr>
          <p:txBody>
            <a:bodyPr wrap="square" lIns="0" tIns="0" rIns="0" bIns="0" rtlCol="0">
              <a:spAutoFit/>
            </a:bodyPr>
            <a:lstStyle/>
            <a:p>
              <a:pPr marL="0" marR="0" lvl="0" indent="0" algn="ctr" defTabSz="896238"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CoAP, AllJoyn, OPC, …</a:t>
              </a:r>
            </a:p>
          </p:txBody>
        </p:sp>
        <p:sp>
          <p:nvSpPr>
            <p:cNvPr id="76" name="TextBox 75">
              <a:extLst>
                <a:ext uri="{FF2B5EF4-FFF2-40B4-BE49-F238E27FC236}">
                  <a16:creationId xmlns:a16="http://schemas.microsoft.com/office/drawing/2014/main" id="{9F00470D-9702-4C34-A72E-F03266B059B1}"/>
                </a:ext>
              </a:extLst>
            </p:cNvPr>
            <p:cNvSpPr txBox="1"/>
            <p:nvPr/>
          </p:nvSpPr>
          <p:spPr>
            <a:xfrm>
              <a:off x="579437" y="4625604"/>
              <a:ext cx="1371600" cy="457200"/>
            </a:xfrm>
            <a:prstGeom prst="roundRect">
              <a:avLst>
                <a:gd name="adj" fmla="val 0"/>
              </a:avLst>
            </a:prstGeom>
            <a:solidFill>
              <a:schemeClr val="tx2"/>
            </a:solidFill>
            <a:ln w="12700" cap="flat" cmpd="sng" algn="ctr">
              <a:no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78581" rtl="0" eaLnBrk="1" fontAlgn="auto" latinLnBrk="0" hangingPunct="1">
                <a:lnSpc>
                  <a:spcPct val="100000"/>
                </a:lnSpc>
                <a:spcBef>
                  <a:spcPts val="588"/>
                </a:spcBef>
                <a:spcAft>
                  <a:spcPts val="0"/>
                </a:spcAft>
                <a:buClrTx/>
                <a:buSzTx/>
                <a:buFontTx/>
                <a:buNone/>
                <a:tabLst/>
                <a:defRPr/>
              </a:pP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Device</a:t>
              </a:r>
            </a:p>
          </p:txBody>
        </p:sp>
        <p:sp>
          <p:nvSpPr>
            <p:cNvPr id="77" name="TextBox 76">
              <a:extLst>
                <a:ext uri="{FF2B5EF4-FFF2-40B4-BE49-F238E27FC236}">
                  <a16:creationId xmlns:a16="http://schemas.microsoft.com/office/drawing/2014/main" id="{2CB67E58-CE06-48BA-B886-CA326F794F5A}"/>
                </a:ext>
              </a:extLst>
            </p:cNvPr>
            <p:cNvSpPr txBox="1"/>
            <p:nvPr/>
          </p:nvSpPr>
          <p:spPr>
            <a:xfrm>
              <a:off x="579437" y="5269989"/>
              <a:ext cx="1371600" cy="457200"/>
            </a:xfrm>
            <a:prstGeom prst="roundRect">
              <a:avLst>
                <a:gd name="adj" fmla="val 0"/>
              </a:avLst>
            </a:prstGeom>
            <a:solidFill>
              <a:schemeClr val="tx2"/>
            </a:solidFill>
            <a:ln w="12700" cap="flat" cmpd="sng" algn="ctr">
              <a:no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78581" rtl="0" eaLnBrk="1" fontAlgn="auto" latinLnBrk="0" hangingPunct="1">
                <a:lnSpc>
                  <a:spcPct val="100000"/>
                </a:lnSpc>
                <a:spcBef>
                  <a:spcPts val="588"/>
                </a:spcBef>
                <a:spcAft>
                  <a:spcPts val="0"/>
                </a:spcAft>
                <a:buClrTx/>
                <a:buSzTx/>
                <a:buFontTx/>
                <a:buNone/>
                <a:tabLst/>
                <a:defRPr/>
              </a:pP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Device</a:t>
              </a:r>
            </a:p>
          </p:txBody>
        </p:sp>
        <p:sp>
          <p:nvSpPr>
            <p:cNvPr id="78" name="Frame 5">
              <a:extLst>
                <a:ext uri="{FF2B5EF4-FFF2-40B4-BE49-F238E27FC236}">
                  <a16:creationId xmlns:a16="http://schemas.microsoft.com/office/drawing/2014/main" id="{070B000C-CE79-4E2B-A325-AD5B3FDD9313}"/>
                </a:ext>
              </a:extLst>
            </p:cNvPr>
            <p:cNvSpPr>
              <a:spLocks noChangeAspect="1"/>
            </p:cNvSpPr>
            <p:nvPr/>
          </p:nvSpPr>
          <p:spPr bwMode="auto">
            <a:xfrm>
              <a:off x="666109" y="4690752"/>
              <a:ext cx="320918" cy="30380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6" b="0" i="0" u="none" strike="noStrike" kern="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79" name="Frame 5">
              <a:extLst>
                <a:ext uri="{FF2B5EF4-FFF2-40B4-BE49-F238E27FC236}">
                  <a16:creationId xmlns:a16="http://schemas.microsoft.com/office/drawing/2014/main" id="{CFBE20E3-733E-41C5-9B0B-3268E29352A2}"/>
                </a:ext>
              </a:extLst>
            </p:cNvPr>
            <p:cNvSpPr>
              <a:spLocks noChangeAspect="1"/>
            </p:cNvSpPr>
            <p:nvPr/>
          </p:nvSpPr>
          <p:spPr bwMode="auto">
            <a:xfrm>
              <a:off x="660471" y="5339002"/>
              <a:ext cx="320918" cy="30380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6" b="0" i="0" u="none" strike="noStrike" kern="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73383799-E8A1-4C78-AEE2-AFD3E010A650}"/>
              </a:ext>
            </a:extLst>
          </p:cNvPr>
          <p:cNvGrpSpPr/>
          <p:nvPr/>
        </p:nvGrpSpPr>
        <p:grpSpPr>
          <a:xfrm>
            <a:off x="268643" y="2025053"/>
            <a:ext cx="1344637" cy="448212"/>
            <a:chOff x="579437" y="1522321"/>
            <a:chExt cx="1371600" cy="457200"/>
          </a:xfrm>
          <a:solidFill>
            <a:schemeClr val="tx2"/>
          </a:solidFill>
        </p:grpSpPr>
        <p:sp>
          <p:nvSpPr>
            <p:cNvPr id="81" name="TextBox 80">
              <a:extLst>
                <a:ext uri="{FF2B5EF4-FFF2-40B4-BE49-F238E27FC236}">
                  <a16:creationId xmlns:a16="http://schemas.microsoft.com/office/drawing/2014/main" id="{B01CCDAA-6BED-42F5-A702-DAD5913C88CA}"/>
                </a:ext>
              </a:extLst>
            </p:cNvPr>
            <p:cNvSpPr txBox="1"/>
            <p:nvPr/>
          </p:nvSpPr>
          <p:spPr>
            <a:xfrm>
              <a:off x="579437" y="1522321"/>
              <a:ext cx="1371600" cy="457200"/>
            </a:xfrm>
            <a:prstGeom prst="roundRect">
              <a:avLst>
                <a:gd name="adj" fmla="val 0"/>
              </a:avLst>
            </a:prstGeom>
            <a:grpFill/>
            <a:ln w="12700" cap="flat" cmpd="sng" algn="ctr">
              <a:no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296" rtl="0" eaLnBrk="1" fontAlgn="auto" latinLnBrk="0" hangingPunct="1">
                <a:lnSpc>
                  <a:spcPct val="100000"/>
                </a:lnSpc>
                <a:spcBef>
                  <a:spcPts val="600"/>
                </a:spcBef>
                <a:spcAft>
                  <a:spcPts val="0"/>
                </a:spcAft>
                <a:buClrTx/>
                <a:buSzTx/>
                <a:buFontTx/>
                <a:buNone/>
                <a:tabLst/>
                <a:defRPr/>
              </a:pP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Device</a:t>
              </a:r>
            </a:p>
          </p:txBody>
        </p:sp>
        <p:sp>
          <p:nvSpPr>
            <p:cNvPr id="82" name="Frame 5">
              <a:extLst>
                <a:ext uri="{FF2B5EF4-FFF2-40B4-BE49-F238E27FC236}">
                  <a16:creationId xmlns:a16="http://schemas.microsoft.com/office/drawing/2014/main" id="{0EFA3BFB-B611-4A3A-BBA0-90B3A3FFC96F}"/>
                </a:ext>
              </a:extLst>
            </p:cNvPr>
            <p:cNvSpPr>
              <a:spLocks noChangeAspect="1"/>
            </p:cNvSpPr>
            <p:nvPr/>
          </p:nvSpPr>
          <p:spPr bwMode="auto">
            <a:xfrm>
              <a:off x="660471" y="1596354"/>
              <a:ext cx="320918" cy="30380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6" b="0" i="0" u="none" strike="noStrike" kern="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A1314EE6-00A1-4DBF-BF3E-AB2E4BF0A8FE}"/>
              </a:ext>
            </a:extLst>
          </p:cNvPr>
          <p:cNvGrpSpPr/>
          <p:nvPr/>
        </p:nvGrpSpPr>
        <p:grpSpPr>
          <a:xfrm>
            <a:off x="4695107" y="3045070"/>
            <a:ext cx="896184" cy="1808994"/>
            <a:chOff x="5094661" y="2562791"/>
            <a:chExt cx="914154" cy="1845268"/>
          </a:xfrm>
        </p:grpSpPr>
        <p:sp>
          <p:nvSpPr>
            <p:cNvPr id="84" name="Rectangle 83">
              <a:extLst>
                <a:ext uri="{FF2B5EF4-FFF2-40B4-BE49-F238E27FC236}">
                  <a16:creationId xmlns:a16="http://schemas.microsoft.com/office/drawing/2014/main" id="{58F77E47-06E5-44B9-8D9D-0DDBD442E541}"/>
                </a:ext>
              </a:extLst>
            </p:cNvPr>
            <p:cNvSpPr/>
            <p:nvPr/>
          </p:nvSpPr>
          <p:spPr>
            <a:xfrm>
              <a:off x="5094661" y="2562791"/>
              <a:ext cx="914154" cy="1845268"/>
            </a:xfrm>
            <a:prstGeom prst="rect">
              <a:avLst/>
            </a:prstGeom>
            <a:solidFill>
              <a:schemeClr val="bg2"/>
            </a:solidFill>
            <a:ln w="12700" cap="flat" cmpd="sng" algn="ctr">
              <a:solidFill>
                <a:schemeClr val="accent1">
                  <a:alpha val="24706"/>
                </a:schemeClr>
              </a:solidFill>
              <a:prstDash val="solid"/>
              <a:miter lim="800000"/>
            </a:ln>
            <a:effectLst/>
          </p:spPr>
          <p:txBody>
            <a:bodyPr lIns="59737" rIns="59737" rtlCol="0" anchor="t"/>
            <a:lstStyle/>
            <a:p>
              <a:pPr marL="0" marR="0" lvl="0" indent="0" algn="ctr" defTabSz="89620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353535"/>
                  </a:solidFill>
                  <a:effectLst/>
                  <a:uLnTx/>
                  <a:uFillTx/>
                  <a:latin typeface="Calibri" panose="020F0502020204030204"/>
                  <a:ea typeface="+mn-ea"/>
                  <a:cs typeface="Segoe UI" panose="020B0502040204020203" pitchFamily="34" charset="0"/>
                </a:rPr>
                <a:t>IoT</a:t>
              </a:r>
              <a:r>
                <a:rPr kumimoji="0" lang="en-US" sz="1100" b="0" i="0" u="none" strike="noStrike" kern="0" cap="none" spc="0" normalizeH="0" baseline="0" noProof="0" dirty="0">
                  <a:ln>
                    <a:noFill/>
                  </a:ln>
                  <a:solidFill>
                    <a:srgbClr val="353535"/>
                  </a:solidFill>
                  <a:effectLst/>
                  <a:uLnTx/>
                  <a:uFillTx/>
                  <a:latin typeface="Calibri" panose="020F0502020204030204"/>
                  <a:ea typeface="+mn-ea"/>
                  <a:cs typeface="Segoe UI" panose="020B0502040204020203" pitchFamily="34" charset="0"/>
                </a:rPr>
                <a:t> Hub</a:t>
              </a:r>
            </a:p>
          </p:txBody>
        </p:sp>
        <p:grpSp>
          <p:nvGrpSpPr>
            <p:cNvPr id="85" name="Group 84">
              <a:extLst>
                <a:ext uri="{FF2B5EF4-FFF2-40B4-BE49-F238E27FC236}">
                  <a16:creationId xmlns:a16="http://schemas.microsoft.com/office/drawing/2014/main" id="{ECAC2A3C-E9CB-448F-BA15-DD82D370948A}"/>
                </a:ext>
              </a:extLst>
            </p:cNvPr>
            <p:cNvGrpSpPr/>
            <p:nvPr/>
          </p:nvGrpSpPr>
          <p:grpSpPr>
            <a:xfrm>
              <a:off x="5324882" y="3265180"/>
              <a:ext cx="484182" cy="487639"/>
              <a:chOff x="4747902" y="1411950"/>
              <a:chExt cx="254184" cy="255999"/>
            </a:xfrm>
          </p:grpSpPr>
          <p:sp>
            <p:nvSpPr>
              <p:cNvPr id="86" name="L-Shape 85">
                <a:extLst>
                  <a:ext uri="{FF2B5EF4-FFF2-40B4-BE49-F238E27FC236}">
                    <a16:creationId xmlns:a16="http://schemas.microsoft.com/office/drawing/2014/main" id="{EDE18DD1-69FE-4BD0-A689-6B11AE5C0416}"/>
                  </a:ext>
                </a:extLst>
              </p:cNvPr>
              <p:cNvSpPr/>
              <p:nvPr/>
            </p:nvSpPr>
            <p:spPr bwMode="auto">
              <a:xfrm>
                <a:off x="4747902" y="1598924"/>
                <a:ext cx="71378" cy="69025"/>
              </a:xfrm>
              <a:prstGeom prst="corne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L-Shape 86">
                <a:extLst>
                  <a:ext uri="{FF2B5EF4-FFF2-40B4-BE49-F238E27FC236}">
                    <a16:creationId xmlns:a16="http://schemas.microsoft.com/office/drawing/2014/main" id="{79554EB6-569F-4016-9603-D6ED6812D75B}"/>
                  </a:ext>
                </a:extLst>
              </p:cNvPr>
              <p:cNvSpPr/>
              <p:nvPr/>
            </p:nvSpPr>
            <p:spPr bwMode="auto">
              <a:xfrm rot="10800000">
                <a:off x="4930708" y="1411950"/>
                <a:ext cx="71378" cy="69025"/>
              </a:xfrm>
              <a:prstGeom prst="corne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A5C4549B-3757-4F6E-A97C-D5532E1C4E8A}"/>
                  </a:ext>
                </a:extLst>
              </p:cNvPr>
              <p:cNvSpPr/>
              <p:nvPr/>
            </p:nvSpPr>
            <p:spPr bwMode="auto">
              <a:xfrm>
                <a:off x="4878421" y="1512980"/>
                <a:ext cx="50357" cy="5035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DFF2D5B6-1E56-4ED8-924F-DCA7B27E56B9}"/>
                  </a:ext>
                </a:extLst>
              </p:cNvPr>
              <p:cNvSpPr/>
              <p:nvPr/>
            </p:nvSpPr>
            <p:spPr bwMode="auto">
              <a:xfrm>
                <a:off x="4912306" y="1579808"/>
                <a:ext cx="37179" cy="371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8C3A3249-BDF7-4D78-8336-E747E358D631}"/>
                  </a:ext>
                </a:extLst>
              </p:cNvPr>
              <p:cNvSpPr/>
              <p:nvPr/>
            </p:nvSpPr>
            <p:spPr bwMode="auto">
              <a:xfrm>
                <a:off x="4844066" y="1458388"/>
                <a:ext cx="37179" cy="371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7BA17C34-756A-4C1F-AE92-60753B0BB3CD}"/>
                  </a:ext>
                </a:extLst>
              </p:cNvPr>
              <p:cNvSpPr/>
              <p:nvPr/>
            </p:nvSpPr>
            <p:spPr bwMode="auto">
              <a:xfrm>
                <a:off x="4791827" y="1532276"/>
                <a:ext cx="30120" cy="30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D3A8B95D-BE97-498D-9437-2DB4FA80C286}"/>
                  </a:ext>
                </a:extLst>
              </p:cNvPr>
              <p:cNvSpPr/>
              <p:nvPr/>
            </p:nvSpPr>
            <p:spPr bwMode="auto">
              <a:xfrm>
                <a:off x="4848302" y="1580750"/>
                <a:ext cx="30120" cy="30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D6D08CFF-1BD0-4C92-B5EC-0CC93200910C}"/>
                  </a:ext>
                </a:extLst>
              </p:cNvPr>
              <p:cNvSpPr/>
              <p:nvPr/>
            </p:nvSpPr>
            <p:spPr bwMode="auto">
              <a:xfrm rot="3266723">
                <a:off x="4854890" y="1503097"/>
                <a:ext cx="51769" cy="47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150C6CEE-E083-4818-87F8-34394A532085}"/>
                  </a:ext>
                </a:extLst>
              </p:cNvPr>
              <p:cNvSpPr/>
              <p:nvPr/>
            </p:nvSpPr>
            <p:spPr bwMode="auto">
              <a:xfrm rot="3266723">
                <a:off x="4894893" y="1570867"/>
                <a:ext cx="51769" cy="47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E88E1758-0F45-4FC5-8E69-CAD053577BF4}"/>
                  </a:ext>
                </a:extLst>
              </p:cNvPr>
              <p:cNvSpPr/>
              <p:nvPr/>
            </p:nvSpPr>
            <p:spPr bwMode="auto">
              <a:xfrm rot="7369166">
                <a:off x="4851125" y="1572278"/>
                <a:ext cx="51769" cy="47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925D6052-6E2D-4960-A60D-DF52E7BD63FC}"/>
                  </a:ext>
                </a:extLst>
              </p:cNvPr>
              <p:cNvSpPr/>
              <p:nvPr/>
            </p:nvSpPr>
            <p:spPr bwMode="auto">
              <a:xfrm rot="21340763">
                <a:off x="4819100" y="1540144"/>
                <a:ext cx="67770" cy="47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202A90D1-3748-4668-BA28-B24F1698C645}"/>
              </a:ext>
            </a:extLst>
          </p:cNvPr>
          <p:cNvGrpSpPr/>
          <p:nvPr/>
        </p:nvGrpSpPr>
        <p:grpSpPr>
          <a:xfrm>
            <a:off x="6906251" y="3115818"/>
            <a:ext cx="1686183" cy="1573319"/>
            <a:chOff x="7350143" y="2634958"/>
            <a:chExt cx="1719994" cy="1604867"/>
          </a:xfrm>
        </p:grpSpPr>
        <p:grpSp>
          <p:nvGrpSpPr>
            <p:cNvPr id="98" name="Group 97">
              <a:extLst>
                <a:ext uri="{FF2B5EF4-FFF2-40B4-BE49-F238E27FC236}">
                  <a16:creationId xmlns:a16="http://schemas.microsoft.com/office/drawing/2014/main" id="{0812977F-E45D-49FB-AC71-5130A4D7AEEF}"/>
                </a:ext>
              </a:extLst>
            </p:cNvPr>
            <p:cNvGrpSpPr/>
            <p:nvPr/>
          </p:nvGrpSpPr>
          <p:grpSpPr>
            <a:xfrm>
              <a:off x="7350143" y="3899057"/>
              <a:ext cx="401003" cy="288905"/>
              <a:chOff x="1107857" y="-3310276"/>
              <a:chExt cx="641349" cy="498475"/>
            </a:xfrm>
            <a:solidFill>
              <a:schemeClr val="tx1"/>
            </a:solidFill>
          </p:grpSpPr>
          <p:sp>
            <p:nvSpPr>
              <p:cNvPr id="131" name="Freeform 236">
                <a:extLst>
                  <a:ext uri="{FF2B5EF4-FFF2-40B4-BE49-F238E27FC236}">
                    <a16:creationId xmlns:a16="http://schemas.microsoft.com/office/drawing/2014/main" id="{4E3AA06E-2468-40C9-B928-B688D22BD977}"/>
                  </a:ext>
                </a:extLst>
              </p:cNvPr>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p>
                <a:pPr marL="0" marR="0" lvl="0" indent="0" algn="l" defTabSz="896328"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a:ea typeface="+mn-ea"/>
                  <a:cs typeface="+mn-cs"/>
                </a:endParaRPr>
              </a:p>
            </p:txBody>
          </p:sp>
          <p:sp>
            <p:nvSpPr>
              <p:cNvPr id="132" name="Freeform 237">
                <a:extLst>
                  <a:ext uri="{FF2B5EF4-FFF2-40B4-BE49-F238E27FC236}">
                    <a16:creationId xmlns:a16="http://schemas.microsoft.com/office/drawing/2014/main" id="{B6AC914A-0149-4DE1-B474-F74F0B94995C}"/>
                  </a:ext>
                </a:extLst>
              </p:cNvPr>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p>
                <a:pPr marL="0" marR="0" lvl="0" indent="0" algn="l" defTabSz="896328"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a:ea typeface="+mn-ea"/>
                  <a:cs typeface="+mn-cs"/>
                </a:endParaRPr>
              </a:p>
            </p:txBody>
          </p:sp>
          <p:sp>
            <p:nvSpPr>
              <p:cNvPr id="133" name="Freeform 238">
                <a:extLst>
                  <a:ext uri="{FF2B5EF4-FFF2-40B4-BE49-F238E27FC236}">
                    <a16:creationId xmlns:a16="http://schemas.microsoft.com/office/drawing/2014/main" id="{A5BD2889-C904-4BDA-898D-7FC0F3E07B4A}"/>
                  </a:ext>
                </a:extLst>
              </p:cNvPr>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p>
                <a:pPr marL="0" marR="0" lvl="0" indent="0" algn="l" defTabSz="896328"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a:ea typeface="+mn-ea"/>
                  <a:cs typeface="+mn-cs"/>
                </a:endParaRPr>
              </a:p>
            </p:txBody>
          </p:sp>
          <p:sp>
            <p:nvSpPr>
              <p:cNvPr id="134" name="Freeform 239">
                <a:extLst>
                  <a:ext uri="{FF2B5EF4-FFF2-40B4-BE49-F238E27FC236}">
                    <a16:creationId xmlns:a16="http://schemas.microsoft.com/office/drawing/2014/main" id="{5389E4E0-CB6F-42A9-B148-D6D966AE875E}"/>
                  </a:ext>
                </a:extLst>
              </p:cNvPr>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p>
                <a:pPr marL="0" marR="0" lvl="0" indent="0" algn="l" defTabSz="896328"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2004F005-41EB-4285-AA70-39C06A125196}"/>
                </a:ext>
              </a:extLst>
            </p:cNvPr>
            <p:cNvGrpSpPr/>
            <p:nvPr/>
          </p:nvGrpSpPr>
          <p:grpSpPr>
            <a:xfrm>
              <a:off x="7945291" y="3959069"/>
              <a:ext cx="272708" cy="280756"/>
              <a:chOff x="2296894" y="-3310276"/>
              <a:chExt cx="484187" cy="498475"/>
            </a:xfrm>
            <a:solidFill>
              <a:schemeClr val="tx1"/>
            </a:solidFill>
          </p:grpSpPr>
          <p:sp>
            <p:nvSpPr>
              <p:cNvPr id="123" name="Freeform 63">
                <a:extLst>
                  <a:ext uri="{FF2B5EF4-FFF2-40B4-BE49-F238E27FC236}">
                    <a16:creationId xmlns:a16="http://schemas.microsoft.com/office/drawing/2014/main" id="{7BBBBE53-0D1D-4C45-8467-300412C91B3E}"/>
                  </a:ext>
                </a:extLst>
              </p:cNvPr>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4" name="Freeform 64">
                <a:extLst>
                  <a:ext uri="{FF2B5EF4-FFF2-40B4-BE49-F238E27FC236}">
                    <a16:creationId xmlns:a16="http://schemas.microsoft.com/office/drawing/2014/main" id="{C725A6E7-D260-4BCF-B93D-A6A654F6A08A}"/>
                  </a:ext>
                </a:extLst>
              </p:cNvPr>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5" name="Freeform 65">
                <a:extLst>
                  <a:ext uri="{FF2B5EF4-FFF2-40B4-BE49-F238E27FC236}">
                    <a16:creationId xmlns:a16="http://schemas.microsoft.com/office/drawing/2014/main" id="{F74C284B-C1DC-43F7-B347-BB3977BFCAE2}"/>
                  </a:ext>
                </a:extLst>
              </p:cNvPr>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6" name="Freeform 66">
                <a:extLst>
                  <a:ext uri="{FF2B5EF4-FFF2-40B4-BE49-F238E27FC236}">
                    <a16:creationId xmlns:a16="http://schemas.microsoft.com/office/drawing/2014/main" id="{084B14A4-40E7-45A3-9089-AC4B53DEB69F}"/>
                  </a:ext>
                </a:extLst>
              </p:cNvPr>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7" name="Freeform 67">
                <a:extLst>
                  <a:ext uri="{FF2B5EF4-FFF2-40B4-BE49-F238E27FC236}">
                    <a16:creationId xmlns:a16="http://schemas.microsoft.com/office/drawing/2014/main" id="{70B1C299-788F-4050-B6DA-747E59899906}"/>
                  </a:ext>
                </a:extLst>
              </p:cNvPr>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8" name="Freeform 68">
                <a:extLst>
                  <a:ext uri="{FF2B5EF4-FFF2-40B4-BE49-F238E27FC236}">
                    <a16:creationId xmlns:a16="http://schemas.microsoft.com/office/drawing/2014/main" id="{3A46370C-715D-451A-ADD0-6D932B5976C6}"/>
                  </a:ext>
                </a:extLst>
              </p:cNvPr>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9" name="Freeform 69">
                <a:extLst>
                  <a:ext uri="{FF2B5EF4-FFF2-40B4-BE49-F238E27FC236}">
                    <a16:creationId xmlns:a16="http://schemas.microsoft.com/office/drawing/2014/main" id="{CE173729-F548-41F5-9280-B6CE98E4BAA9}"/>
                  </a:ext>
                </a:extLst>
              </p:cNvPr>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30" name="Freeform 70">
                <a:extLst>
                  <a:ext uri="{FF2B5EF4-FFF2-40B4-BE49-F238E27FC236}">
                    <a16:creationId xmlns:a16="http://schemas.microsoft.com/office/drawing/2014/main" id="{47DD1D46-C933-4D88-87AB-A34025B8DB04}"/>
                  </a:ext>
                </a:extLst>
              </p:cNvPr>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4384A898-33C9-46A4-8DDB-9F07AC95C19B}"/>
                </a:ext>
              </a:extLst>
            </p:cNvPr>
            <p:cNvGrpSpPr/>
            <p:nvPr/>
          </p:nvGrpSpPr>
          <p:grpSpPr>
            <a:xfrm>
              <a:off x="7441759" y="3478531"/>
              <a:ext cx="325526" cy="288905"/>
              <a:chOff x="3314482" y="-4918414"/>
              <a:chExt cx="508000" cy="450850"/>
            </a:xfrm>
            <a:solidFill>
              <a:schemeClr val="tx1"/>
            </a:solidFill>
          </p:grpSpPr>
          <p:sp>
            <p:nvSpPr>
              <p:cNvPr id="108" name="Freeform 72">
                <a:extLst>
                  <a:ext uri="{FF2B5EF4-FFF2-40B4-BE49-F238E27FC236}">
                    <a16:creationId xmlns:a16="http://schemas.microsoft.com/office/drawing/2014/main" id="{399A2643-8775-4557-B5CF-76777459680F}"/>
                  </a:ext>
                </a:extLst>
              </p:cNvPr>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grpSp>
            <p:nvGrpSpPr>
              <p:cNvPr id="109" name="Group 108">
                <a:extLst>
                  <a:ext uri="{FF2B5EF4-FFF2-40B4-BE49-F238E27FC236}">
                    <a16:creationId xmlns:a16="http://schemas.microsoft.com/office/drawing/2014/main" id="{BC2454A2-F999-4115-B4E7-8EEC9A60EA6D}"/>
                  </a:ext>
                </a:extLst>
              </p:cNvPr>
              <p:cNvGrpSpPr/>
              <p:nvPr/>
            </p:nvGrpSpPr>
            <p:grpSpPr>
              <a:xfrm>
                <a:off x="3395444" y="-4880314"/>
                <a:ext cx="363537" cy="342900"/>
                <a:chOff x="3395444" y="-4880314"/>
                <a:chExt cx="363537" cy="342900"/>
              </a:xfrm>
              <a:grpFill/>
            </p:grpSpPr>
            <p:sp>
              <p:nvSpPr>
                <p:cNvPr id="110" name="Freeform 74">
                  <a:extLst>
                    <a:ext uri="{FF2B5EF4-FFF2-40B4-BE49-F238E27FC236}">
                      <a16:creationId xmlns:a16="http://schemas.microsoft.com/office/drawing/2014/main" id="{DF67529E-C8BD-4482-9298-5C452B20C2B8}"/>
                    </a:ext>
                  </a:extLst>
                </p:cNvPr>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11" name="Freeform 75">
                  <a:extLst>
                    <a:ext uri="{FF2B5EF4-FFF2-40B4-BE49-F238E27FC236}">
                      <a16:creationId xmlns:a16="http://schemas.microsoft.com/office/drawing/2014/main" id="{C18E215B-FEF6-41C9-B307-0A740E2D743F}"/>
                    </a:ext>
                  </a:extLst>
                </p:cNvPr>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12" name="Freeform 76">
                  <a:extLst>
                    <a:ext uri="{FF2B5EF4-FFF2-40B4-BE49-F238E27FC236}">
                      <a16:creationId xmlns:a16="http://schemas.microsoft.com/office/drawing/2014/main" id="{7CEB3EA6-DDB5-4C1B-9A54-04C68BF776EC}"/>
                    </a:ext>
                  </a:extLst>
                </p:cNvPr>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13" name="Freeform 77">
                  <a:extLst>
                    <a:ext uri="{FF2B5EF4-FFF2-40B4-BE49-F238E27FC236}">
                      <a16:creationId xmlns:a16="http://schemas.microsoft.com/office/drawing/2014/main" id="{2773ACC5-9B1C-4AC1-B2C7-36D218615B86}"/>
                    </a:ext>
                  </a:extLst>
                </p:cNvPr>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14" name="Freeform 78">
                  <a:extLst>
                    <a:ext uri="{FF2B5EF4-FFF2-40B4-BE49-F238E27FC236}">
                      <a16:creationId xmlns:a16="http://schemas.microsoft.com/office/drawing/2014/main" id="{7CEBB254-6C3B-468C-B0AA-89C55711ACF5}"/>
                    </a:ext>
                  </a:extLst>
                </p:cNvPr>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15" name="Freeform 79">
                  <a:extLst>
                    <a:ext uri="{FF2B5EF4-FFF2-40B4-BE49-F238E27FC236}">
                      <a16:creationId xmlns:a16="http://schemas.microsoft.com/office/drawing/2014/main" id="{73FAC42F-E0AD-4922-B0DA-574043FADF49}"/>
                    </a:ext>
                  </a:extLst>
                </p:cNvPr>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16" name="Freeform 80">
                  <a:extLst>
                    <a:ext uri="{FF2B5EF4-FFF2-40B4-BE49-F238E27FC236}">
                      <a16:creationId xmlns:a16="http://schemas.microsoft.com/office/drawing/2014/main" id="{0A2F9DA2-6E7C-4F3F-8BF1-F37E897FAD99}"/>
                    </a:ext>
                  </a:extLst>
                </p:cNvPr>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17" name="Freeform 81">
                  <a:extLst>
                    <a:ext uri="{FF2B5EF4-FFF2-40B4-BE49-F238E27FC236}">
                      <a16:creationId xmlns:a16="http://schemas.microsoft.com/office/drawing/2014/main" id="{B8DAA505-321D-458A-BA79-F22CAB006CDF}"/>
                    </a:ext>
                  </a:extLst>
                </p:cNvPr>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18" name="Freeform 82">
                  <a:extLst>
                    <a:ext uri="{FF2B5EF4-FFF2-40B4-BE49-F238E27FC236}">
                      <a16:creationId xmlns:a16="http://schemas.microsoft.com/office/drawing/2014/main" id="{93BCFE92-66DC-406E-B548-63F1E2406E63}"/>
                    </a:ext>
                  </a:extLst>
                </p:cNvPr>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19" name="Freeform 83">
                  <a:extLst>
                    <a:ext uri="{FF2B5EF4-FFF2-40B4-BE49-F238E27FC236}">
                      <a16:creationId xmlns:a16="http://schemas.microsoft.com/office/drawing/2014/main" id="{55289373-4F8A-4FE8-B9F3-DDE84D29F2EC}"/>
                    </a:ext>
                  </a:extLst>
                </p:cNvPr>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0" name="Freeform 84">
                  <a:extLst>
                    <a:ext uri="{FF2B5EF4-FFF2-40B4-BE49-F238E27FC236}">
                      <a16:creationId xmlns:a16="http://schemas.microsoft.com/office/drawing/2014/main" id="{967F4883-9F3E-4DAF-A5A2-1A82C606198F}"/>
                    </a:ext>
                  </a:extLst>
                </p:cNvPr>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1" name="Freeform 85">
                  <a:extLst>
                    <a:ext uri="{FF2B5EF4-FFF2-40B4-BE49-F238E27FC236}">
                      <a16:creationId xmlns:a16="http://schemas.microsoft.com/office/drawing/2014/main" id="{F3C0C392-B132-4346-A845-B7414097D2ED}"/>
                    </a:ext>
                  </a:extLst>
                </p:cNvPr>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2" name="Freeform 86">
                  <a:extLst>
                    <a:ext uri="{FF2B5EF4-FFF2-40B4-BE49-F238E27FC236}">
                      <a16:creationId xmlns:a16="http://schemas.microsoft.com/office/drawing/2014/main" id="{4F1C89D4-33BD-433A-85BD-902D6A164648}"/>
                    </a:ext>
                  </a:extLst>
                </p:cNvPr>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prstClr val="black"/>
                    </a:solidFill>
                    <a:effectLst/>
                    <a:uLnTx/>
                    <a:uFillTx/>
                    <a:latin typeface="Segoe UI Semilight"/>
                    <a:ea typeface="+mn-ea"/>
                    <a:cs typeface="+mn-cs"/>
                  </a:endParaRPr>
                </a:p>
              </p:txBody>
            </p:sp>
          </p:grpSp>
        </p:grpSp>
        <p:pic>
          <p:nvPicPr>
            <p:cNvPr id="101" name="Picture 100">
              <a:extLst>
                <a:ext uri="{FF2B5EF4-FFF2-40B4-BE49-F238E27FC236}">
                  <a16:creationId xmlns:a16="http://schemas.microsoft.com/office/drawing/2014/main" id="{D143826A-12D4-4A19-8327-AFDF61EB4D6D}"/>
                </a:ext>
              </a:extLst>
            </p:cNvPr>
            <p:cNvPicPr>
              <a:picLocks noChangeAspect="1"/>
            </p:cNvPicPr>
            <p:nvPr/>
          </p:nvPicPr>
          <p:blipFill>
            <a:blip r:embed="rId6">
              <a:duotone>
                <a:prstClr val="black"/>
                <a:schemeClr val="tx2">
                  <a:tint val="45000"/>
                  <a:satMod val="400000"/>
                </a:schemeClr>
              </a:duotone>
            </a:blip>
            <a:stretch>
              <a:fillRect/>
            </a:stretch>
          </p:blipFill>
          <p:spPr>
            <a:xfrm>
              <a:off x="7942044" y="3467591"/>
              <a:ext cx="382818" cy="383643"/>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445C3739-E190-4408-812E-B7CCE3043E7F}"/>
                </a:ext>
              </a:extLst>
            </p:cNvPr>
            <p:cNvPicPr>
              <a:picLocks noChangeAspect="1"/>
            </p:cNvPicPr>
            <p:nvPr/>
          </p:nvPicPr>
          <p:blipFill>
            <a:blip r:embed="rId7"/>
            <a:stretch>
              <a:fillRect/>
            </a:stretch>
          </p:blipFill>
          <p:spPr>
            <a:xfrm>
              <a:off x="8187670" y="3076041"/>
              <a:ext cx="402335" cy="402335"/>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1EDA1A25-0104-4C2D-A1DD-DC37E22ADF82}"/>
                </a:ext>
              </a:extLst>
            </p:cNvPr>
            <p:cNvPicPr>
              <a:picLocks noChangeAspect="1"/>
            </p:cNvPicPr>
            <p:nvPr/>
          </p:nvPicPr>
          <p:blipFill>
            <a:blip r:embed="rId8"/>
            <a:stretch>
              <a:fillRect/>
            </a:stretch>
          </p:blipFill>
          <p:spPr>
            <a:xfrm>
              <a:off x="8439918" y="3461406"/>
              <a:ext cx="346822" cy="346822"/>
            </a:xfrm>
            <a:prstGeom prst="rect">
              <a:avLst/>
            </a:prstGeom>
          </p:spPr>
        </p:pic>
        <p:pic>
          <p:nvPicPr>
            <p:cNvPr id="104" name="Picture 103">
              <a:extLst>
                <a:ext uri="{FF2B5EF4-FFF2-40B4-BE49-F238E27FC236}">
                  <a16:creationId xmlns:a16="http://schemas.microsoft.com/office/drawing/2014/main" id="{F63932D0-01C7-49F4-B39B-65065CACB35E}"/>
                </a:ext>
              </a:extLst>
            </p:cNvPr>
            <p:cNvPicPr>
              <a:picLocks noChangeAspect="1"/>
            </p:cNvPicPr>
            <p:nvPr/>
          </p:nvPicPr>
          <p:blipFill>
            <a:blip r:embed="rId9"/>
            <a:stretch>
              <a:fillRect/>
            </a:stretch>
          </p:blipFill>
          <p:spPr>
            <a:xfrm>
              <a:off x="7725770" y="3072304"/>
              <a:ext cx="289854" cy="289854"/>
            </a:xfrm>
            <a:prstGeom prst="rect">
              <a:avLst/>
            </a:prstGeom>
          </p:spPr>
        </p:pic>
        <p:pic>
          <p:nvPicPr>
            <p:cNvPr id="105" name="Picture 104">
              <a:extLst>
                <a:ext uri="{FF2B5EF4-FFF2-40B4-BE49-F238E27FC236}">
                  <a16:creationId xmlns:a16="http://schemas.microsoft.com/office/drawing/2014/main" id="{62258B2E-6E2E-49DC-B15A-F7D8666FE18C}"/>
                </a:ext>
              </a:extLst>
            </p:cNvPr>
            <p:cNvPicPr>
              <a:picLocks noChangeAspect="1"/>
            </p:cNvPicPr>
            <p:nvPr/>
          </p:nvPicPr>
          <p:blipFill>
            <a:blip r:embed="rId10"/>
            <a:stretch>
              <a:fillRect/>
            </a:stretch>
          </p:blipFill>
          <p:spPr>
            <a:xfrm>
              <a:off x="8504659" y="3884397"/>
              <a:ext cx="346822" cy="346822"/>
            </a:xfrm>
            <a:prstGeom prst="rect">
              <a:avLst/>
            </a:prstGeom>
          </p:spPr>
        </p:pic>
        <p:pic>
          <p:nvPicPr>
            <p:cNvPr id="106" name="Picture 105" descr="A close up of a sign&#10;&#10;Description generated with high confidence">
              <a:extLst>
                <a:ext uri="{FF2B5EF4-FFF2-40B4-BE49-F238E27FC236}">
                  <a16:creationId xmlns:a16="http://schemas.microsoft.com/office/drawing/2014/main" id="{AD172675-FD40-4329-9CC9-30371E80B7CC}"/>
                </a:ext>
              </a:extLst>
            </p:cNvPr>
            <p:cNvPicPr>
              <a:picLocks noChangeAspect="1"/>
            </p:cNvPicPr>
            <p:nvPr/>
          </p:nvPicPr>
          <p:blipFill>
            <a:blip r:embed="rId11"/>
            <a:stretch>
              <a:fillRect/>
            </a:stretch>
          </p:blipFill>
          <p:spPr>
            <a:xfrm>
              <a:off x="8749356" y="2928081"/>
              <a:ext cx="320781" cy="320781"/>
            </a:xfrm>
            <a:prstGeom prst="rect">
              <a:avLst/>
            </a:prstGeom>
          </p:spPr>
        </p:pic>
        <p:pic>
          <p:nvPicPr>
            <p:cNvPr id="107" name="Picture 106" descr="A picture containing vector graphics&#10;&#10;Description generated with high confidence">
              <a:extLst>
                <a:ext uri="{FF2B5EF4-FFF2-40B4-BE49-F238E27FC236}">
                  <a16:creationId xmlns:a16="http://schemas.microsoft.com/office/drawing/2014/main" id="{2D43C048-2CE7-467B-9B2B-3BE0FD139DAF}"/>
                </a:ext>
              </a:extLst>
            </p:cNvPr>
            <p:cNvPicPr>
              <a:picLocks noChangeAspect="1"/>
            </p:cNvPicPr>
            <p:nvPr/>
          </p:nvPicPr>
          <p:blipFill>
            <a:blip r:embed="rId12"/>
            <a:stretch>
              <a:fillRect/>
            </a:stretch>
          </p:blipFill>
          <p:spPr>
            <a:xfrm>
              <a:off x="8296796" y="2634958"/>
              <a:ext cx="335650" cy="335650"/>
            </a:xfrm>
            <a:prstGeom prst="rect">
              <a:avLst/>
            </a:prstGeom>
          </p:spPr>
        </p:pic>
      </p:grpSp>
      <p:grpSp>
        <p:nvGrpSpPr>
          <p:cNvPr id="135" name="Group 134">
            <a:extLst>
              <a:ext uri="{FF2B5EF4-FFF2-40B4-BE49-F238E27FC236}">
                <a16:creationId xmlns:a16="http://schemas.microsoft.com/office/drawing/2014/main" id="{C5A25BC3-0B9C-4653-9811-10D7A25E2619}"/>
              </a:ext>
            </a:extLst>
          </p:cNvPr>
          <p:cNvGrpSpPr/>
          <p:nvPr/>
        </p:nvGrpSpPr>
        <p:grpSpPr>
          <a:xfrm>
            <a:off x="6892133" y="1058862"/>
            <a:ext cx="2017102" cy="592552"/>
            <a:chOff x="6445256" y="295317"/>
            <a:chExt cx="3361264" cy="987420"/>
          </a:xfrm>
        </p:grpSpPr>
        <p:pic>
          <p:nvPicPr>
            <p:cNvPr id="136" name="Picture 135" descr="A close up of a logo&#10;&#10;Description generated with very high confidence">
              <a:extLst>
                <a:ext uri="{FF2B5EF4-FFF2-40B4-BE49-F238E27FC236}">
                  <a16:creationId xmlns:a16="http://schemas.microsoft.com/office/drawing/2014/main" id="{2F50F208-5904-4F1C-B607-2920C1DA20C7}"/>
                </a:ext>
              </a:extLst>
            </p:cNvPr>
            <p:cNvPicPr>
              <a:picLocks noChangeAspect="1"/>
            </p:cNvPicPr>
            <p:nvPr/>
          </p:nvPicPr>
          <p:blipFill>
            <a:blip r:embed="rId13">
              <a:biLevel thresh="25000"/>
            </a:blip>
            <a:stretch>
              <a:fillRect/>
            </a:stretch>
          </p:blipFill>
          <p:spPr>
            <a:xfrm>
              <a:off x="6445256" y="295317"/>
              <a:ext cx="780290" cy="780290"/>
            </a:xfrm>
            <a:prstGeom prst="rect">
              <a:avLst/>
            </a:prstGeom>
          </p:spPr>
        </p:pic>
        <p:sp>
          <p:nvSpPr>
            <p:cNvPr id="137" name="TextBox 136">
              <a:extLst>
                <a:ext uri="{FF2B5EF4-FFF2-40B4-BE49-F238E27FC236}">
                  <a16:creationId xmlns:a16="http://schemas.microsoft.com/office/drawing/2014/main" id="{37AB63D7-0FD2-43D6-8129-467269594C20}"/>
                </a:ext>
              </a:extLst>
            </p:cNvPr>
            <p:cNvSpPr txBox="1"/>
            <p:nvPr/>
          </p:nvSpPr>
          <p:spPr>
            <a:xfrm>
              <a:off x="7207610" y="483297"/>
              <a:ext cx="2598910" cy="799440"/>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Microsoft Azure</a:t>
              </a:r>
            </a:p>
          </p:txBody>
        </p:sp>
      </p:grpSp>
      <p:grpSp>
        <p:nvGrpSpPr>
          <p:cNvPr id="138" name="Group 137">
            <a:extLst>
              <a:ext uri="{FF2B5EF4-FFF2-40B4-BE49-F238E27FC236}">
                <a16:creationId xmlns:a16="http://schemas.microsoft.com/office/drawing/2014/main" id="{4220EDAD-BA6A-4D6E-8CB8-74FBB96DC04C}"/>
              </a:ext>
            </a:extLst>
          </p:cNvPr>
          <p:cNvGrpSpPr/>
          <p:nvPr/>
        </p:nvGrpSpPr>
        <p:grpSpPr>
          <a:xfrm>
            <a:off x="2220976" y="5135158"/>
            <a:ext cx="896184" cy="908446"/>
            <a:chOff x="2570919" y="4694790"/>
            <a:chExt cx="914154" cy="926662"/>
          </a:xfrm>
        </p:grpSpPr>
        <p:sp>
          <p:nvSpPr>
            <p:cNvPr id="139" name="Rectangle 138">
              <a:extLst>
                <a:ext uri="{FF2B5EF4-FFF2-40B4-BE49-F238E27FC236}">
                  <a16:creationId xmlns:a16="http://schemas.microsoft.com/office/drawing/2014/main" id="{373EC7FA-BDB9-4B35-B2C8-53C7A0D4D510}"/>
                </a:ext>
              </a:extLst>
            </p:cNvPr>
            <p:cNvSpPr/>
            <p:nvPr/>
          </p:nvSpPr>
          <p:spPr>
            <a:xfrm>
              <a:off x="2570919" y="4694790"/>
              <a:ext cx="914154" cy="926662"/>
            </a:xfrm>
            <a:prstGeom prst="rect">
              <a:avLst/>
            </a:prstGeom>
            <a:solidFill>
              <a:schemeClr val="tx2"/>
            </a:solidFill>
            <a:ln w="12700" cap="flat" cmpd="sng" algn="ctr">
              <a:noFill/>
              <a:prstDash val="solid"/>
              <a:miter lim="800000"/>
            </a:ln>
            <a:effectLst/>
          </p:spPr>
          <p:txBody>
            <a:bodyPr rtlCol="0" anchor="ctr"/>
            <a:lstStyle/>
            <a:p>
              <a:pPr marL="0" marR="0" lvl="0" indent="0" algn="ctr" defTabSz="878581" rtl="0" eaLnBrk="1" fontAlgn="auto" latinLnBrk="0" hangingPunct="1">
                <a:lnSpc>
                  <a:spcPct val="100000"/>
                </a:lnSpc>
                <a:spcBef>
                  <a:spcPts val="588"/>
                </a:spcBef>
                <a:spcAft>
                  <a:spcPts val="0"/>
                </a:spcAft>
                <a:buClrTx/>
                <a:buSzTx/>
                <a:buFontTx/>
                <a:buNone/>
                <a:tabLst/>
                <a:defRPr/>
              </a:pPr>
              <a:endPar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a:p>
              <a:pPr marL="0" marR="0" lvl="0" indent="0" algn="ctr" defTabSz="878581" rtl="0" eaLnBrk="1" fontAlgn="auto" latinLnBrk="0" hangingPunct="1">
                <a:lnSpc>
                  <a:spcPct val="100000"/>
                </a:lnSpc>
                <a:spcBef>
                  <a:spcPts val="588"/>
                </a:spcBef>
                <a:spcAft>
                  <a:spcPts val="0"/>
                </a:spcAft>
                <a:buClrTx/>
                <a:buSzTx/>
                <a:buFontTx/>
                <a:buNone/>
                <a:tabLst/>
                <a:defRPr/>
              </a:pP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Field </a:t>
              </a:r>
              <a:b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br>
              <a:r>
                <a:rPr kumimoji="0" lang="en-US" sz="1175"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rPr>
                <a:t>Gateway</a:t>
              </a:r>
            </a:p>
          </p:txBody>
        </p:sp>
        <p:grpSp>
          <p:nvGrpSpPr>
            <p:cNvPr id="140" name="Group 139">
              <a:extLst>
                <a:ext uri="{FF2B5EF4-FFF2-40B4-BE49-F238E27FC236}">
                  <a16:creationId xmlns:a16="http://schemas.microsoft.com/office/drawing/2014/main" id="{BAE7EA37-1C99-4B0B-9179-EA79B4EE89C9}"/>
                </a:ext>
              </a:extLst>
            </p:cNvPr>
            <p:cNvGrpSpPr/>
            <p:nvPr/>
          </p:nvGrpSpPr>
          <p:grpSpPr>
            <a:xfrm>
              <a:off x="2645215" y="4765407"/>
              <a:ext cx="236745" cy="236745"/>
              <a:chOff x="740673" y="4917594"/>
              <a:chExt cx="725806" cy="725806"/>
            </a:xfrm>
          </p:grpSpPr>
          <p:pic>
            <p:nvPicPr>
              <p:cNvPr id="141" name="Picture 140">
                <a:extLst>
                  <a:ext uri="{FF2B5EF4-FFF2-40B4-BE49-F238E27FC236}">
                    <a16:creationId xmlns:a16="http://schemas.microsoft.com/office/drawing/2014/main" id="{DB6650FF-2812-40C1-AFBB-47C08FA34263}"/>
                  </a:ext>
                </a:extLst>
              </p:cNvPr>
              <p:cNvPicPr>
                <a:picLocks noChangeAspect="1"/>
              </p:cNvPicPr>
              <p:nvPr/>
            </p:nvPicPr>
            <p:blipFill>
              <a:blip r:embed="rId5">
                <a:biLevel thresh="25000"/>
              </a:blip>
              <a:stretch>
                <a:fillRect/>
              </a:stretch>
            </p:blipFill>
            <p:spPr>
              <a:xfrm>
                <a:off x="740673" y="4917594"/>
                <a:ext cx="725806" cy="725806"/>
              </a:xfrm>
              <a:prstGeom prst="rect">
                <a:avLst/>
              </a:prstGeom>
            </p:spPr>
          </p:pic>
          <p:pic>
            <p:nvPicPr>
              <p:cNvPr id="142" name="Picture 141">
                <a:extLst>
                  <a:ext uri="{FF2B5EF4-FFF2-40B4-BE49-F238E27FC236}">
                    <a16:creationId xmlns:a16="http://schemas.microsoft.com/office/drawing/2014/main" id="{965B4661-9DED-4182-BA9B-D2D6B9DA49D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99565" y="5319535"/>
                <a:ext cx="184978" cy="184978"/>
              </a:xfrm>
              <a:prstGeom prst="rect">
                <a:avLst/>
              </a:prstGeom>
            </p:spPr>
          </p:pic>
        </p:grpSp>
      </p:grpSp>
    </p:spTree>
    <p:extLst>
      <p:ext uri="{BB962C8B-B14F-4D97-AF65-F5344CB8AC3E}">
        <p14:creationId xmlns:p14="http://schemas.microsoft.com/office/powerpoint/2010/main" val="2064012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fade">
                                      <p:cBhvr>
                                        <p:cTn id="29" dur="500"/>
                                        <p:tgtEl>
                                          <p:spTgt spid="80"/>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9" grpId="0" animBg="1"/>
      <p:bldP spid="40" grpId="0" animBg="1"/>
      <p:bldP spid="41" grpId="0" animBg="1"/>
      <p:bldP spid="42" grpId="0" animBg="1"/>
      <p:bldP spid="43" grpId="0" animBg="1"/>
      <p:bldP spid="44" grpId="0" animBg="1"/>
      <p:bldP spid="5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IoT </a:t>
            </a:r>
            <a:r>
              <a:rPr lang="zh-CN" altLang="en-US" sz="3600">
                <a:gradFill>
                  <a:gsLst>
                    <a:gs pos="5417">
                      <a:srgbClr val="FFFFFF"/>
                    </a:gs>
                    <a:gs pos="28000">
                      <a:srgbClr val="FFFFFF"/>
                    </a:gs>
                  </a:gsLst>
                  <a:lin ang="5400000" scaled="0"/>
                </a:gradFill>
                <a:latin typeface="+mj-ea"/>
                <a:ea typeface="+mj-ea"/>
                <a:cs typeface="Segoe UI" pitchFamily="34" charset="0"/>
              </a:rPr>
              <a:t>安全逻辑</a:t>
            </a:r>
          </a:p>
        </p:txBody>
      </p:sp>
      <p:grpSp>
        <p:nvGrpSpPr>
          <p:cNvPr id="143" name="Group 24">
            <a:extLst>
              <a:ext uri="{FF2B5EF4-FFF2-40B4-BE49-F238E27FC236}">
                <a16:creationId xmlns:a16="http://schemas.microsoft.com/office/drawing/2014/main" id="{65C08946-E557-460B-AE08-F0EBB530A3F2}"/>
              </a:ext>
            </a:extLst>
          </p:cNvPr>
          <p:cNvGrpSpPr/>
          <p:nvPr/>
        </p:nvGrpSpPr>
        <p:grpSpPr>
          <a:xfrm>
            <a:off x="445268" y="2230581"/>
            <a:ext cx="2293889" cy="2255380"/>
            <a:chOff x="-2965139" y="1806684"/>
            <a:chExt cx="2599379" cy="2555742"/>
          </a:xfrm>
        </p:grpSpPr>
        <p:sp>
          <p:nvSpPr>
            <p:cNvPr id="144" name="Oval 25">
              <a:extLst>
                <a:ext uri="{FF2B5EF4-FFF2-40B4-BE49-F238E27FC236}">
                  <a16:creationId xmlns:a16="http://schemas.microsoft.com/office/drawing/2014/main" id="{9ABCB9C5-3B79-4EED-8999-AA7727A5D457}"/>
                </a:ext>
              </a:extLst>
            </p:cNvPr>
            <p:cNvSpPr/>
            <p:nvPr/>
          </p:nvSpPr>
          <p:spPr bwMode="auto">
            <a:xfrm>
              <a:off x="-2907125" y="1972415"/>
              <a:ext cx="2375684" cy="2375684"/>
            </a:xfrm>
            <a:prstGeom prst="ellipse">
              <a:avLst/>
            </a:prstGeom>
            <a:noFill/>
            <a:ln w="508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1"/>
                </a:solidFill>
              </a:endParaRPr>
            </a:p>
          </p:txBody>
        </p:sp>
        <p:sp useBgFill="1">
          <p:nvSpPr>
            <p:cNvPr id="145" name="Oval 31">
              <a:extLst>
                <a:ext uri="{FF2B5EF4-FFF2-40B4-BE49-F238E27FC236}">
                  <a16:creationId xmlns:a16="http://schemas.microsoft.com/office/drawing/2014/main" id="{CC2138ED-AC3F-498D-A415-5F39B5B13D5D}"/>
                </a:ext>
              </a:extLst>
            </p:cNvPr>
            <p:cNvSpPr/>
            <p:nvPr/>
          </p:nvSpPr>
          <p:spPr bwMode="auto">
            <a:xfrm>
              <a:off x="-2965139" y="1865890"/>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1"/>
                </a:solidFill>
              </a:endParaRPr>
            </a:p>
          </p:txBody>
        </p:sp>
        <p:sp useBgFill="1">
          <p:nvSpPr>
            <p:cNvPr id="146" name="Oval 32">
              <a:extLst>
                <a:ext uri="{FF2B5EF4-FFF2-40B4-BE49-F238E27FC236}">
                  <a16:creationId xmlns:a16="http://schemas.microsoft.com/office/drawing/2014/main" id="{495A5234-0E5C-46FD-BCBE-A71C5B9E4E74}"/>
                </a:ext>
              </a:extLst>
            </p:cNvPr>
            <p:cNvSpPr/>
            <p:nvPr/>
          </p:nvSpPr>
          <p:spPr bwMode="auto">
            <a:xfrm>
              <a:off x="-1418747" y="1806684"/>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1"/>
                </a:solidFill>
              </a:endParaRPr>
            </a:p>
          </p:txBody>
        </p:sp>
        <p:sp useBgFill="1">
          <p:nvSpPr>
            <p:cNvPr id="147" name="Oval 33">
              <a:extLst>
                <a:ext uri="{FF2B5EF4-FFF2-40B4-BE49-F238E27FC236}">
                  <a16:creationId xmlns:a16="http://schemas.microsoft.com/office/drawing/2014/main" id="{633362BA-B7CE-4FE4-AB9C-BC9944528364}"/>
                </a:ext>
              </a:extLst>
            </p:cNvPr>
            <p:cNvSpPr/>
            <p:nvPr/>
          </p:nvSpPr>
          <p:spPr bwMode="auto">
            <a:xfrm>
              <a:off x="-2932524" y="3475120"/>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1"/>
                </a:solidFill>
              </a:endParaRPr>
            </a:p>
          </p:txBody>
        </p:sp>
        <p:sp useBgFill="1">
          <p:nvSpPr>
            <p:cNvPr id="148" name="Oval 34">
              <a:extLst>
                <a:ext uri="{FF2B5EF4-FFF2-40B4-BE49-F238E27FC236}">
                  <a16:creationId xmlns:a16="http://schemas.microsoft.com/office/drawing/2014/main" id="{30242BB7-CD38-428A-8563-EBA958054E9E}"/>
                </a:ext>
              </a:extLst>
            </p:cNvPr>
            <p:cNvSpPr/>
            <p:nvPr/>
          </p:nvSpPr>
          <p:spPr bwMode="auto">
            <a:xfrm>
              <a:off x="-1253066" y="3460793"/>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1"/>
                </a:solidFill>
              </a:endParaRPr>
            </a:p>
          </p:txBody>
        </p:sp>
        <p:sp>
          <p:nvSpPr>
            <p:cNvPr id="149" name="Trusted">
              <a:extLst>
                <a:ext uri="{FF2B5EF4-FFF2-40B4-BE49-F238E27FC236}">
                  <a16:creationId xmlns:a16="http://schemas.microsoft.com/office/drawing/2014/main" id="{F4B65D96-E0AE-427C-9380-6C99777202A0}"/>
                </a:ext>
              </a:extLst>
            </p:cNvPr>
            <p:cNvSpPr>
              <a:spLocks noChangeAspect="1" noEditPoints="1"/>
            </p:cNvSpPr>
            <p:nvPr/>
          </p:nvSpPr>
          <p:spPr bwMode="auto">
            <a:xfrm>
              <a:off x="-1889699" y="2908105"/>
              <a:ext cx="340832" cy="504303"/>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noFill/>
            <a:ln w="38100">
              <a:solidFill>
                <a:schemeClr val="tx1"/>
              </a:solid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150" name="Freeform 71">
              <a:extLst>
                <a:ext uri="{FF2B5EF4-FFF2-40B4-BE49-F238E27FC236}">
                  <a16:creationId xmlns:a16="http://schemas.microsoft.com/office/drawing/2014/main" id="{566ADB1D-5173-40D9-AE44-34C840F9CC60}"/>
                </a:ext>
              </a:extLst>
            </p:cNvPr>
            <p:cNvSpPr>
              <a:spLocks noChangeAspect="1" noEditPoints="1"/>
            </p:cNvSpPr>
            <p:nvPr/>
          </p:nvSpPr>
          <p:spPr bwMode="auto">
            <a:xfrm>
              <a:off x="-1074614" y="3609829"/>
              <a:ext cx="463307" cy="451448"/>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noFill/>
            <a:ln w="2540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p>
          </p:txBody>
        </p:sp>
        <p:sp>
          <p:nvSpPr>
            <p:cNvPr id="151" name="VEHICLE TRACKING">
              <a:extLst>
                <a:ext uri="{FF2B5EF4-FFF2-40B4-BE49-F238E27FC236}">
                  <a16:creationId xmlns:a16="http://schemas.microsoft.com/office/drawing/2014/main" id="{62A4E64E-5E35-46D7-8B2E-51438FA7E99D}"/>
                </a:ext>
              </a:extLst>
            </p:cNvPr>
            <p:cNvSpPr>
              <a:spLocks noChangeAspect="1"/>
            </p:cNvSpPr>
            <p:nvPr/>
          </p:nvSpPr>
          <p:spPr bwMode="auto">
            <a:xfrm>
              <a:off x="-2793550" y="3714708"/>
              <a:ext cx="507247" cy="379476"/>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err="1">
                <a:solidFill>
                  <a:schemeClr val="tx1"/>
                </a:solidFill>
                <a:ea typeface="Segoe UI" pitchFamily="34" charset="0"/>
                <a:cs typeface="Segoe UI" pitchFamily="34" charset="0"/>
              </a:endParaRPr>
            </a:p>
          </p:txBody>
        </p:sp>
        <p:grpSp>
          <p:nvGrpSpPr>
            <p:cNvPr id="152" name="Group 38">
              <a:extLst>
                <a:ext uri="{FF2B5EF4-FFF2-40B4-BE49-F238E27FC236}">
                  <a16:creationId xmlns:a16="http://schemas.microsoft.com/office/drawing/2014/main" id="{E3A1E622-6D45-4AF7-9982-1333C69DA0E1}"/>
                </a:ext>
              </a:extLst>
            </p:cNvPr>
            <p:cNvGrpSpPr/>
            <p:nvPr/>
          </p:nvGrpSpPr>
          <p:grpSpPr>
            <a:xfrm>
              <a:off x="-1230404" y="1996446"/>
              <a:ext cx="521202" cy="431213"/>
              <a:chOff x="3427203" y="1415129"/>
              <a:chExt cx="822983" cy="680888"/>
            </a:xfrm>
            <a:noFill/>
          </p:grpSpPr>
          <p:sp>
            <p:nvSpPr>
              <p:cNvPr id="154" name="Freeform 5">
                <a:extLst>
                  <a:ext uri="{FF2B5EF4-FFF2-40B4-BE49-F238E27FC236}">
                    <a16:creationId xmlns:a16="http://schemas.microsoft.com/office/drawing/2014/main" id="{C8ACA2B7-4F7B-458E-8CA1-746683996023}"/>
                  </a:ext>
                </a:extLst>
              </p:cNvPr>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222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a:p>
            </p:txBody>
          </p:sp>
          <p:sp>
            <p:nvSpPr>
              <p:cNvPr id="155" name="Oval 6">
                <a:extLst>
                  <a:ext uri="{FF2B5EF4-FFF2-40B4-BE49-F238E27FC236}">
                    <a16:creationId xmlns:a16="http://schemas.microsoft.com/office/drawing/2014/main" id="{83A264DB-D6C2-48D5-BAFE-CC6107EA1A73}"/>
                  </a:ext>
                </a:extLst>
              </p:cNvPr>
              <p:cNvSpPr>
                <a:spLocks noChangeArrowheads="1"/>
              </p:cNvSpPr>
              <p:nvPr/>
            </p:nvSpPr>
            <p:spPr bwMode="auto">
              <a:xfrm>
                <a:off x="3907652" y="1504181"/>
                <a:ext cx="43380" cy="45592"/>
              </a:xfrm>
              <a:prstGeom prst="ellipse">
                <a:avLst/>
              </a:prstGeom>
              <a:grpFill/>
              <a:ln w="222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a:p>
            </p:txBody>
          </p:sp>
          <p:sp>
            <p:nvSpPr>
              <p:cNvPr id="156" name="Freeform 7">
                <a:extLst>
                  <a:ext uri="{FF2B5EF4-FFF2-40B4-BE49-F238E27FC236}">
                    <a16:creationId xmlns:a16="http://schemas.microsoft.com/office/drawing/2014/main" id="{4479F294-1EEB-43BC-ABE0-C3F8CBF8DEA1}"/>
                  </a:ext>
                </a:extLst>
              </p:cNvPr>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222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a:p>
            </p:txBody>
          </p:sp>
          <p:sp>
            <p:nvSpPr>
              <p:cNvPr id="157" name="Oval 8">
                <a:extLst>
                  <a:ext uri="{FF2B5EF4-FFF2-40B4-BE49-F238E27FC236}">
                    <a16:creationId xmlns:a16="http://schemas.microsoft.com/office/drawing/2014/main" id="{B4DAAEBB-FF10-494C-AFFD-35B64089D085}"/>
                  </a:ext>
                </a:extLst>
              </p:cNvPr>
              <p:cNvSpPr>
                <a:spLocks noChangeArrowheads="1"/>
              </p:cNvSpPr>
              <p:nvPr/>
            </p:nvSpPr>
            <p:spPr bwMode="auto">
              <a:xfrm>
                <a:off x="3498002" y="1489269"/>
                <a:ext cx="59339" cy="62635"/>
              </a:xfrm>
              <a:prstGeom prst="ellipse">
                <a:avLst/>
              </a:prstGeom>
              <a:grpFill/>
              <a:ln w="222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a:p>
            </p:txBody>
          </p:sp>
          <p:sp>
            <p:nvSpPr>
              <p:cNvPr id="158" name="Freeform 9">
                <a:extLst>
                  <a:ext uri="{FF2B5EF4-FFF2-40B4-BE49-F238E27FC236}">
                    <a16:creationId xmlns:a16="http://schemas.microsoft.com/office/drawing/2014/main" id="{90AA84C8-0765-407F-BCCE-EF2813BBEAB8}"/>
                  </a:ext>
                </a:extLst>
              </p:cNvPr>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222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a:p>
            </p:txBody>
          </p:sp>
          <p:sp>
            <p:nvSpPr>
              <p:cNvPr id="159" name="Freeform 10">
                <a:extLst>
                  <a:ext uri="{FF2B5EF4-FFF2-40B4-BE49-F238E27FC236}">
                    <a16:creationId xmlns:a16="http://schemas.microsoft.com/office/drawing/2014/main" id="{35CDB9E7-21E0-437B-9B27-11B2A9CDB005}"/>
                  </a:ext>
                </a:extLst>
              </p:cNvPr>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222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a:p>
            </p:txBody>
          </p:sp>
          <p:sp>
            <p:nvSpPr>
              <p:cNvPr id="160" name="Freeform 11">
                <a:extLst>
                  <a:ext uri="{FF2B5EF4-FFF2-40B4-BE49-F238E27FC236}">
                    <a16:creationId xmlns:a16="http://schemas.microsoft.com/office/drawing/2014/main" id="{18C47091-5B8B-401E-8696-89AE56A2EFA6}"/>
                  </a:ext>
                </a:extLst>
              </p:cNvPr>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222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a:p>
            </p:txBody>
          </p:sp>
          <p:sp>
            <p:nvSpPr>
              <p:cNvPr id="161" name="Freeform 12">
                <a:extLst>
                  <a:ext uri="{FF2B5EF4-FFF2-40B4-BE49-F238E27FC236}">
                    <a16:creationId xmlns:a16="http://schemas.microsoft.com/office/drawing/2014/main" id="{754703B2-B21E-4831-8D56-744FC4A46693}"/>
                  </a:ext>
                </a:extLst>
              </p:cNvPr>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222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a:p>
            </p:txBody>
          </p:sp>
          <p:sp>
            <p:nvSpPr>
              <p:cNvPr id="162" name="Freeform 13">
                <a:extLst>
                  <a:ext uri="{FF2B5EF4-FFF2-40B4-BE49-F238E27FC236}">
                    <a16:creationId xmlns:a16="http://schemas.microsoft.com/office/drawing/2014/main" id="{64B79699-CFB4-4820-A8A3-2C3E4FE4353D}"/>
                  </a:ext>
                </a:extLst>
              </p:cNvPr>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222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32330"/>
                <a:endParaRPr lang="en-US" sz="2244"/>
              </a:p>
            </p:txBody>
          </p:sp>
        </p:grpSp>
        <p:sp>
          <p:nvSpPr>
            <p:cNvPr id="153" name="Rectangle 25">
              <a:extLst>
                <a:ext uri="{FF2B5EF4-FFF2-40B4-BE49-F238E27FC236}">
                  <a16:creationId xmlns:a16="http://schemas.microsoft.com/office/drawing/2014/main" id="{CD67C91C-39F5-4D26-9B7C-A40C65E0571E}"/>
                </a:ext>
              </a:extLst>
            </p:cNvPr>
            <p:cNvSpPr>
              <a:spLocks noChangeAspect="1"/>
            </p:cNvSpPr>
            <p:nvPr/>
          </p:nvSpPr>
          <p:spPr bwMode="auto">
            <a:xfrm>
              <a:off x="-2804239" y="2095820"/>
              <a:ext cx="548449" cy="37983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500" spc="-50" err="1">
                <a:solidFill>
                  <a:schemeClr val="tx1"/>
                </a:solidFill>
                <a:latin typeface="Segoe UI" pitchFamily="34" charset="0"/>
                <a:ea typeface="Segoe UI" pitchFamily="34" charset="0"/>
                <a:cs typeface="Segoe UI" pitchFamily="34" charset="0"/>
              </a:endParaRPr>
            </a:p>
          </p:txBody>
        </p:sp>
      </p:grpSp>
      <p:sp>
        <p:nvSpPr>
          <p:cNvPr id="163" name="TextBox 53">
            <a:extLst>
              <a:ext uri="{FF2B5EF4-FFF2-40B4-BE49-F238E27FC236}">
                <a16:creationId xmlns:a16="http://schemas.microsoft.com/office/drawing/2014/main" id="{D703CC55-3EAD-4507-B956-81CE21B46AEB}"/>
              </a:ext>
            </a:extLst>
          </p:cNvPr>
          <p:cNvSpPr txBox="1"/>
          <p:nvPr/>
        </p:nvSpPr>
        <p:spPr>
          <a:xfrm>
            <a:off x="117233" y="4546645"/>
            <a:ext cx="3249651" cy="981807"/>
          </a:xfrm>
          <a:prstGeom prst="rect">
            <a:avLst/>
          </a:prstGeom>
          <a:noFill/>
        </p:spPr>
        <p:txBody>
          <a:bodyPr wrap="square" lIns="182880" tIns="146304" rIns="182880" bIns="146304" rtlCol="0">
            <a:spAutoFit/>
          </a:bodyPr>
          <a:lstStyle/>
          <a:p>
            <a:pPr>
              <a:lnSpc>
                <a:spcPct val="90000"/>
              </a:lnSpc>
              <a:spcAft>
                <a:spcPts val="600"/>
              </a:spcAft>
            </a:pPr>
            <a:r>
              <a:rPr lang="zh-CN" altLang="en-US" sz="2800"/>
              <a:t>设备安全</a:t>
            </a:r>
            <a:endParaRPr lang="en-US" sz="2800"/>
          </a:p>
          <a:p>
            <a:pPr>
              <a:lnSpc>
                <a:spcPct val="90000"/>
              </a:lnSpc>
              <a:spcAft>
                <a:spcPts val="600"/>
              </a:spcAft>
            </a:pPr>
            <a:r>
              <a:rPr lang="en-US" sz="1600"/>
              <a:t>Device </a:t>
            </a:r>
            <a:r>
              <a:rPr lang="zh-CN" altLang="en-US" sz="1600"/>
              <a:t>认证和授权</a:t>
            </a:r>
            <a:endParaRPr lang="en-US" sz="1600"/>
          </a:p>
        </p:txBody>
      </p:sp>
      <p:sp>
        <p:nvSpPr>
          <p:cNvPr id="164" name="TextBox 54">
            <a:extLst>
              <a:ext uri="{FF2B5EF4-FFF2-40B4-BE49-F238E27FC236}">
                <a16:creationId xmlns:a16="http://schemas.microsoft.com/office/drawing/2014/main" id="{1DE24E75-092F-4E81-8011-5DF821847688}"/>
              </a:ext>
            </a:extLst>
          </p:cNvPr>
          <p:cNvSpPr txBox="1"/>
          <p:nvPr/>
        </p:nvSpPr>
        <p:spPr>
          <a:xfrm>
            <a:off x="3583721" y="4546645"/>
            <a:ext cx="4002108" cy="981807"/>
          </a:xfrm>
          <a:prstGeom prst="rect">
            <a:avLst/>
          </a:prstGeom>
          <a:noFill/>
        </p:spPr>
        <p:txBody>
          <a:bodyPr wrap="square" lIns="182880" tIns="146304" rIns="182880" bIns="146304" rtlCol="0">
            <a:spAutoFit/>
          </a:bodyPr>
          <a:lstStyle/>
          <a:p>
            <a:pPr>
              <a:lnSpc>
                <a:spcPct val="90000"/>
              </a:lnSpc>
              <a:spcAft>
                <a:spcPts val="600"/>
              </a:spcAft>
            </a:pPr>
            <a:r>
              <a:rPr lang="zh-CN" altLang="en-US" sz="2800"/>
              <a:t>连接安全</a:t>
            </a:r>
            <a:endParaRPr lang="en-US" sz="2800"/>
          </a:p>
          <a:p>
            <a:pPr>
              <a:lnSpc>
                <a:spcPct val="90000"/>
              </a:lnSpc>
              <a:spcAft>
                <a:spcPts val="600"/>
              </a:spcAft>
            </a:pPr>
            <a:r>
              <a:rPr lang="en-US" sz="1600"/>
              <a:t>X.509/LTS-based </a:t>
            </a:r>
            <a:r>
              <a:rPr lang="zh-CN" altLang="en-US" sz="1600"/>
              <a:t>握手和加密</a:t>
            </a:r>
            <a:endParaRPr lang="en-US" sz="1600"/>
          </a:p>
        </p:txBody>
      </p:sp>
      <p:sp>
        <p:nvSpPr>
          <p:cNvPr id="165" name="TextBox 55">
            <a:extLst>
              <a:ext uri="{FF2B5EF4-FFF2-40B4-BE49-F238E27FC236}">
                <a16:creationId xmlns:a16="http://schemas.microsoft.com/office/drawing/2014/main" id="{AD2BD58F-9C15-4415-B78B-E0B77C1296A5}"/>
              </a:ext>
            </a:extLst>
          </p:cNvPr>
          <p:cNvSpPr txBox="1"/>
          <p:nvPr/>
        </p:nvSpPr>
        <p:spPr>
          <a:xfrm>
            <a:off x="7879691" y="4546645"/>
            <a:ext cx="3133493" cy="1877437"/>
          </a:xfrm>
          <a:prstGeom prst="rect">
            <a:avLst/>
          </a:prstGeom>
          <a:noFill/>
        </p:spPr>
        <p:txBody>
          <a:bodyPr wrap="square" lIns="182880" tIns="146304" rIns="182880" bIns="146304" rtlCol="0">
            <a:spAutoFit/>
          </a:bodyPr>
          <a:lstStyle/>
          <a:p>
            <a:pPr>
              <a:lnSpc>
                <a:spcPct val="90000"/>
              </a:lnSpc>
              <a:spcAft>
                <a:spcPts val="600"/>
              </a:spcAft>
            </a:pPr>
            <a:r>
              <a:rPr lang="zh-CN" altLang="en-US" sz="2800"/>
              <a:t>云端安全</a:t>
            </a:r>
            <a:endParaRPr lang="en-US" sz="2800"/>
          </a:p>
          <a:p>
            <a:pPr>
              <a:lnSpc>
                <a:spcPct val="90000"/>
              </a:lnSpc>
              <a:spcAft>
                <a:spcPts val="600"/>
              </a:spcAft>
            </a:pPr>
            <a:r>
              <a:rPr lang="en-US" sz="1600"/>
              <a:t>Azure Security Center</a:t>
            </a:r>
          </a:p>
          <a:p>
            <a:pPr>
              <a:lnSpc>
                <a:spcPct val="90000"/>
              </a:lnSpc>
              <a:spcAft>
                <a:spcPts val="600"/>
              </a:spcAft>
            </a:pPr>
            <a:r>
              <a:rPr lang="en-US" sz="1600"/>
              <a:t>Azure Active Directory</a:t>
            </a:r>
          </a:p>
          <a:p>
            <a:pPr>
              <a:lnSpc>
                <a:spcPct val="90000"/>
              </a:lnSpc>
              <a:spcAft>
                <a:spcPts val="600"/>
              </a:spcAft>
            </a:pPr>
            <a:r>
              <a:rPr lang="en-US" sz="1600"/>
              <a:t>Key Vault</a:t>
            </a:r>
          </a:p>
          <a:p>
            <a:pPr>
              <a:lnSpc>
                <a:spcPct val="90000"/>
              </a:lnSpc>
              <a:spcAft>
                <a:spcPts val="600"/>
              </a:spcAft>
            </a:pPr>
            <a:r>
              <a:rPr lang="en-US" sz="1600"/>
              <a:t>Policy-Based Access Control</a:t>
            </a:r>
          </a:p>
        </p:txBody>
      </p:sp>
      <p:grpSp>
        <p:nvGrpSpPr>
          <p:cNvPr id="166" name="Group 56">
            <a:extLst>
              <a:ext uri="{FF2B5EF4-FFF2-40B4-BE49-F238E27FC236}">
                <a16:creationId xmlns:a16="http://schemas.microsoft.com/office/drawing/2014/main" id="{8A31DAA6-DB9E-4D4F-A7BF-4B83DD276813}"/>
              </a:ext>
            </a:extLst>
          </p:cNvPr>
          <p:cNvGrpSpPr/>
          <p:nvPr/>
        </p:nvGrpSpPr>
        <p:grpSpPr>
          <a:xfrm>
            <a:off x="7831761" y="2278015"/>
            <a:ext cx="3229352" cy="1927330"/>
            <a:chOff x="7884125" y="2107621"/>
            <a:chExt cx="3690674" cy="2202654"/>
          </a:xfrm>
        </p:grpSpPr>
        <p:sp>
          <p:nvSpPr>
            <p:cNvPr id="167" name="Freeform 60">
              <a:extLst>
                <a:ext uri="{FF2B5EF4-FFF2-40B4-BE49-F238E27FC236}">
                  <a16:creationId xmlns:a16="http://schemas.microsoft.com/office/drawing/2014/main" id="{A6832CD8-1631-4F2D-9987-D16121467BE8}"/>
                </a:ext>
              </a:extLst>
            </p:cNvPr>
            <p:cNvSpPr/>
            <p:nvPr/>
          </p:nvSpPr>
          <p:spPr bwMode="auto">
            <a:xfrm>
              <a:off x="7973837" y="2107621"/>
              <a:ext cx="3600962" cy="2202654"/>
            </a:xfrm>
            <a:custGeom>
              <a:avLst/>
              <a:gdLst>
                <a:gd name="connsiteX0" fmla="*/ 0 w 4135535"/>
                <a:gd name="connsiteY0" fmla="*/ 1718038 h 2529644"/>
                <a:gd name="connsiteX1" fmla="*/ 0 w 4135535"/>
                <a:gd name="connsiteY1" fmla="*/ 1718039 h 2529644"/>
                <a:gd name="connsiteX2" fmla="*/ 0 w 4135535"/>
                <a:gd name="connsiteY2" fmla="*/ 1718039 h 2529644"/>
                <a:gd name="connsiteX3" fmla="*/ 2787327 w 4135535"/>
                <a:gd name="connsiteY3" fmla="*/ 0 h 2529644"/>
                <a:gd name="connsiteX4" fmla="*/ 3645761 w 4135535"/>
                <a:gd name="connsiteY4" fmla="*/ 858434 h 2529644"/>
                <a:gd name="connsiteX5" fmla="*/ 3634683 w 4135535"/>
                <a:gd name="connsiteY5" fmla="*/ 968325 h 2529644"/>
                <a:gd name="connsiteX6" fmla="*/ 3639843 w 4135535"/>
                <a:gd name="connsiteY6" fmla="*/ 970214 h 2529644"/>
                <a:gd name="connsiteX7" fmla="*/ 4135535 w 4135535"/>
                <a:gd name="connsiteY7" fmla="*/ 1718039 h 2529644"/>
                <a:gd name="connsiteX8" fmla="*/ 4135534 w 4135535"/>
                <a:gd name="connsiteY8" fmla="*/ 1718039 h 2529644"/>
                <a:gd name="connsiteX9" fmla="*/ 3323929 w 4135535"/>
                <a:gd name="connsiteY9" fmla="*/ 2529644 h 2529644"/>
                <a:gd name="connsiteX10" fmla="*/ 811605 w 4135535"/>
                <a:gd name="connsiteY10" fmla="*/ 2529643 h 2529644"/>
                <a:gd name="connsiteX11" fmla="*/ 16489 w 4135535"/>
                <a:gd name="connsiteY11" fmla="*/ 1881605 h 2529644"/>
                <a:gd name="connsiteX12" fmla="*/ 0 w 4135535"/>
                <a:gd name="connsiteY12" fmla="*/ 1718039 h 2529644"/>
                <a:gd name="connsiteX13" fmla="*/ 16489 w 4135535"/>
                <a:gd name="connsiteY13" fmla="*/ 1554472 h 2529644"/>
                <a:gd name="connsiteX14" fmla="*/ 811605 w 4135535"/>
                <a:gd name="connsiteY14" fmla="*/ 906434 h 2529644"/>
                <a:gd name="connsiteX15" fmla="*/ 929688 w 4135535"/>
                <a:gd name="connsiteY15" fmla="*/ 906434 h 2529644"/>
                <a:gd name="connsiteX16" fmla="*/ 959711 w 4135535"/>
                <a:gd name="connsiteY16" fmla="*/ 809715 h 2529644"/>
                <a:gd name="connsiteX17" fmla="*/ 1613728 w 4135535"/>
                <a:gd name="connsiteY17" fmla="*/ 376204 h 2529644"/>
                <a:gd name="connsiteX18" fmla="*/ 2010582 w 4135535"/>
                <a:gd name="connsiteY18" fmla="*/ 497426 h 2529644"/>
                <a:gd name="connsiteX19" fmla="*/ 2010826 w 4135535"/>
                <a:gd name="connsiteY19" fmla="*/ 497628 h 2529644"/>
                <a:gd name="connsiteX20" fmla="*/ 2075500 w 4135535"/>
                <a:gd name="connsiteY20" fmla="*/ 378476 h 2529644"/>
                <a:gd name="connsiteX21" fmla="*/ 2787327 w 4135535"/>
                <a:gd name="connsiteY21" fmla="*/ 0 h 252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5535" h="2529644">
                  <a:moveTo>
                    <a:pt x="0" y="1718038"/>
                  </a:moveTo>
                  <a:lnTo>
                    <a:pt x="0" y="1718039"/>
                  </a:lnTo>
                  <a:lnTo>
                    <a:pt x="0" y="1718039"/>
                  </a:lnTo>
                  <a:close/>
                  <a:moveTo>
                    <a:pt x="2787327" y="0"/>
                  </a:moveTo>
                  <a:cubicBezTo>
                    <a:pt x="3261427" y="0"/>
                    <a:pt x="3645761" y="384334"/>
                    <a:pt x="3645761" y="858434"/>
                  </a:cubicBezTo>
                  <a:lnTo>
                    <a:pt x="3634683" y="968325"/>
                  </a:lnTo>
                  <a:lnTo>
                    <a:pt x="3639843" y="970214"/>
                  </a:lnTo>
                  <a:cubicBezTo>
                    <a:pt x="3931141" y="1093422"/>
                    <a:pt x="4135535" y="1381861"/>
                    <a:pt x="4135535" y="1718039"/>
                  </a:cubicBezTo>
                  <a:lnTo>
                    <a:pt x="4135534" y="1718039"/>
                  </a:lnTo>
                  <a:cubicBezTo>
                    <a:pt x="4135534" y="2166276"/>
                    <a:pt x="3772166" y="2529644"/>
                    <a:pt x="3323929" y="2529644"/>
                  </a:cubicBezTo>
                  <a:lnTo>
                    <a:pt x="811605" y="2529643"/>
                  </a:lnTo>
                  <a:cubicBezTo>
                    <a:pt x="419397" y="2529643"/>
                    <a:pt x="92168" y="2251440"/>
                    <a:pt x="16489" y="1881605"/>
                  </a:cubicBezTo>
                  <a:lnTo>
                    <a:pt x="0" y="1718039"/>
                  </a:lnTo>
                  <a:lnTo>
                    <a:pt x="16489" y="1554472"/>
                  </a:lnTo>
                  <a:cubicBezTo>
                    <a:pt x="92168" y="1184638"/>
                    <a:pt x="419397" y="906434"/>
                    <a:pt x="811605" y="906434"/>
                  </a:cubicBezTo>
                  <a:lnTo>
                    <a:pt x="929688" y="906434"/>
                  </a:lnTo>
                  <a:lnTo>
                    <a:pt x="959711" y="809715"/>
                  </a:lnTo>
                  <a:cubicBezTo>
                    <a:pt x="1067464" y="554959"/>
                    <a:pt x="1319721" y="376204"/>
                    <a:pt x="1613728" y="376204"/>
                  </a:cubicBezTo>
                  <a:cubicBezTo>
                    <a:pt x="1760732" y="376204"/>
                    <a:pt x="1897298" y="420893"/>
                    <a:pt x="2010582" y="497426"/>
                  </a:cubicBezTo>
                  <a:lnTo>
                    <a:pt x="2010826" y="497628"/>
                  </a:lnTo>
                  <a:lnTo>
                    <a:pt x="2075500" y="378476"/>
                  </a:lnTo>
                  <a:cubicBezTo>
                    <a:pt x="2229767" y="150131"/>
                    <a:pt x="2491014" y="0"/>
                    <a:pt x="2787327" y="0"/>
                  </a:cubicBezTo>
                  <a:close/>
                </a:path>
              </a:pathLst>
            </a:custGeom>
            <a:noFill/>
            <a:ln w="412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1"/>
                </a:solidFill>
              </a:endParaRPr>
            </a:p>
          </p:txBody>
        </p:sp>
        <p:grpSp>
          <p:nvGrpSpPr>
            <p:cNvPr id="168" name="Group 58">
              <a:extLst>
                <a:ext uri="{FF2B5EF4-FFF2-40B4-BE49-F238E27FC236}">
                  <a16:creationId xmlns:a16="http://schemas.microsoft.com/office/drawing/2014/main" id="{6E2BB010-3285-43DF-8AF8-0B774D6F1B33}"/>
                </a:ext>
              </a:extLst>
            </p:cNvPr>
            <p:cNvGrpSpPr/>
            <p:nvPr/>
          </p:nvGrpSpPr>
          <p:grpSpPr>
            <a:xfrm>
              <a:off x="7884125" y="2863098"/>
              <a:ext cx="3597456" cy="1232274"/>
              <a:chOff x="7884125" y="2863098"/>
              <a:chExt cx="3597456" cy="1232274"/>
            </a:xfrm>
          </p:grpSpPr>
          <p:sp useBgFill="1">
            <p:nvSpPr>
              <p:cNvPr id="169" name="Oval 59">
                <a:extLst>
                  <a:ext uri="{FF2B5EF4-FFF2-40B4-BE49-F238E27FC236}">
                    <a16:creationId xmlns:a16="http://schemas.microsoft.com/office/drawing/2014/main" id="{D47DA167-7BC7-48C1-A119-452C93C39592}"/>
                  </a:ext>
                </a:extLst>
              </p:cNvPr>
              <p:cNvSpPr/>
              <p:nvPr/>
            </p:nvSpPr>
            <p:spPr bwMode="auto">
              <a:xfrm>
                <a:off x="7884125" y="2922468"/>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1"/>
                  </a:solidFill>
                </a:endParaRPr>
              </a:p>
            </p:txBody>
          </p:sp>
          <p:sp>
            <p:nvSpPr>
              <p:cNvPr id="170" name="Trusted">
                <a:extLst>
                  <a:ext uri="{FF2B5EF4-FFF2-40B4-BE49-F238E27FC236}">
                    <a16:creationId xmlns:a16="http://schemas.microsoft.com/office/drawing/2014/main" id="{C5301E4F-CB12-4A08-9937-E6B257DDC0BB}"/>
                  </a:ext>
                </a:extLst>
              </p:cNvPr>
              <p:cNvSpPr>
                <a:spLocks noChangeAspect="1" noEditPoints="1"/>
              </p:cNvSpPr>
              <p:nvPr/>
            </p:nvSpPr>
            <p:spPr bwMode="auto">
              <a:xfrm>
                <a:off x="8047528" y="3012969"/>
                <a:ext cx="340832" cy="504303"/>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noFill/>
              <a:ln w="38100">
                <a:solidFill>
                  <a:schemeClr val="tx1"/>
                </a:solid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grpSp>
            <p:nvGrpSpPr>
              <p:cNvPr id="171" name="Group 61">
                <a:extLst>
                  <a:ext uri="{FF2B5EF4-FFF2-40B4-BE49-F238E27FC236}">
                    <a16:creationId xmlns:a16="http://schemas.microsoft.com/office/drawing/2014/main" id="{A75A06B8-1896-441A-9CAD-C816F2BE0846}"/>
                  </a:ext>
                </a:extLst>
              </p:cNvPr>
              <p:cNvGrpSpPr/>
              <p:nvPr/>
            </p:nvGrpSpPr>
            <p:grpSpPr>
              <a:xfrm>
                <a:off x="8478072" y="2863098"/>
                <a:ext cx="3003509" cy="1232274"/>
                <a:chOff x="8478072" y="2863098"/>
                <a:chExt cx="3003509" cy="1232274"/>
              </a:xfrm>
            </p:grpSpPr>
            <p:sp>
              <p:nvSpPr>
                <p:cNvPr id="172" name="Freeform 166">
                  <a:extLst>
                    <a:ext uri="{FF2B5EF4-FFF2-40B4-BE49-F238E27FC236}">
                      <a16:creationId xmlns:a16="http://schemas.microsoft.com/office/drawing/2014/main" id="{6B37A373-CA71-41A7-BF86-F738472A73FE}"/>
                    </a:ext>
                  </a:extLst>
                </p:cNvPr>
                <p:cNvSpPr>
                  <a:spLocks noChangeAspect="1"/>
                </p:cNvSpPr>
                <p:nvPr/>
              </p:nvSpPr>
              <p:spPr bwMode="auto">
                <a:xfrm rot="5280000">
                  <a:off x="8508172" y="3634771"/>
                  <a:ext cx="221678" cy="281878"/>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grpSp>
              <p:nvGrpSpPr>
                <p:cNvPr id="173" name="Group 63">
                  <a:extLst>
                    <a:ext uri="{FF2B5EF4-FFF2-40B4-BE49-F238E27FC236}">
                      <a16:creationId xmlns:a16="http://schemas.microsoft.com/office/drawing/2014/main" id="{BE5921A3-17E7-4A6D-8FE1-4053C311FED2}"/>
                    </a:ext>
                  </a:extLst>
                </p:cNvPr>
                <p:cNvGrpSpPr/>
                <p:nvPr/>
              </p:nvGrpSpPr>
              <p:grpSpPr>
                <a:xfrm>
                  <a:off x="9565978" y="3660020"/>
                  <a:ext cx="239942" cy="247022"/>
                  <a:chOff x="2296894" y="-3310276"/>
                  <a:chExt cx="484187" cy="498475"/>
                </a:xfrm>
                <a:solidFill>
                  <a:schemeClr val="tx1"/>
                </a:solidFill>
              </p:grpSpPr>
              <p:sp>
                <p:nvSpPr>
                  <p:cNvPr id="243" name="Freeform 172">
                    <a:extLst>
                      <a:ext uri="{FF2B5EF4-FFF2-40B4-BE49-F238E27FC236}">
                        <a16:creationId xmlns:a16="http://schemas.microsoft.com/office/drawing/2014/main" id="{1DA57498-92B9-4161-8B30-5F1E50884B87}"/>
                      </a:ext>
                    </a:extLst>
                  </p:cNvPr>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4" name="Freeform 173">
                    <a:extLst>
                      <a:ext uri="{FF2B5EF4-FFF2-40B4-BE49-F238E27FC236}">
                        <a16:creationId xmlns:a16="http://schemas.microsoft.com/office/drawing/2014/main" id="{6F934FBD-CFD7-4FE4-8A8D-46141040745A}"/>
                      </a:ext>
                    </a:extLst>
                  </p:cNvPr>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5" name="Freeform 174">
                    <a:extLst>
                      <a:ext uri="{FF2B5EF4-FFF2-40B4-BE49-F238E27FC236}">
                        <a16:creationId xmlns:a16="http://schemas.microsoft.com/office/drawing/2014/main" id="{86C8EB94-E448-45A3-BCC1-7605A75AD95E}"/>
                      </a:ext>
                    </a:extLst>
                  </p:cNvPr>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6" name="Freeform 175">
                    <a:extLst>
                      <a:ext uri="{FF2B5EF4-FFF2-40B4-BE49-F238E27FC236}">
                        <a16:creationId xmlns:a16="http://schemas.microsoft.com/office/drawing/2014/main" id="{8FE3678B-73F4-4801-ABC5-DF45D457F382}"/>
                      </a:ext>
                    </a:extLst>
                  </p:cNvPr>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7" name="Freeform 176">
                    <a:extLst>
                      <a:ext uri="{FF2B5EF4-FFF2-40B4-BE49-F238E27FC236}">
                        <a16:creationId xmlns:a16="http://schemas.microsoft.com/office/drawing/2014/main" id="{132D95B2-C19A-4330-9B8E-A152CA371BCC}"/>
                      </a:ext>
                    </a:extLst>
                  </p:cNvPr>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8" name="Freeform 177">
                    <a:extLst>
                      <a:ext uri="{FF2B5EF4-FFF2-40B4-BE49-F238E27FC236}">
                        <a16:creationId xmlns:a16="http://schemas.microsoft.com/office/drawing/2014/main" id="{703742BF-9DBB-40A6-922A-2BE8790A5F08}"/>
                      </a:ext>
                    </a:extLst>
                  </p:cNvPr>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9" name="Freeform 178">
                    <a:extLst>
                      <a:ext uri="{FF2B5EF4-FFF2-40B4-BE49-F238E27FC236}">
                        <a16:creationId xmlns:a16="http://schemas.microsoft.com/office/drawing/2014/main" id="{0E19BF20-3ECD-46BE-A122-E9B2DADA2F31}"/>
                      </a:ext>
                    </a:extLst>
                  </p:cNvPr>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50" name="Freeform 179">
                    <a:extLst>
                      <a:ext uri="{FF2B5EF4-FFF2-40B4-BE49-F238E27FC236}">
                        <a16:creationId xmlns:a16="http://schemas.microsoft.com/office/drawing/2014/main" id="{BFA8D77A-59A8-4F13-840B-DBC7132539DB}"/>
                      </a:ext>
                    </a:extLst>
                  </p:cNvPr>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74" name="Line 181">
                  <a:extLst>
                    <a:ext uri="{FF2B5EF4-FFF2-40B4-BE49-F238E27FC236}">
                      <a16:creationId xmlns:a16="http://schemas.microsoft.com/office/drawing/2014/main" id="{7660F7AC-5484-408F-A556-5B4B2EC28DDF}"/>
                    </a:ext>
                  </a:extLst>
                </p:cNvPr>
                <p:cNvSpPr>
                  <a:spLocks noChangeShapeType="1"/>
                </p:cNvSpPr>
                <p:nvPr/>
              </p:nvSpPr>
              <p:spPr bwMode="auto">
                <a:xfrm>
                  <a:off x="8736015" y="3783531"/>
                  <a:ext cx="188807"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5" name="Freeform 182">
                  <a:extLst>
                    <a:ext uri="{FF2B5EF4-FFF2-40B4-BE49-F238E27FC236}">
                      <a16:creationId xmlns:a16="http://schemas.microsoft.com/office/drawing/2014/main" id="{555EBDFD-D6FD-4672-AF21-727EE907C82A}"/>
                    </a:ext>
                  </a:extLst>
                </p:cNvPr>
                <p:cNvSpPr>
                  <a:spLocks/>
                </p:cNvSpPr>
                <p:nvPr/>
              </p:nvSpPr>
              <p:spPr bwMode="auto">
                <a:xfrm>
                  <a:off x="8909088" y="3752063"/>
                  <a:ext cx="63722" cy="62936"/>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6" name="Line 183">
                  <a:extLst>
                    <a:ext uri="{FF2B5EF4-FFF2-40B4-BE49-F238E27FC236}">
                      <a16:creationId xmlns:a16="http://schemas.microsoft.com/office/drawing/2014/main" id="{75B11001-6554-4B03-89ED-7F7B30243100}"/>
                    </a:ext>
                  </a:extLst>
                </p:cNvPr>
                <p:cNvSpPr>
                  <a:spLocks noChangeShapeType="1"/>
                </p:cNvSpPr>
                <p:nvPr/>
              </p:nvSpPr>
              <p:spPr bwMode="auto">
                <a:xfrm>
                  <a:off x="9809854" y="3783531"/>
                  <a:ext cx="228142"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7" name="Freeform 184">
                  <a:extLst>
                    <a:ext uri="{FF2B5EF4-FFF2-40B4-BE49-F238E27FC236}">
                      <a16:creationId xmlns:a16="http://schemas.microsoft.com/office/drawing/2014/main" id="{F3225FE2-7935-4606-8DC3-6556CFFF3839}"/>
                    </a:ext>
                  </a:extLst>
                </p:cNvPr>
                <p:cNvSpPr>
                  <a:spLocks/>
                </p:cNvSpPr>
                <p:nvPr/>
              </p:nvSpPr>
              <p:spPr bwMode="auto">
                <a:xfrm>
                  <a:off x="10023048" y="3752063"/>
                  <a:ext cx="62936" cy="62936"/>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78" name="Group 68">
                  <a:extLst>
                    <a:ext uri="{FF2B5EF4-FFF2-40B4-BE49-F238E27FC236}">
                      <a16:creationId xmlns:a16="http://schemas.microsoft.com/office/drawing/2014/main" id="{27C8B192-D3BE-49D1-B32B-664875E72D4B}"/>
                    </a:ext>
                  </a:extLst>
                </p:cNvPr>
                <p:cNvGrpSpPr/>
                <p:nvPr/>
              </p:nvGrpSpPr>
              <p:grpSpPr>
                <a:xfrm>
                  <a:off x="9576205" y="3243858"/>
                  <a:ext cx="227355" cy="197461"/>
                  <a:chOff x="2317532" y="-4150064"/>
                  <a:chExt cx="458787" cy="398463"/>
                </a:xfrm>
                <a:solidFill>
                  <a:schemeClr val="tx1"/>
                </a:solidFill>
              </p:grpSpPr>
              <p:sp>
                <p:nvSpPr>
                  <p:cNvPr id="239" name="Freeform 185">
                    <a:extLst>
                      <a:ext uri="{FF2B5EF4-FFF2-40B4-BE49-F238E27FC236}">
                        <a16:creationId xmlns:a16="http://schemas.microsoft.com/office/drawing/2014/main" id="{DDB73D79-6BCF-4819-8DD9-427C302731FB}"/>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0" name="Freeform 186">
                    <a:extLst>
                      <a:ext uri="{FF2B5EF4-FFF2-40B4-BE49-F238E27FC236}">
                        <a16:creationId xmlns:a16="http://schemas.microsoft.com/office/drawing/2014/main" id="{87893F0E-5C65-40BC-A8CC-82A2EF5ACCEF}"/>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1" name="Freeform 187">
                    <a:extLst>
                      <a:ext uri="{FF2B5EF4-FFF2-40B4-BE49-F238E27FC236}">
                        <a16:creationId xmlns:a16="http://schemas.microsoft.com/office/drawing/2014/main" id="{0863E42A-7D56-421F-B516-746B8A9A38B5}"/>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2" name="Freeform 188">
                    <a:extLst>
                      <a:ext uri="{FF2B5EF4-FFF2-40B4-BE49-F238E27FC236}">
                        <a16:creationId xmlns:a16="http://schemas.microsoft.com/office/drawing/2014/main" id="{1191E148-AE43-486F-8DE0-93EC08CA51F1}"/>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79" name="Freeform 190">
                  <a:extLst>
                    <a:ext uri="{FF2B5EF4-FFF2-40B4-BE49-F238E27FC236}">
                      <a16:creationId xmlns:a16="http://schemas.microsoft.com/office/drawing/2014/main" id="{CDA230B6-8F31-496B-92C3-458A3C4F0253}"/>
                    </a:ext>
                  </a:extLst>
                </p:cNvPr>
                <p:cNvSpPr>
                  <a:spLocks noEditPoints="1"/>
                </p:cNvSpPr>
                <p:nvPr/>
              </p:nvSpPr>
              <p:spPr bwMode="auto">
                <a:xfrm>
                  <a:off x="10628803" y="3241499"/>
                  <a:ext cx="154192" cy="201394"/>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0" name="Freeform 192">
                  <a:extLst>
                    <a:ext uri="{FF2B5EF4-FFF2-40B4-BE49-F238E27FC236}">
                      <a16:creationId xmlns:a16="http://schemas.microsoft.com/office/drawing/2014/main" id="{FB212C6E-786F-484B-B3B5-F515EA6E8376}"/>
                    </a:ext>
                  </a:extLst>
                </p:cNvPr>
                <p:cNvSpPr>
                  <a:spLocks/>
                </p:cNvSpPr>
                <p:nvPr/>
              </p:nvSpPr>
              <p:spPr bwMode="auto">
                <a:xfrm>
                  <a:off x="10315699" y="3585284"/>
                  <a:ext cx="390201" cy="186447"/>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1" name="Freeform 193">
                  <a:extLst>
                    <a:ext uri="{FF2B5EF4-FFF2-40B4-BE49-F238E27FC236}">
                      <a16:creationId xmlns:a16="http://schemas.microsoft.com/office/drawing/2014/main" id="{C9274D87-662E-4B41-B7A6-8D930F034AA0}"/>
                    </a:ext>
                  </a:extLst>
                </p:cNvPr>
                <p:cNvSpPr>
                  <a:spLocks/>
                </p:cNvSpPr>
                <p:nvPr/>
              </p:nvSpPr>
              <p:spPr bwMode="auto">
                <a:xfrm>
                  <a:off x="10674432" y="3537296"/>
                  <a:ext cx="62936" cy="62936"/>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2" name="Freeform 194">
                  <a:extLst>
                    <a:ext uri="{FF2B5EF4-FFF2-40B4-BE49-F238E27FC236}">
                      <a16:creationId xmlns:a16="http://schemas.microsoft.com/office/drawing/2014/main" id="{8B960F00-714D-4E4B-9D78-7945D0C7BFC9}"/>
                    </a:ext>
                  </a:extLst>
                </p:cNvPr>
                <p:cNvSpPr>
                  <a:spLocks/>
                </p:cNvSpPr>
                <p:nvPr/>
              </p:nvSpPr>
              <p:spPr bwMode="auto">
                <a:xfrm>
                  <a:off x="9135656" y="3342982"/>
                  <a:ext cx="383120" cy="317038"/>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3" name="Freeform 195">
                  <a:extLst>
                    <a:ext uri="{FF2B5EF4-FFF2-40B4-BE49-F238E27FC236}">
                      <a16:creationId xmlns:a16="http://schemas.microsoft.com/office/drawing/2014/main" id="{749BE9FC-A605-44BF-8462-296A25AA4ACE}"/>
                    </a:ext>
                  </a:extLst>
                </p:cNvPr>
                <p:cNvSpPr>
                  <a:spLocks/>
                </p:cNvSpPr>
                <p:nvPr/>
              </p:nvSpPr>
              <p:spPr bwMode="auto">
                <a:xfrm>
                  <a:off x="9503042" y="3310728"/>
                  <a:ext cx="63722" cy="63723"/>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84" name="Group 74">
                  <a:extLst>
                    <a:ext uri="{FF2B5EF4-FFF2-40B4-BE49-F238E27FC236}">
                      <a16:creationId xmlns:a16="http://schemas.microsoft.com/office/drawing/2014/main" id="{31168B5A-3D8B-4D55-85AC-345193148E9E}"/>
                    </a:ext>
                  </a:extLst>
                </p:cNvPr>
                <p:cNvGrpSpPr/>
                <p:nvPr/>
              </p:nvGrpSpPr>
              <p:grpSpPr>
                <a:xfrm>
                  <a:off x="10070250" y="2863098"/>
                  <a:ext cx="251742" cy="223421"/>
                  <a:chOff x="3314482" y="-4918414"/>
                  <a:chExt cx="508000" cy="450850"/>
                </a:xfrm>
                <a:solidFill>
                  <a:schemeClr val="tx1"/>
                </a:solidFill>
              </p:grpSpPr>
              <p:sp>
                <p:nvSpPr>
                  <p:cNvPr id="224" name="Freeform 196">
                    <a:extLst>
                      <a:ext uri="{FF2B5EF4-FFF2-40B4-BE49-F238E27FC236}">
                        <a16:creationId xmlns:a16="http://schemas.microsoft.com/office/drawing/2014/main" id="{F7ED8D5C-DDB5-4057-99BE-6934DCC8D529}"/>
                      </a:ext>
                    </a:extLst>
                  </p:cNvPr>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225" name="Group 115">
                    <a:extLst>
                      <a:ext uri="{FF2B5EF4-FFF2-40B4-BE49-F238E27FC236}">
                        <a16:creationId xmlns:a16="http://schemas.microsoft.com/office/drawing/2014/main" id="{F700F727-F991-46EE-9023-38FDAE755C01}"/>
                      </a:ext>
                    </a:extLst>
                  </p:cNvPr>
                  <p:cNvGrpSpPr/>
                  <p:nvPr/>
                </p:nvGrpSpPr>
                <p:grpSpPr>
                  <a:xfrm>
                    <a:off x="3395444" y="-4880314"/>
                    <a:ext cx="363537" cy="342900"/>
                    <a:chOff x="3395444" y="-4880314"/>
                    <a:chExt cx="363537" cy="342900"/>
                  </a:xfrm>
                  <a:grpFill/>
                </p:grpSpPr>
                <p:sp>
                  <p:nvSpPr>
                    <p:cNvPr id="226" name="Freeform 197">
                      <a:extLst>
                        <a:ext uri="{FF2B5EF4-FFF2-40B4-BE49-F238E27FC236}">
                          <a16:creationId xmlns:a16="http://schemas.microsoft.com/office/drawing/2014/main" id="{1DA97897-9983-4008-AA6B-3DD431BAFFB8}"/>
                        </a:ext>
                      </a:extLst>
                    </p:cNvPr>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27" name="Freeform 198">
                      <a:extLst>
                        <a:ext uri="{FF2B5EF4-FFF2-40B4-BE49-F238E27FC236}">
                          <a16:creationId xmlns:a16="http://schemas.microsoft.com/office/drawing/2014/main" id="{2E05BF9A-4F49-47A1-A58A-AD622854AD3E}"/>
                        </a:ext>
                      </a:extLst>
                    </p:cNvPr>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28" name="Freeform 199">
                      <a:extLst>
                        <a:ext uri="{FF2B5EF4-FFF2-40B4-BE49-F238E27FC236}">
                          <a16:creationId xmlns:a16="http://schemas.microsoft.com/office/drawing/2014/main" id="{06F646A7-1AD5-4E0A-ADE2-39FD0F6F31F9}"/>
                        </a:ext>
                      </a:extLst>
                    </p:cNvPr>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29" name="Freeform 200">
                      <a:extLst>
                        <a:ext uri="{FF2B5EF4-FFF2-40B4-BE49-F238E27FC236}">
                          <a16:creationId xmlns:a16="http://schemas.microsoft.com/office/drawing/2014/main" id="{5214629B-7889-419A-A68A-58B039C14F1C}"/>
                        </a:ext>
                      </a:extLst>
                    </p:cNvPr>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0" name="Freeform 201">
                      <a:extLst>
                        <a:ext uri="{FF2B5EF4-FFF2-40B4-BE49-F238E27FC236}">
                          <a16:creationId xmlns:a16="http://schemas.microsoft.com/office/drawing/2014/main" id="{E4468D6C-ACA0-4EF4-B905-3396C680C0D0}"/>
                        </a:ext>
                      </a:extLst>
                    </p:cNvPr>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1" name="Freeform 202">
                      <a:extLst>
                        <a:ext uri="{FF2B5EF4-FFF2-40B4-BE49-F238E27FC236}">
                          <a16:creationId xmlns:a16="http://schemas.microsoft.com/office/drawing/2014/main" id="{5937D7C1-7469-4BFF-A76A-427039723345}"/>
                        </a:ext>
                      </a:extLst>
                    </p:cNvPr>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2" name="Freeform 203">
                      <a:extLst>
                        <a:ext uri="{FF2B5EF4-FFF2-40B4-BE49-F238E27FC236}">
                          <a16:creationId xmlns:a16="http://schemas.microsoft.com/office/drawing/2014/main" id="{5354FF7E-76A9-4D08-84D0-91B9B627FEC8}"/>
                        </a:ext>
                      </a:extLst>
                    </p:cNvPr>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3" name="Freeform 204">
                      <a:extLst>
                        <a:ext uri="{FF2B5EF4-FFF2-40B4-BE49-F238E27FC236}">
                          <a16:creationId xmlns:a16="http://schemas.microsoft.com/office/drawing/2014/main" id="{A1592FAC-0951-4729-A1AE-423AB0BC2CE5}"/>
                        </a:ext>
                      </a:extLst>
                    </p:cNvPr>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4" name="Freeform 205">
                      <a:extLst>
                        <a:ext uri="{FF2B5EF4-FFF2-40B4-BE49-F238E27FC236}">
                          <a16:creationId xmlns:a16="http://schemas.microsoft.com/office/drawing/2014/main" id="{B1C4BBD4-CD25-4341-B692-B4A7BAE87A25}"/>
                        </a:ext>
                      </a:extLst>
                    </p:cNvPr>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5" name="Freeform 206">
                      <a:extLst>
                        <a:ext uri="{FF2B5EF4-FFF2-40B4-BE49-F238E27FC236}">
                          <a16:creationId xmlns:a16="http://schemas.microsoft.com/office/drawing/2014/main" id="{B431E9D6-1DE4-4747-A475-25C640EC81D3}"/>
                        </a:ext>
                      </a:extLst>
                    </p:cNvPr>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6" name="Freeform 207">
                      <a:extLst>
                        <a:ext uri="{FF2B5EF4-FFF2-40B4-BE49-F238E27FC236}">
                          <a16:creationId xmlns:a16="http://schemas.microsoft.com/office/drawing/2014/main" id="{CD80ED84-C25A-41F8-B4C1-2027399B1A0D}"/>
                        </a:ext>
                      </a:extLst>
                    </p:cNvPr>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7" name="Freeform 208">
                      <a:extLst>
                        <a:ext uri="{FF2B5EF4-FFF2-40B4-BE49-F238E27FC236}">
                          <a16:creationId xmlns:a16="http://schemas.microsoft.com/office/drawing/2014/main" id="{1EA1B434-7F76-4D48-BBCC-D5CF850A364C}"/>
                        </a:ext>
                      </a:extLst>
                    </p:cNvPr>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8" name="Freeform 209">
                      <a:extLst>
                        <a:ext uri="{FF2B5EF4-FFF2-40B4-BE49-F238E27FC236}">
                          <a16:creationId xmlns:a16="http://schemas.microsoft.com/office/drawing/2014/main" id="{10EB49E5-9CC5-46BC-9056-B6573347F1F6}"/>
                        </a:ext>
                      </a:extLst>
                    </p:cNvPr>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85" name="Freeform 213">
                  <a:extLst>
                    <a:ext uri="{FF2B5EF4-FFF2-40B4-BE49-F238E27FC236}">
                      <a16:creationId xmlns:a16="http://schemas.microsoft.com/office/drawing/2014/main" id="{41CD9501-B6AD-4A19-AAA0-159DF13BEE2B}"/>
                    </a:ext>
                  </a:extLst>
                </p:cNvPr>
                <p:cNvSpPr>
                  <a:spLocks/>
                </p:cNvSpPr>
                <p:nvPr/>
              </p:nvSpPr>
              <p:spPr bwMode="auto">
                <a:xfrm>
                  <a:off x="10362900" y="2974809"/>
                  <a:ext cx="342999" cy="21870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6" name="Freeform 214">
                  <a:extLst>
                    <a:ext uri="{FF2B5EF4-FFF2-40B4-BE49-F238E27FC236}">
                      <a16:creationId xmlns:a16="http://schemas.microsoft.com/office/drawing/2014/main" id="{1C10D121-8963-4F38-9FFC-CF678E035645}"/>
                    </a:ext>
                  </a:extLst>
                </p:cNvPr>
                <p:cNvSpPr>
                  <a:spLocks/>
                </p:cNvSpPr>
                <p:nvPr/>
              </p:nvSpPr>
              <p:spPr bwMode="auto">
                <a:xfrm>
                  <a:off x="10315699" y="2943341"/>
                  <a:ext cx="62149" cy="62936"/>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7" name="Freeform 215">
                  <a:extLst>
                    <a:ext uri="{FF2B5EF4-FFF2-40B4-BE49-F238E27FC236}">
                      <a16:creationId xmlns:a16="http://schemas.microsoft.com/office/drawing/2014/main" id="{91E34EB9-CC80-4400-AF54-FB587E11B355}"/>
                    </a:ext>
                  </a:extLst>
                </p:cNvPr>
                <p:cNvSpPr>
                  <a:spLocks/>
                </p:cNvSpPr>
                <p:nvPr/>
              </p:nvSpPr>
              <p:spPr bwMode="auto">
                <a:xfrm>
                  <a:off x="10674432" y="3178563"/>
                  <a:ext cx="62936" cy="62936"/>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8" name="Freeform 216">
                  <a:extLst>
                    <a:ext uri="{FF2B5EF4-FFF2-40B4-BE49-F238E27FC236}">
                      <a16:creationId xmlns:a16="http://schemas.microsoft.com/office/drawing/2014/main" id="{D13F3C17-F778-457A-9814-D9BFDF0B78DE}"/>
                    </a:ext>
                  </a:extLst>
                </p:cNvPr>
                <p:cNvSpPr>
                  <a:spLocks/>
                </p:cNvSpPr>
                <p:nvPr/>
              </p:nvSpPr>
              <p:spPr bwMode="auto">
                <a:xfrm>
                  <a:off x="9690276" y="2974809"/>
                  <a:ext cx="382334" cy="261970"/>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9" name="Line 217">
                  <a:extLst>
                    <a:ext uri="{FF2B5EF4-FFF2-40B4-BE49-F238E27FC236}">
                      <a16:creationId xmlns:a16="http://schemas.microsoft.com/office/drawing/2014/main" id="{19170242-C3DD-4B99-9B58-A6B795C13DBE}"/>
                    </a:ext>
                  </a:extLst>
                </p:cNvPr>
                <p:cNvSpPr>
                  <a:spLocks noChangeShapeType="1"/>
                </p:cNvSpPr>
                <p:nvPr/>
              </p:nvSpPr>
              <p:spPr bwMode="auto">
                <a:xfrm flipV="1">
                  <a:off x="10196121" y="3270606"/>
                  <a:ext cx="0" cy="386267"/>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0" name="Freeform 218">
                  <a:extLst>
                    <a:ext uri="{FF2B5EF4-FFF2-40B4-BE49-F238E27FC236}">
                      <a16:creationId xmlns:a16="http://schemas.microsoft.com/office/drawing/2014/main" id="{8631E1D4-D87E-441E-9C6F-3ED672C5FB4A}"/>
                    </a:ext>
                  </a:extLst>
                </p:cNvPr>
                <p:cNvSpPr>
                  <a:spLocks/>
                </p:cNvSpPr>
                <p:nvPr/>
              </p:nvSpPr>
              <p:spPr bwMode="auto">
                <a:xfrm>
                  <a:off x="10164653" y="3222618"/>
                  <a:ext cx="62936" cy="62936"/>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1" name="Freeform 234">
                  <a:extLst>
                    <a:ext uri="{FF2B5EF4-FFF2-40B4-BE49-F238E27FC236}">
                      <a16:creationId xmlns:a16="http://schemas.microsoft.com/office/drawing/2014/main" id="{EF90EF5D-5CE1-43E3-8C0A-FEA50A326079}"/>
                    </a:ext>
                  </a:extLst>
                </p:cNvPr>
                <p:cNvSpPr>
                  <a:spLocks/>
                </p:cNvSpPr>
                <p:nvPr/>
              </p:nvSpPr>
              <p:spPr bwMode="auto">
                <a:xfrm>
                  <a:off x="8600703" y="2974809"/>
                  <a:ext cx="1471906" cy="638010"/>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2" name="Freeform 235">
                  <a:extLst>
                    <a:ext uri="{FF2B5EF4-FFF2-40B4-BE49-F238E27FC236}">
                      <a16:creationId xmlns:a16="http://schemas.microsoft.com/office/drawing/2014/main" id="{AAD240A9-7319-4BFE-B3DF-2594D7EC3544}"/>
                    </a:ext>
                  </a:extLst>
                </p:cNvPr>
                <p:cNvSpPr>
                  <a:spLocks/>
                </p:cNvSpPr>
                <p:nvPr/>
              </p:nvSpPr>
              <p:spPr bwMode="auto">
                <a:xfrm>
                  <a:off x="8569235" y="3597085"/>
                  <a:ext cx="62936" cy="62936"/>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93" name="Group 83">
                  <a:extLst>
                    <a:ext uri="{FF2B5EF4-FFF2-40B4-BE49-F238E27FC236}">
                      <a16:creationId xmlns:a16="http://schemas.microsoft.com/office/drawing/2014/main" id="{2C4F1D4D-539A-4C4D-9ABB-A8C63173C4FC}"/>
                    </a:ext>
                  </a:extLst>
                </p:cNvPr>
                <p:cNvGrpSpPr/>
                <p:nvPr/>
              </p:nvGrpSpPr>
              <p:grpSpPr>
                <a:xfrm>
                  <a:off x="8976744" y="3660020"/>
                  <a:ext cx="317824" cy="247022"/>
                  <a:chOff x="1107857" y="-3310276"/>
                  <a:chExt cx="641349" cy="498475"/>
                </a:xfrm>
                <a:solidFill>
                  <a:schemeClr val="tx1"/>
                </a:solidFill>
              </p:grpSpPr>
              <p:sp>
                <p:nvSpPr>
                  <p:cNvPr id="220" name="Freeform 236">
                    <a:extLst>
                      <a:ext uri="{FF2B5EF4-FFF2-40B4-BE49-F238E27FC236}">
                        <a16:creationId xmlns:a16="http://schemas.microsoft.com/office/drawing/2014/main" id="{7ADA08C4-0CFA-45BA-8A53-ED1A775CCB94}"/>
                      </a:ext>
                    </a:extLst>
                  </p:cNvPr>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21" name="Freeform 237">
                    <a:extLst>
                      <a:ext uri="{FF2B5EF4-FFF2-40B4-BE49-F238E27FC236}">
                        <a16:creationId xmlns:a16="http://schemas.microsoft.com/office/drawing/2014/main" id="{5AA9783E-A534-4F19-9A3F-E3A8190F0F2C}"/>
                      </a:ext>
                    </a:extLst>
                  </p:cNvPr>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22" name="Freeform 238">
                    <a:extLst>
                      <a:ext uri="{FF2B5EF4-FFF2-40B4-BE49-F238E27FC236}">
                        <a16:creationId xmlns:a16="http://schemas.microsoft.com/office/drawing/2014/main" id="{9A062A95-AAC2-4A55-A98A-E313850B58D9}"/>
                      </a:ext>
                    </a:extLst>
                  </p:cNvPr>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23" name="Freeform 239">
                    <a:extLst>
                      <a:ext uri="{FF2B5EF4-FFF2-40B4-BE49-F238E27FC236}">
                        <a16:creationId xmlns:a16="http://schemas.microsoft.com/office/drawing/2014/main" id="{64E5C56F-4940-4F00-94DF-B5D83A739E7C}"/>
                      </a:ext>
                    </a:extLst>
                  </p:cNvPr>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94" name="Line 241">
                  <a:extLst>
                    <a:ext uri="{FF2B5EF4-FFF2-40B4-BE49-F238E27FC236}">
                      <a16:creationId xmlns:a16="http://schemas.microsoft.com/office/drawing/2014/main" id="{1B6CDC0A-C001-4F19-956E-FE34EEBC3710}"/>
                    </a:ext>
                  </a:extLst>
                </p:cNvPr>
                <p:cNvSpPr>
                  <a:spLocks noChangeShapeType="1"/>
                </p:cNvSpPr>
                <p:nvPr/>
              </p:nvSpPr>
              <p:spPr bwMode="auto">
                <a:xfrm>
                  <a:off x="9303222" y="3783531"/>
                  <a:ext cx="211621"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5" name="Freeform 242">
                  <a:extLst>
                    <a:ext uri="{FF2B5EF4-FFF2-40B4-BE49-F238E27FC236}">
                      <a16:creationId xmlns:a16="http://schemas.microsoft.com/office/drawing/2014/main" id="{38A14B07-6E0F-40A7-9E74-DDE799D39050}"/>
                    </a:ext>
                  </a:extLst>
                </p:cNvPr>
                <p:cNvSpPr>
                  <a:spLocks/>
                </p:cNvSpPr>
                <p:nvPr/>
              </p:nvSpPr>
              <p:spPr bwMode="auto">
                <a:xfrm>
                  <a:off x="9499109" y="3752063"/>
                  <a:ext cx="63722" cy="62936"/>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96" name="Group 86">
                  <a:extLst>
                    <a:ext uri="{FF2B5EF4-FFF2-40B4-BE49-F238E27FC236}">
                      <a16:creationId xmlns:a16="http://schemas.microsoft.com/office/drawing/2014/main" id="{29A684CD-0932-4C5E-ACF3-F1E713759C90}"/>
                    </a:ext>
                  </a:extLst>
                </p:cNvPr>
                <p:cNvGrpSpPr/>
                <p:nvPr/>
              </p:nvGrpSpPr>
              <p:grpSpPr>
                <a:xfrm>
                  <a:off x="11270747" y="3665527"/>
                  <a:ext cx="210834" cy="211621"/>
                  <a:chOff x="5737007" y="-3299164"/>
                  <a:chExt cx="425450" cy="427038"/>
                </a:xfrm>
                <a:solidFill>
                  <a:schemeClr val="tx1"/>
                </a:solidFill>
              </p:grpSpPr>
              <p:sp>
                <p:nvSpPr>
                  <p:cNvPr id="218" name="Freeform 248">
                    <a:extLst>
                      <a:ext uri="{FF2B5EF4-FFF2-40B4-BE49-F238E27FC236}">
                        <a16:creationId xmlns:a16="http://schemas.microsoft.com/office/drawing/2014/main" id="{434769CB-1FFB-428C-992E-71CD1E52BB6E}"/>
                      </a:ext>
                    </a:extLst>
                  </p:cNvPr>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9" name="Oval 249">
                    <a:extLst>
                      <a:ext uri="{FF2B5EF4-FFF2-40B4-BE49-F238E27FC236}">
                        <a16:creationId xmlns:a16="http://schemas.microsoft.com/office/drawing/2014/main" id="{91D1D0CC-0D87-46AF-B41B-5B4927CD7F61}"/>
                      </a:ext>
                    </a:extLst>
                  </p:cNvPr>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97" name="Line 251">
                  <a:extLst>
                    <a:ext uri="{FF2B5EF4-FFF2-40B4-BE49-F238E27FC236}">
                      <a16:creationId xmlns:a16="http://schemas.microsoft.com/office/drawing/2014/main" id="{6B5DFBA5-BDF0-487F-88A9-D43EE4C623DF}"/>
                    </a:ext>
                  </a:extLst>
                </p:cNvPr>
                <p:cNvSpPr>
                  <a:spLocks noChangeShapeType="1"/>
                </p:cNvSpPr>
                <p:nvPr/>
              </p:nvSpPr>
              <p:spPr bwMode="auto">
                <a:xfrm>
                  <a:off x="10315699" y="3771731"/>
                  <a:ext cx="902339"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8" name="Freeform 252">
                  <a:extLst>
                    <a:ext uri="{FF2B5EF4-FFF2-40B4-BE49-F238E27FC236}">
                      <a16:creationId xmlns:a16="http://schemas.microsoft.com/office/drawing/2014/main" id="{21C7D208-AF0F-4EC3-8688-1F9914B32167}"/>
                    </a:ext>
                  </a:extLst>
                </p:cNvPr>
                <p:cNvSpPr>
                  <a:spLocks/>
                </p:cNvSpPr>
                <p:nvPr/>
              </p:nvSpPr>
              <p:spPr bwMode="auto">
                <a:xfrm>
                  <a:off x="11202304" y="3740263"/>
                  <a:ext cx="62936" cy="62936"/>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99" name="Group 89">
                  <a:extLst>
                    <a:ext uri="{FF2B5EF4-FFF2-40B4-BE49-F238E27FC236}">
                      <a16:creationId xmlns:a16="http://schemas.microsoft.com/office/drawing/2014/main" id="{A27F3808-A7A0-4B84-A008-FFA509EB59A0}"/>
                    </a:ext>
                  </a:extLst>
                </p:cNvPr>
                <p:cNvGrpSpPr/>
                <p:nvPr/>
              </p:nvGrpSpPr>
              <p:grpSpPr>
                <a:xfrm>
                  <a:off x="10586322" y="3854643"/>
                  <a:ext cx="237582" cy="240729"/>
                  <a:chOff x="4355882" y="-2354601"/>
                  <a:chExt cx="479425" cy="485775"/>
                </a:xfrm>
                <a:solidFill>
                  <a:schemeClr val="tx1"/>
                </a:solidFill>
              </p:grpSpPr>
              <p:sp>
                <p:nvSpPr>
                  <p:cNvPr id="215" name="Freeform 253">
                    <a:extLst>
                      <a:ext uri="{FF2B5EF4-FFF2-40B4-BE49-F238E27FC236}">
                        <a16:creationId xmlns:a16="http://schemas.microsoft.com/office/drawing/2014/main" id="{CD30E914-E4A1-41AA-B45B-BDBFEF1857E9}"/>
                      </a:ext>
                    </a:extLst>
                  </p:cNvPr>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6" name="Freeform 254">
                    <a:extLst>
                      <a:ext uri="{FF2B5EF4-FFF2-40B4-BE49-F238E27FC236}">
                        <a16:creationId xmlns:a16="http://schemas.microsoft.com/office/drawing/2014/main" id="{4045C931-79F0-40C2-B012-42E8554D99ED}"/>
                      </a:ext>
                    </a:extLst>
                  </p:cNvPr>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7" name="Freeform 255">
                    <a:extLst>
                      <a:ext uri="{FF2B5EF4-FFF2-40B4-BE49-F238E27FC236}">
                        <a16:creationId xmlns:a16="http://schemas.microsoft.com/office/drawing/2014/main" id="{82D23B40-47A0-4F1F-8432-28C05BC224A1}"/>
                      </a:ext>
                    </a:extLst>
                  </p:cNvPr>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200" name="Group 90">
                  <a:extLst>
                    <a:ext uri="{FF2B5EF4-FFF2-40B4-BE49-F238E27FC236}">
                      <a16:creationId xmlns:a16="http://schemas.microsoft.com/office/drawing/2014/main" id="{7F10DA07-D1D3-43DA-AE15-8F82C8CA67F6}"/>
                    </a:ext>
                  </a:extLst>
                </p:cNvPr>
                <p:cNvGrpSpPr/>
                <p:nvPr/>
              </p:nvGrpSpPr>
              <p:grpSpPr>
                <a:xfrm>
                  <a:off x="10070250" y="3660020"/>
                  <a:ext cx="251742" cy="222635"/>
                  <a:chOff x="3314482" y="-3310276"/>
                  <a:chExt cx="508000" cy="449263"/>
                </a:xfrm>
                <a:solidFill>
                  <a:schemeClr val="tx1"/>
                </a:solidFill>
              </p:grpSpPr>
              <p:sp>
                <p:nvSpPr>
                  <p:cNvPr id="201" name="Freeform 261">
                    <a:extLst>
                      <a:ext uri="{FF2B5EF4-FFF2-40B4-BE49-F238E27FC236}">
                        <a16:creationId xmlns:a16="http://schemas.microsoft.com/office/drawing/2014/main" id="{3DE8E36C-8B2E-4B3D-9D22-7C7874D0A8B2}"/>
                      </a:ext>
                    </a:extLst>
                  </p:cNvPr>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2" name="Freeform 262">
                    <a:extLst>
                      <a:ext uri="{FF2B5EF4-FFF2-40B4-BE49-F238E27FC236}">
                        <a16:creationId xmlns:a16="http://schemas.microsoft.com/office/drawing/2014/main" id="{AC66F62B-43E8-4E9E-9F26-FC9CB92F7BE2}"/>
                      </a:ext>
                    </a:extLst>
                  </p:cNvPr>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3" name="Freeform 263">
                    <a:extLst>
                      <a:ext uri="{FF2B5EF4-FFF2-40B4-BE49-F238E27FC236}">
                        <a16:creationId xmlns:a16="http://schemas.microsoft.com/office/drawing/2014/main" id="{60D8D081-E392-4630-BA73-204C0D3458D3}"/>
                      </a:ext>
                    </a:extLst>
                  </p:cNvPr>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4" name="Freeform 264">
                    <a:extLst>
                      <a:ext uri="{FF2B5EF4-FFF2-40B4-BE49-F238E27FC236}">
                        <a16:creationId xmlns:a16="http://schemas.microsoft.com/office/drawing/2014/main" id="{59980CE8-E634-450F-8F8D-9AB02AB21612}"/>
                      </a:ext>
                    </a:extLst>
                  </p:cNvPr>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5" name="Freeform 265">
                    <a:extLst>
                      <a:ext uri="{FF2B5EF4-FFF2-40B4-BE49-F238E27FC236}">
                        <a16:creationId xmlns:a16="http://schemas.microsoft.com/office/drawing/2014/main" id="{45DF4E6B-DC99-4610-BFCA-61B41CCA958A}"/>
                      </a:ext>
                    </a:extLst>
                  </p:cNvPr>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6" name="Freeform 266">
                    <a:extLst>
                      <a:ext uri="{FF2B5EF4-FFF2-40B4-BE49-F238E27FC236}">
                        <a16:creationId xmlns:a16="http://schemas.microsoft.com/office/drawing/2014/main" id="{C290654C-51D9-4131-9240-7EBCD27E9602}"/>
                      </a:ext>
                    </a:extLst>
                  </p:cNvPr>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7" name="Freeform 267">
                    <a:extLst>
                      <a:ext uri="{FF2B5EF4-FFF2-40B4-BE49-F238E27FC236}">
                        <a16:creationId xmlns:a16="http://schemas.microsoft.com/office/drawing/2014/main" id="{013A350D-1835-4437-9F75-6CBBA2744D21}"/>
                      </a:ext>
                    </a:extLst>
                  </p:cNvPr>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8" name="Freeform 268">
                    <a:extLst>
                      <a:ext uri="{FF2B5EF4-FFF2-40B4-BE49-F238E27FC236}">
                        <a16:creationId xmlns:a16="http://schemas.microsoft.com/office/drawing/2014/main" id="{F54F811B-7CBC-4E5D-9156-0C582260CFE3}"/>
                      </a:ext>
                    </a:extLst>
                  </p:cNvPr>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9" name="Freeform 269">
                    <a:extLst>
                      <a:ext uri="{FF2B5EF4-FFF2-40B4-BE49-F238E27FC236}">
                        <a16:creationId xmlns:a16="http://schemas.microsoft.com/office/drawing/2014/main" id="{ADA45D87-CB60-4664-80C5-48FABE62E751}"/>
                      </a:ext>
                    </a:extLst>
                  </p:cNvPr>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0" name="Freeform 270">
                    <a:extLst>
                      <a:ext uri="{FF2B5EF4-FFF2-40B4-BE49-F238E27FC236}">
                        <a16:creationId xmlns:a16="http://schemas.microsoft.com/office/drawing/2014/main" id="{8DED5A9C-8495-4F1D-BE7C-B1B48F1A8666}"/>
                      </a:ext>
                    </a:extLst>
                  </p:cNvPr>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1" name="Freeform 271">
                    <a:extLst>
                      <a:ext uri="{FF2B5EF4-FFF2-40B4-BE49-F238E27FC236}">
                        <a16:creationId xmlns:a16="http://schemas.microsoft.com/office/drawing/2014/main" id="{4D4FBB02-DE09-48F3-8AFD-1BE3C629CD0F}"/>
                      </a:ext>
                    </a:extLst>
                  </p:cNvPr>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2" name="Freeform 272">
                    <a:extLst>
                      <a:ext uri="{FF2B5EF4-FFF2-40B4-BE49-F238E27FC236}">
                        <a16:creationId xmlns:a16="http://schemas.microsoft.com/office/drawing/2014/main" id="{124018DF-7F58-4DF3-B623-968F6474BA14}"/>
                      </a:ext>
                    </a:extLst>
                  </p:cNvPr>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3" name="Freeform 273">
                    <a:extLst>
                      <a:ext uri="{FF2B5EF4-FFF2-40B4-BE49-F238E27FC236}">
                        <a16:creationId xmlns:a16="http://schemas.microsoft.com/office/drawing/2014/main" id="{5342BD72-8649-4081-BB02-A3F2993E809C}"/>
                      </a:ext>
                    </a:extLst>
                  </p:cNvPr>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4" name="Freeform 274">
                    <a:extLst>
                      <a:ext uri="{FF2B5EF4-FFF2-40B4-BE49-F238E27FC236}">
                        <a16:creationId xmlns:a16="http://schemas.microsoft.com/office/drawing/2014/main" id="{1A2601D3-CD6D-4C1C-AA0E-62AEBB12E5C9}"/>
                      </a:ext>
                    </a:extLst>
                  </p:cNvPr>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grpSp>
      <p:sp>
        <p:nvSpPr>
          <p:cNvPr id="251" name="TextBox 141">
            <a:extLst>
              <a:ext uri="{FF2B5EF4-FFF2-40B4-BE49-F238E27FC236}">
                <a16:creationId xmlns:a16="http://schemas.microsoft.com/office/drawing/2014/main" id="{4B15AF07-D164-4A0F-8CF9-8DE2A842CA1D}"/>
              </a:ext>
            </a:extLst>
          </p:cNvPr>
          <p:cNvSpPr txBox="1"/>
          <p:nvPr/>
        </p:nvSpPr>
        <p:spPr>
          <a:xfrm>
            <a:off x="524032" y="1439862"/>
            <a:ext cx="2489470" cy="738664"/>
          </a:xfrm>
          <a:prstGeom prst="rect">
            <a:avLst/>
          </a:prstGeom>
          <a:noFill/>
        </p:spPr>
        <p:txBody>
          <a:bodyPr wrap="square" lIns="182880" tIns="146304" rIns="182880" bIns="146304" rtlCol="0">
            <a:spAutoFit/>
          </a:bodyPr>
          <a:lstStyle/>
          <a:p>
            <a:pPr>
              <a:lnSpc>
                <a:spcPct val="90000"/>
              </a:lnSpc>
              <a:spcAft>
                <a:spcPts val="600"/>
              </a:spcAft>
            </a:pPr>
            <a:r>
              <a:rPr lang="zh-CN" altLang="en-US" sz="1600"/>
              <a:t>安全连接百万级的设备</a:t>
            </a:r>
            <a:r>
              <a:rPr lang="en-US" sz="1600"/>
              <a:t>. . .</a:t>
            </a:r>
            <a:endParaRPr lang="en-US" sz="1050"/>
          </a:p>
        </p:txBody>
      </p:sp>
      <p:sp>
        <p:nvSpPr>
          <p:cNvPr id="252" name="TextBox 142">
            <a:extLst>
              <a:ext uri="{FF2B5EF4-FFF2-40B4-BE49-F238E27FC236}">
                <a16:creationId xmlns:a16="http://schemas.microsoft.com/office/drawing/2014/main" id="{3366027F-07A0-4D2C-8E21-DF0197952546}"/>
              </a:ext>
            </a:extLst>
          </p:cNvPr>
          <p:cNvSpPr txBox="1"/>
          <p:nvPr/>
        </p:nvSpPr>
        <p:spPr>
          <a:xfrm>
            <a:off x="4008437" y="1439862"/>
            <a:ext cx="2489470" cy="738664"/>
          </a:xfrm>
          <a:prstGeom prst="rect">
            <a:avLst/>
          </a:prstGeom>
          <a:noFill/>
        </p:spPr>
        <p:txBody>
          <a:bodyPr wrap="square" lIns="182880" tIns="146304" rIns="182880" bIns="146304" rtlCol="0">
            <a:spAutoFit/>
          </a:bodyPr>
          <a:lstStyle/>
          <a:p>
            <a:pPr>
              <a:lnSpc>
                <a:spcPct val="90000"/>
              </a:lnSpc>
              <a:spcAft>
                <a:spcPts val="600"/>
              </a:spcAft>
            </a:pPr>
            <a:r>
              <a:rPr lang="zh-CN" altLang="en-US" sz="1600"/>
              <a:t>通过安全的互联网通道</a:t>
            </a:r>
            <a:r>
              <a:rPr lang="en-US" sz="1600"/>
              <a:t>. . .</a:t>
            </a:r>
            <a:endParaRPr lang="en-US" sz="1050"/>
          </a:p>
        </p:txBody>
      </p:sp>
      <p:sp>
        <p:nvSpPr>
          <p:cNvPr id="253" name="TextBox 143">
            <a:extLst>
              <a:ext uri="{FF2B5EF4-FFF2-40B4-BE49-F238E27FC236}">
                <a16:creationId xmlns:a16="http://schemas.microsoft.com/office/drawing/2014/main" id="{567B8D33-90A9-4445-AA80-58B57EFD64F4}"/>
              </a:ext>
            </a:extLst>
          </p:cNvPr>
          <p:cNvSpPr txBox="1"/>
          <p:nvPr/>
        </p:nvSpPr>
        <p:spPr>
          <a:xfrm>
            <a:off x="7994202" y="1439862"/>
            <a:ext cx="3113343" cy="738664"/>
          </a:xfrm>
          <a:prstGeom prst="rect">
            <a:avLst/>
          </a:prstGeom>
          <a:noFill/>
        </p:spPr>
        <p:txBody>
          <a:bodyPr wrap="square" lIns="182880" tIns="146304" rIns="182880" bIns="146304" rtlCol="0">
            <a:spAutoFit/>
          </a:bodyPr>
          <a:lstStyle/>
          <a:p>
            <a:pPr>
              <a:lnSpc>
                <a:spcPct val="90000"/>
              </a:lnSpc>
              <a:spcAft>
                <a:spcPts val="600"/>
              </a:spcAft>
            </a:pPr>
            <a:r>
              <a:rPr lang="zh-CN" altLang="en-US" sz="1600"/>
              <a:t>来到</a:t>
            </a:r>
            <a:r>
              <a:rPr lang="en-US" sz="1600"/>
              <a:t>Microsoft Azure </a:t>
            </a:r>
            <a:r>
              <a:rPr lang="zh-CN" altLang="en-US" sz="1600"/>
              <a:t>内置安全机制</a:t>
            </a:r>
            <a:endParaRPr lang="en-US" sz="1050"/>
          </a:p>
        </p:txBody>
      </p:sp>
      <p:grpSp>
        <p:nvGrpSpPr>
          <p:cNvPr id="254" name="Group 144">
            <a:extLst>
              <a:ext uri="{FF2B5EF4-FFF2-40B4-BE49-F238E27FC236}">
                <a16:creationId xmlns:a16="http://schemas.microsoft.com/office/drawing/2014/main" id="{5E386022-D00E-4F5C-88D3-170F63C7BA3D}"/>
              </a:ext>
            </a:extLst>
          </p:cNvPr>
          <p:cNvGrpSpPr/>
          <p:nvPr/>
        </p:nvGrpSpPr>
        <p:grpSpPr>
          <a:xfrm>
            <a:off x="2786401" y="3155645"/>
            <a:ext cx="4842106" cy="166199"/>
            <a:chOff x="2375136" y="2747786"/>
            <a:chExt cx="4842106" cy="166199"/>
          </a:xfrm>
        </p:grpSpPr>
        <p:cxnSp>
          <p:nvCxnSpPr>
            <p:cNvPr id="255" name="Straight Arrow Connector 145">
              <a:extLst>
                <a:ext uri="{FF2B5EF4-FFF2-40B4-BE49-F238E27FC236}">
                  <a16:creationId xmlns:a16="http://schemas.microsoft.com/office/drawing/2014/main" id="{FD860CAC-2F19-4BFB-9BD4-140677DE66D5}"/>
                </a:ext>
              </a:extLst>
            </p:cNvPr>
            <p:cNvCxnSpPr/>
            <p:nvPr/>
          </p:nvCxnSpPr>
          <p:spPr>
            <a:xfrm flipH="1" flipV="1">
              <a:off x="2375136" y="2831130"/>
              <a:ext cx="4842106" cy="36358"/>
            </a:xfrm>
            <a:prstGeom prst="straightConnector1">
              <a:avLst/>
            </a:prstGeom>
            <a:noFill/>
            <a:ln w="15875" cap="flat" cmpd="sng" algn="ctr">
              <a:solidFill>
                <a:schemeClr val="tx1"/>
              </a:solidFill>
              <a:prstDash val="solid"/>
              <a:headEnd type="none" w="sm" len="sm"/>
              <a:tailEnd type="triangle" w="lg" len="lg"/>
            </a:ln>
            <a:effectLst/>
          </p:spPr>
        </p:cxnSp>
        <p:sp useBgFill="1">
          <p:nvSpPr>
            <p:cNvPr id="256" name="TextBox 146">
              <a:extLst>
                <a:ext uri="{FF2B5EF4-FFF2-40B4-BE49-F238E27FC236}">
                  <a16:creationId xmlns:a16="http://schemas.microsoft.com/office/drawing/2014/main" id="{1EE1974A-D11A-4786-B210-D5C8BF8E7F7F}"/>
                </a:ext>
              </a:extLst>
            </p:cNvPr>
            <p:cNvSpPr txBox="1"/>
            <p:nvPr/>
          </p:nvSpPr>
          <p:spPr>
            <a:xfrm>
              <a:off x="3180168" y="2747786"/>
              <a:ext cx="3751027" cy="166199"/>
            </a:xfrm>
            <a:prstGeom prst="rect">
              <a:avLst/>
            </a:prstGeom>
          </p:spPr>
          <p:txBody>
            <a:bodyPr wrap="none" lIns="0" tIns="0" rIns="0" bIns="0" rtlCol="0">
              <a:spAutoFit/>
            </a:bodyPr>
            <a:lstStyle/>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101010101101010110100010101010101110100010111</a:t>
              </a:r>
            </a:p>
          </p:txBody>
        </p:sp>
      </p:grpSp>
      <p:grpSp>
        <p:nvGrpSpPr>
          <p:cNvPr id="257" name="Group 147">
            <a:extLst>
              <a:ext uri="{FF2B5EF4-FFF2-40B4-BE49-F238E27FC236}">
                <a16:creationId xmlns:a16="http://schemas.microsoft.com/office/drawing/2014/main" id="{813AB104-8536-4551-8696-65BFFB4CDF8F}"/>
              </a:ext>
            </a:extLst>
          </p:cNvPr>
          <p:cNvGrpSpPr/>
          <p:nvPr/>
        </p:nvGrpSpPr>
        <p:grpSpPr>
          <a:xfrm>
            <a:off x="2841845" y="3428365"/>
            <a:ext cx="4842106" cy="166199"/>
            <a:chOff x="2375136" y="2747786"/>
            <a:chExt cx="4842106" cy="166199"/>
          </a:xfrm>
        </p:grpSpPr>
        <p:cxnSp>
          <p:nvCxnSpPr>
            <p:cNvPr id="258" name="Straight Arrow Connector 148">
              <a:extLst>
                <a:ext uri="{FF2B5EF4-FFF2-40B4-BE49-F238E27FC236}">
                  <a16:creationId xmlns:a16="http://schemas.microsoft.com/office/drawing/2014/main" id="{A7740D6D-E953-438E-AA3A-8ACB2AC8B6A0}"/>
                </a:ext>
              </a:extLst>
            </p:cNvPr>
            <p:cNvCxnSpPr/>
            <p:nvPr/>
          </p:nvCxnSpPr>
          <p:spPr>
            <a:xfrm flipV="1">
              <a:off x="2375136" y="2831130"/>
              <a:ext cx="4842106" cy="36358"/>
            </a:xfrm>
            <a:prstGeom prst="straightConnector1">
              <a:avLst/>
            </a:prstGeom>
            <a:noFill/>
            <a:ln w="15875" cap="flat" cmpd="sng" algn="ctr">
              <a:solidFill>
                <a:schemeClr val="tx1"/>
              </a:solidFill>
              <a:prstDash val="solid"/>
              <a:headEnd type="none" w="sm" len="sm"/>
              <a:tailEnd type="triangle" w="lg" len="lg"/>
            </a:ln>
            <a:effectLst/>
          </p:spPr>
        </p:cxnSp>
        <p:sp>
          <p:nvSpPr>
            <p:cNvPr id="259" name="TextBox 149">
              <a:extLst>
                <a:ext uri="{FF2B5EF4-FFF2-40B4-BE49-F238E27FC236}">
                  <a16:creationId xmlns:a16="http://schemas.microsoft.com/office/drawing/2014/main" id="{8A1C3526-13FF-4C06-A23E-313CFA1954C5}"/>
                </a:ext>
              </a:extLst>
            </p:cNvPr>
            <p:cNvSpPr txBox="1"/>
            <p:nvPr/>
          </p:nvSpPr>
          <p:spPr>
            <a:xfrm>
              <a:off x="3138490" y="2747786"/>
              <a:ext cx="3834383" cy="166199"/>
            </a:xfrm>
            <a:prstGeom prst="rect">
              <a:avLst/>
            </a:prstGeom>
          </p:spPr>
          <p:txBody>
            <a:bodyPr wrap="none" lIns="0" tIns="0" rIns="0" bIns="0" rtlCol="0">
              <a:spAutoFit/>
            </a:bodyPr>
            <a:lstStyle/>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1010101011001010110100010101010101110100010111</a:t>
              </a:r>
            </a:p>
          </p:txBody>
        </p:sp>
      </p:grpSp>
      <p:grpSp>
        <p:nvGrpSpPr>
          <p:cNvPr id="260" name="Group 150">
            <a:extLst>
              <a:ext uri="{FF2B5EF4-FFF2-40B4-BE49-F238E27FC236}">
                <a16:creationId xmlns:a16="http://schemas.microsoft.com/office/drawing/2014/main" id="{A046B872-10C4-48F0-AE3A-1733CB254533}"/>
              </a:ext>
            </a:extLst>
          </p:cNvPr>
          <p:cNvGrpSpPr/>
          <p:nvPr/>
        </p:nvGrpSpPr>
        <p:grpSpPr>
          <a:xfrm>
            <a:off x="4878881" y="2838451"/>
            <a:ext cx="1096089" cy="1096089"/>
            <a:chOff x="5455456" y="3437244"/>
            <a:chExt cx="1096089" cy="1096089"/>
          </a:xfrm>
        </p:grpSpPr>
        <p:sp useBgFill="1">
          <p:nvSpPr>
            <p:cNvPr id="261" name="Oval 151">
              <a:extLst>
                <a:ext uri="{FF2B5EF4-FFF2-40B4-BE49-F238E27FC236}">
                  <a16:creationId xmlns:a16="http://schemas.microsoft.com/office/drawing/2014/main" id="{87D7BA18-C061-4C3C-AF62-F25097BF420F}"/>
                </a:ext>
              </a:extLst>
            </p:cNvPr>
            <p:cNvSpPr/>
            <p:nvPr/>
          </p:nvSpPr>
          <p:spPr bwMode="auto">
            <a:xfrm>
              <a:off x="5455456" y="3437244"/>
              <a:ext cx="1096089" cy="109608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1"/>
                </a:solidFill>
              </a:endParaRPr>
            </a:p>
          </p:txBody>
        </p:sp>
        <p:sp>
          <p:nvSpPr>
            <p:cNvPr id="262" name="Trusted">
              <a:extLst>
                <a:ext uri="{FF2B5EF4-FFF2-40B4-BE49-F238E27FC236}">
                  <a16:creationId xmlns:a16="http://schemas.microsoft.com/office/drawing/2014/main" id="{A8B38003-3AB4-4356-B9E5-ADD7B3578FBB}"/>
                </a:ext>
              </a:extLst>
            </p:cNvPr>
            <p:cNvSpPr>
              <a:spLocks noChangeAspect="1" noEditPoints="1"/>
            </p:cNvSpPr>
            <p:nvPr/>
          </p:nvSpPr>
          <p:spPr bwMode="auto">
            <a:xfrm>
              <a:off x="5833084" y="3733137"/>
              <a:ext cx="340832" cy="504303"/>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noFill/>
            <a:ln w="38100">
              <a:solidFill>
                <a:schemeClr val="tx1"/>
              </a:solid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grpSp>
    </p:spTree>
    <p:extLst>
      <p:ext uri="{BB962C8B-B14F-4D97-AF65-F5344CB8AC3E}">
        <p14:creationId xmlns:p14="http://schemas.microsoft.com/office/powerpoint/2010/main" val="3077524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500"/>
                                        <p:tgtEl>
                                          <p:spTgt spid="16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500"/>
                                        <p:tgtEl>
                                          <p:spTgt spid="16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254"/>
                                        </p:tgtEl>
                                        <p:attrNameLst>
                                          <p:attrName>style.visibility</p:attrName>
                                        </p:attrNameLst>
                                      </p:cBhvr>
                                      <p:to>
                                        <p:strVal val="visible"/>
                                      </p:to>
                                    </p:set>
                                    <p:animEffect transition="in" filter="wipe(right)">
                                      <p:cBhvr>
                                        <p:cTn id="21" dur="500"/>
                                        <p:tgtEl>
                                          <p:spTgt spid="254"/>
                                        </p:tgtEl>
                                      </p:cBhvr>
                                    </p:animEffect>
                                  </p:childTnLst>
                                </p:cTn>
                              </p:par>
                              <p:par>
                                <p:cTn id="22" presetID="22" presetClass="entr" presetSubtype="8" fill="hold" nodeType="withEffect">
                                  <p:stCondLst>
                                    <p:cond delay="0"/>
                                  </p:stCondLst>
                                  <p:childTnLst>
                                    <p:set>
                                      <p:cBhvr>
                                        <p:cTn id="23" dur="1" fill="hold">
                                          <p:stCondLst>
                                            <p:cond delay="0"/>
                                          </p:stCondLst>
                                        </p:cTn>
                                        <p:tgtEl>
                                          <p:spTgt spid="257"/>
                                        </p:tgtEl>
                                        <p:attrNameLst>
                                          <p:attrName>style.visibility</p:attrName>
                                        </p:attrNameLst>
                                      </p:cBhvr>
                                      <p:to>
                                        <p:strVal val="visible"/>
                                      </p:to>
                                    </p:set>
                                    <p:animEffect transition="in" filter="wipe(left)">
                                      <p:cBhvr>
                                        <p:cTn id="24" dur="500"/>
                                        <p:tgtEl>
                                          <p:spTgt spid="257"/>
                                        </p:tgtEl>
                                      </p:cBhvr>
                                    </p:animEffect>
                                  </p:childTnLst>
                                </p:cTn>
                              </p:par>
                              <p:par>
                                <p:cTn id="25" presetID="10"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fade">
                                      <p:cBhvr>
                                        <p:cTn id="27" dur="500"/>
                                        <p:tgtEl>
                                          <p:spTgt spid="2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4"/>
                                        </p:tgtEl>
                                        <p:attrNameLst>
                                          <p:attrName>style.visibility</p:attrName>
                                        </p:attrNameLst>
                                      </p:cBhvr>
                                      <p:to>
                                        <p:strVal val="visible"/>
                                      </p:to>
                                    </p:set>
                                    <p:animEffect transition="in" filter="fade">
                                      <p:cBhvr>
                                        <p:cTn id="30" dur="500"/>
                                        <p:tgtEl>
                                          <p:spTgt spid="16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251"/>
                                        </p:tgtEl>
                                        <p:attrNameLst>
                                          <p:attrName>style.visibility</p:attrName>
                                        </p:attrNameLst>
                                      </p:cBhvr>
                                      <p:to>
                                        <p:strVal val="visible"/>
                                      </p:to>
                                    </p:set>
                                    <p:animEffect transition="in" filter="wipe(left)">
                                      <p:cBhvr>
                                        <p:cTn id="34" dur="500"/>
                                        <p:tgtEl>
                                          <p:spTgt spid="251"/>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252"/>
                                        </p:tgtEl>
                                        <p:attrNameLst>
                                          <p:attrName>style.visibility</p:attrName>
                                        </p:attrNameLst>
                                      </p:cBhvr>
                                      <p:to>
                                        <p:strVal val="visible"/>
                                      </p:to>
                                    </p:set>
                                    <p:animEffect transition="in" filter="wipe(left)">
                                      <p:cBhvr>
                                        <p:cTn id="38" dur="500"/>
                                        <p:tgtEl>
                                          <p:spTgt spid="252"/>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253"/>
                                        </p:tgtEl>
                                        <p:attrNameLst>
                                          <p:attrName>style.visibility</p:attrName>
                                        </p:attrNameLst>
                                      </p:cBhvr>
                                      <p:to>
                                        <p:strVal val="visible"/>
                                      </p:to>
                                    </p:set>
                                    <p:animEffect transition="in" filter="wipe(left)">
                                      <p:cBhvr>
                                        <p:cTn id="42"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P spid="251" grpId="0"/>
      <p:bldP spid="252" grpId="0"/>
      <p:bldP spid="25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rPr>
              <a:t>Azure </a:t>
            </a:r>
            <a:r>
              <a:rPr lang="en-US" altLang="zh-CN" sz="3600" dirty="0">
                <a:gradFill>
                  <a:gsLst>
                    <a:gs pos="5417">
                      <a:srgbClr val="FFFFFF"/>
                    </a:gs>
                    <a:gs pos="28000">
                      <a:srgbClr val="FFFFFF"/>
                    </a:gs>
                  </a:gsLst>
                  <a:lin ang="5400000" scaled="0"/>
                </a:gradFill>
                <a:cs typeface="Segoe UI" pitchFamily="34" charset="0"/>
              </a:rPr>
              <a:t>Sphere (Global Azure Provided)</a:t>
            </a:r>
            <a:endPar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endParaRPr>
          </a:p>
        </p:txBody>
      </p:sp>
      <p:sp>
        <p:nvSpPr>
          <p:cNvPr id="3" name="TextBox 2">
            <a:extLst>
              <a:ext uri="{FF2B5EF4-FFF2-40B4-BE49-F238E27FC236}">
                <a16:creationId xmlns:a16="http://schemas.microsoft.com/office/drawing/2014/main" id="{23B922BE-D6B8-4912-BDC5-FCEB93C53475}"/>
              </a:ext>
            </a:extLst>
          </p:cNvPr>
          <p:cNvSpPr txBox="1"/>
          <p:nvPr/>
        </p:nvSpPr>
        <p:spPr>
          <a:xfrm>
            <a:off x="100482" y="1029397"/>
            <a:ext cx="11334542" cy="1043363"/>
          </a:xfrm>
          <a:prstGeom prst="rect">
            <a:avLst/>
          </a:prstGeom>
          <a:noFill/>
        </p:spPr>
        <p:txBody>
          <a:bodyPr wrap="square" lIns="182880" tIns="146304" rIns="182880" bIns="146304" rtlCol="0">
            <a:spAutoFit/>
          </a:bodyPr>
          <a:lstStyle/>
          <a:p>
            <a:pPr>
              <a:lnSpc>
                <a:spcPct val="90000"/>
              </a:lnSpc>
              <a:spcAft>
                <a:spcPts val="600"/>
              </a:spcAft>
            </a:pPr>
            <a:r>
              <a:rPr lang="en-US" altLang="zh-CN" dirty="0"/>
              <a:t>Azure Sphere </a:t>
            </a:r>
            <a:r>
              <a:rPr lang="zh-CN" altLang="en-US" dirty="0"/>
              <a:t>是一种新的解决方案，用于开发</a:t>
            </a:r>
            <a:r>
              <a:rPr lang="zh-CN" altLang="en-US" b="1" dirty="0">
                <a:solidFill>
                  <a:srgbClr val="0078D7"/>
                </a:solidFill>
              </a:rPr>
              <a:t>安全性极高的联网微控制器 </a:t>
            </a:r>
            <a:r>
              <a:rPr lang="en-US" altLang="zh-CN" b="1" dirty="0">
                <a:solidFill>
                  <a:srgbClr val="0078D7"/>
                </a:solidFill>
              </a:rPr>
              <a:t>(MCU) </a:t>
            </a:r>
            <a:r>
              <a:rPr lang="zh-CN" altLang="en-US" b="1" dirty="0">
                <a:solidFill>
                  <a:srgbClr val="0078D7"/>
                </a:solidFill>
              </a:rPr>
              <a:t>设备</a:t>
            </a:r>
            <a:r>
              <a:rPr lang="zh-CN" altLang="en-US" dirty="0"/>
              <a:t>。它用作</a:t>
            </a:r>
            <a:r>
              <a:rPr lang="zh-CN" altLang="en-US" b="1" dirty="0">
                <a:solidFill>
                  <a:srgbClr val="0078D7"/>
                </a:solidFill>
              </a:rPr>
              <a:t>安全性和连接性的依托</a:t>
            </a:r>
            <a:r>
              <a:rPr lang="zh-CN" altLang="en-US" dirty="0"/>
              <a:t>，让用户能够创造出客户喜爱的智能产品和体验并将其快速推向市场，同时费用低廉，让用户能大规模实现物联网 </a:t>
            </a:r>
            <a:r>
              <a:rPr lang="en-US" altLang="zh-CN" dirty="0"/>
              <a:t>(IoT)</a:t>
            </a:r>
            <a:r>
              <a:rPr lang="zh-CN" altLang="en-US" dirty="0"/>
              <a:t>。</a:t>
            </a:r>
            <a:endParaRPr lang="zh-CN" altLang="en-US" sz="2400" dirty="0">
              <a:gradFill>
                <a:gsLst>
                  <a:gs pos="2917">
                    <a:schemeClr val="tx1"/>
                  </a:gs>
                  <a:gs pos="30000">
                    <a:schemeClr val="tx1"/>
                  </a:gs>
                </a:gsLst>
                <a:lin ang="5400000" scaled="0"/>
              </a:gradFill>
            </a:endParaRPr>
          </a:p>
        </p:txBody>
      </p:sp>
      <p:pic>
        <p:nvPicPr>
          <p:cNvPr id="5" name="Picture 4" descr="A circuit board&#10;&#10;Description generated with high confidence">
            <a:extLst>
              <a:ext uri="{FF2B5EF4-FFF2-40B4-BE49-F238E27FC236}">
                <a16:creationId xmlns:a16="http://schemas.microsoft.com/office/drawing/2014/main" id="{6CA5FF6E-2F1E-49C4-BB1E-ABD5ABB6F476}"/>
              </a:ext>
            </a:extLst>
          </p:cNvPr>
          <p:cNvPicPr>
            <a:picLocks noChangeAspect="1"/>
          </p:cNvPicPr>
          <p:nvPr/>
        </p:nvPicPr>
        <p:blipFill>
          <a:blip r:embed="rId3"/>
          <a:stretch>
            <a:fillRect/>
          </a:stretch>
        </p:blipFill>
        <p:spPr>
          <a:xfrm>
            <a:off x="6061074" y="2108574"/>
            <a:ext cx="5186363" cy="4224338"/>
          </a:xfrm>
          <a:prstGeom prst="rect">
            <a:avLst/>
          </a:prstGeom>
        </p:spPr>
      </p:pic>
      <p:pic>
        <p:nvPicPr>
          <p:cNvPr id="7" name="Picture 6" descr="A picture containing object&#10;&#10;Description generated with very high confidence">
            <a:extLst>
              <a:ext uri="{FF2B5EF4-FFF2-40B4-BE49-F238E27FC236}">
                <a16:creationId xmlns:a16="http://schemas.microsoft.com/office/drawing/2014/main" id="{E7F45339-D5F8-406A-9BBA-D37B4F71E11F}"/>
              </a:ext>
            </a:extLst>
          </p:cNvPr>
          <p:cNvPicPr>
            <a:picLocks noChangeAspect="1"/>
          </p:cNvPicPr>
          <p:nvPr/>
        </p:nvPicPr>
        <p:blipFill>
          <a:blip r:embed="rId4"/>
          <a:stretch>
            <a:fillRect/>
          </a:stretch>
        </p:blipFill>
        <p:spPr>
          <a:xfrm>
            <a:off x="1577396" y="4692538"/>
            <a:ext cx="2914218" cy="1640374"/>
          </a:xfrm>
          <a:prstGeom prst="rect">
            <a:avLst/>
          </a:prstGeom>
        </p:spPr>
      </p:pic>
      <p:pic>
        <p:nvPicPr>
          <p:cNvPr id="9" name="Picture 8">
            <a:extLst>
              <a:ext uri="{FF2B5EF4-FFF2-40B4-BE49-F238E27FC236}">
                <a16:creationId xmlns:a16="http://schemas.microsoft.com/office/drawing/2014/main" id="{68ABF377-167B-4581-A3CF-62BBB7B2B4FA}"/>
              </a:ext>
            </a:extLst>
          </p:cNvPr>
          <p:cNvPicPr>
            <a:picLocks noChangeAspect="1"/>
          </p:cNvPicPr>
          <p:nvPr/>
        </p:nvPicPr>
        <p:blipFill>
          <a:blip r:embed="rId5"/>
          <a:stretch>
            <a:fillRect/>
          </a:stretch>
        </p:blipFill>
        <p:spPr>
          <a:xfrm>
            <a:off x="3133977" y="2433005"/>
            <a:ext cx="2665370" cy="1500301"/>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5B842CD2-25D3-4221-BAFE-6C692E5F519C}"/>
              </a:ext>
            </a:extLst>
          </p:cNvPr>
          <p:cNvPicPr>
            <a:picLocks noChangeAspect="1"/>
          </p:cNvPicPr>
          <p:nvPr/>
        </p:nvPicPr>
        <p:blipFill>
          <a:blip r:embed="rId6"/>
          <a:stretch>
            <a:fillRect/>
          </a:stretch>
        </p:blipFill>
        <p:spPr>
          <a:xfrm>
            <a:off x="219230" y="2433006"/>
            <a:ext cx="2665370" cy="1500301"/>
          </a:xfrm>
          <a:prstGeom prst="rect">
            <a:avLst/>
          </a:prstGeom>
        </p:spPr>
      </p:pic>
      <p:sp>
        <p:nvSpPr>
          <p:cNvPr id="12" name="TextBox 11">
            <a:extLst>
              <a:ext uri="{FF2B5EF4-FFF2-40B4-BE49-F238E27FC236}">
                <a16:creationId xmlns:a16="http://schemas.microsoft.com/office/drawing/2014/main" id="{7B9F282E-3E95-4057-96C7-6588285A8383}"/>
              </a:ext>
            </a:extLst>
          </p:cNvPr>
          <p:cNvSpPr txBox="1"/>
          <p:nvPr/>
        </p:nvSpPr>
        <p:spPr>
          <a:xfrm>
            <a:off x="693141" y="3912755"/>
            <a:ext cx="1768510" cy="544765"/>
          </a:xfrm>
          <a:prstGeom prst="rect">
            <a:avLst/>
          </a:prstGeom>
          <a:noFill/>
        </p:spPr>
        <p:txBody>
          <a:bodyPr wrap="square" lIns="182880" tIns="146304" rIns="182880" bIns="146304" rtlCol="0">
            <a:spAutoFit/>
          </a:bodyPr>
          <a:lstStyle/>
          <a:p>
            <a:pPr>
              <a:lnSpc>
                <a:spcPct val="90000"/>
              </a:lnSpc>
              <a:spcAft>
                <a:spcPts val="600"/>
              </a:spcAft>
            </a:pPr>
            <a:r>
              <a:rPr lang="en-US" altLang="zh-CN" b="1" dirty="0">
                <a:solidFill>
                  <a:srgbClr val="0078D7"/>
                </a:solidFill>
              </a:rPr>
              <a:t>Secured OS</a:t>
            </a:r>
            <a:endParaRPr lang="zh-CN" altLang="en-US" b="1" dirty="0" err="1">
              <a:solidFill>
                <a:srgbClr val="0078D7"/>
              </a:solidFill>
            </a:endParaRPr>
          </a:p>
        </p:txBody>
      </p:sp>
      <p:sp>
        <p:nvSpPr>
          <p:cNvPr id="137" name="TextBox 136">
            <a:extLst>
              <a:ext uri="{FF2B5EF4-FFF2-40B4-BE49-F238E27FC236}">
                <a16:creationId xmlns:a16="http://schemas.microsoft.com/office/drawing/2014/main" id="{08A010D1-EF63-4933-8420-63AE7948EE8F}"/>
              </a:ext>
            </a:extLst>
          </p:cNvPr>
          <p:cNvSpPr txBox="1"/>
          <p:nvPr/>
        </p:nvSpPr>
        <p:spPr>
          <a:xfrm>
            <a:off x="3607359" y="3908782"/>
            <a:ext cx="1768510" cy="544765"/>
          </a:xfrm>
          <a:prstGeom prst="rect">
            <a:avLst/>
          </a:prstGeom>
          <a:noFill/>
        </p:spPr>
        <p:txBody>
          <a:bodyPr wrap="square" lIns="182880" tIns="146304" rIns="182880" bIns="146304" rtlCol="0">
            <a:spAutoFit/>
          </a:bodyPr>
          <a:lstStyle/>
          <a:p>
            <a:pPr>
              <a:lnSpc>
                <a:spcPct val="90000"/>
              </a:lnSpc>
              <a:spcAft>
                <a:spcPts val="600"/>
              </a:spcAft>
            </a:pPr>
            <a:r>
              <a:rPr lang="en-US" altLang="zh-CN" b="1" dirty="0">
                <a:solidFill>
                  <a:srgbClr val="0078D7"/>
                </a:solidFill>
              </a:rPr>
              <a:t>Secured MCU</a:t>
            </a:r>
            <a:endParaRPr lang="zh-CN" altLang="en-US" b="1" dirty="0" err="1">
              <a:solidFill>
                <a:srgbClr val="0078D7"/>
              </a:solidFill>
            </a:endParaRPr>
          </a:p>
        </p:txBody>
      </p:sp>
      <p:sp>
        <p:nvSpPr>
          <p:cNvPr id="138" name="TextBox 137">
            <a:extLst>
              <a:ext uri="{FF2B5EF4-FFF2-40B4-BE49-F238E27FC236}">
                <a16:creationId xmlns:a16="http://schemas.microsoft.com/office/drawing/2014/main" id="{1D3FB248-C3B8-4FA2-80A5-27D03BCC92D6}"/>
              </a:ext>
            </a:extLst>
          </p:cNvPr>
          <p:cNvSpPr txBox="1"/>
          <p:nvPr/>
        </p:nvSpPr>
        <p:spPr>
          <a:xfrm>
            <a:off x="2150249" y="6332912"/>
            <a:ext cx="1949477" cy="544765"/>
          </a:xfrm>
          <a:prstGeom prst="rect">
            <a:avLst/>
          </a:prstGeom>
          <a:noFill/>
        </p:spPr>
        <p:txBody>
          <a:bodyPr wrap="square" lIns="182880" tIns="146304" rIns="182880" bIns="146304" rtlCol="0">
            <a:spAutoFit/>
          </a:bodyPr>
          <a:lstStyle/>
          <a:p>
            <a:pPr>
              <a:lnSpc>
                <a:spcPct val="90000"/>
              </a:lnSpc>
              <a:spcAft>
                <a:spcPts val="600"/>
              </a:spcAft>
            </a:pPr>
            <a:r>
              <a:rPr lang="en-US" altLang="zh-CN" b="1" dirty="0">
                <a:solidFill>
                  <a:srgbClr val="0078D7"/>
                </a:solidFill>
              </a:rPr>
              <a:t>Cloud Security</a:t>
            </a:r>
            <a:endParaRPr lang="zh-CN" altLang="en-US" b="1" dirty="0" err="1">
              <a:solidFill>
                <a:srgbClr val="0078D7"/>
              </a:solidFill>
            </a:endParaRPr>
          </a:p>
        </p:txBody>
      </p:sp>
    </p:spTree>
    <p:extLst>
      <p:ext uri="{BB962C8B-B14F-4D97-AF65-F5344CB8AC3E}">
        <p14:creationId xmlns:p14="http://schemas.microsoft.com/office/powerpoint/2010/main" val="102817625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Segoe UI Semilight"/>
                <a:ea typeface="+mn-ea"/>
                <a:cs typeface="Segoe UI" pitchFamily="34" charset="0"/>
              </a:rPr>
              <a:t>Event Grid (Global Azure Provided)</a:t>
            </a:r>
            <a:endPar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Segoe UI Semilight"/>
              <a:ea typeface="+mn-ea"/>
              <a:cs typeface="Segoe UI" pitchFamily="34" charset="0"/>
            </a:endParaRPr>
          </a:p>
        </p:txBody>
      </p:sp>
      <p:sp>
        <p:nvSpPr>
          <p:cNvPr id="3" name="TextBox 2">
            <a:extLst>
              <a:ext uri="{FF2B5EF4-FFF2-40B4-BE49-F238E27FC236}">
                <a16:creationId xmlns:a16="http://schemas.microsoft.com/office/drawing/2014/main" id="{23B922BE-D6B8-4912-BDC5-FCEB93C53475}"/>
              </a:ext>
            </a:extLst>
          </p:cNvPr>
          <p:cNvSpPr txBox="1"/>
          <p:nvPr/>
        </p:nvSpPr>
        <p:spPr>
          <a:xfrm>
            <a:off x="100482" y="1029397"/>
            <a:ext cx="11334542" cy="794064"/>
          </a:xfrm>
          <a:prstGeom prst="rect">
            <a:avLst/>
          </a:prstGeom>
          <a:noFill/>
        </p:spPr>
        <p:txBody>
          <a:bodyPr wrap="square" lIns="182880" tIns="146304" rIns="182880" bIns="146304" rtlCol="0">
            <a:spAutoFit/>
          </a:bodyPr>
          <a:lstStyle/>
          <a:p>
            <a:pPr lvl="0">
              <a:lnSpc>
                <a:spcPct val="90000"/>
              </a:lnSpc>
              <a:spcAft>
                <a:spcPts val="600"/>
              </a:spcAft>
            </a:pPr>
            <a:r>
              <a:rPr lang="zh-CN" altLang="en-US" dirty="0">
                <a:solidFill>
                  <a:srgbClr val="353535"/>
                </a:solidFill>
              </a:rPr>
              <a:t>通过 </a:t>
            </a:r>
            <a:r>
              <a:rPr lang="en-US" altLang="zh-CN" dirty="0">
                <a:solidFill>
                  <a:srgbClr val="353535"/>
                </a:solidFill>
              </a:rPr>
              <a:t>Azure </a:t>
            </a:r>
            <a:r>
              <a:rPr lang="zh-CN" altLang="en-US" dirty="0">
                <a:solidFill>
                  <a:srgbClr val="353535"/>
                </a:solidFill>
              </a:rPr>
              <a:t>事件网格，可使用</a:t>
            </a:r>
            <a:r>
              <a:rPr lang="zh-CN" altLang="en-US" b="1" dirty="0">
                <a:solidFill>
                  <a:srgbClr val="0078D7"/>
                </a:solidFill>
              </a:rPr>
              <a:t>基于事件的体系结构轻松生成应用程序</a:t>
            </a:r>
            <a:r>
              <a:rPr lang="zh-CN" altLang="en-US" dirty="0">
                <a:solidFill>
                  <a:srgbClr val="353535"/>
                </a:solidFill>
              </a:rPr>
              <a:t>。事件网格包含</a:t>
            </a:r>
            <a:r>
              <a:rPr lang="zh-CN" altLang="en-US" b="1" dirty="0">
                <a:solidFill>
                  <a:srgbClr val="0078D7"/>
                </a:solidFill>
              </a:rPr>
              <a:t>来自 </a:t>
            </a:r>
            <a:r>
              <a:rPr lang="en-US" altLang="zh-CN" b="1" dirty="0">
                <a:solidFill>
                  <a:srgbClr val="0078D7"/>
                </a:solidFill>
              </a:rPr>
              <a:t>Azure </a:t>
            </a:r>
            <a:r>
              <a:rPr lang="zh-CN" altLang="en-US" b="1" dirty="0">
                <a:solidFill>
                  <a:srgbClr val="0078D7"/>
                </a:solidFill>
              </a:rPr>
              <a:t>服务对事件的内置支持</a:t>
            </a:r>
            <a:r>
              <a:rPr lang="zh-CN" altLang="en-US" dirty="0">
                <a:solidFill>
                  <a:srgbClr val="353535"/>
                </a:solidFill>
              </a:rPr>
              <a:t>，如存储 </a:t>
            </a:r>
            <a:r>
              <a:rPr lang="en-US" altLang="zh-CN" dirty="0">
                <a:solidFill>
                  <a:srgbClr val="353535"/>
                </a:solidFill>
              </a:rPr>
              <a:t>blob </a:t>
            </a:r>
            <a:r>
              <a:rPr lang="zh-CN" altLang="en-US" dirty="0">
                <a:solidFill>
                  <a:srgbClr val="353535"/>
                </a:solidFill>
              </a:rPr>
              <a:t>和资源组。 事件网格还使用</a:t>
            </a:r>
            <a:r>
              <a:rPr lang="zh-CN" altLang="en-US" b="1" dirty="0">
                <a:solidFill>
                  <a:srgbClr val="0078D7"/>
                </a:solidFill>
              </a:rPr>
              <a:t>自定义主题支持自己的事件</a:t>
            </a:r>
            <a:r>
              <a:rPr lang="zh-CN" altLang="en-US" dirty="0">
                <a:solidFill>
                  <a:srgbClr val="353535"/>
                </a:solidFill>
              </a:rPr>
              <a:t>。</a:t>
            </a:r>
            <a:endParaRPr kumimoji="0" lang="zh-CN" alt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4" name="Picture 3" descr="A close up of a map&#10;&#10;Description generated with high confidence">
            <a:extLst>
              <a:ext uri="{FF2B5EF4-FFF2-40B4-BE49-F238E27FC236}">
                <a16:creationId xmlns:a16="http://schemas.microsoft.com/office/drawing/2014/main" id="{660C4D96-0828-4463-B36B-A196459C98A4}"/>
              </a:ext>
            </a:extLst>
          </p:cNvPr>
          <p:cNvPicPr>
            <a:picLocks noChangeAspect="1"/>
          </p:cNvPicPr>
          <p:nvPr/>
        </p:nvPicPr>
        <p:blipFill>
          <a:blip r:embed="rId3"/>
          <a:stretch>
            <a:fillRect/>
          </a:stretch>
        </p:blipFill>
        <p:spPr>
          <a:xfrm>
            <a:off x="2653948" y="2004332"/>
            <a:ext cx="7128577" cy="4766962"/>
          </a:xfrm>
          <a:prstGeom prst="rect">
            <a:avLst/>
          </a:prstGeom>
        </p:spPr>
      </p:pic>
    </p:spTree>
    <p:extLst>
      <p:ext uri="{BB962C8B-B14F-4D97-AF65-F5344CB8AC3E}">
        <p14:creationId xmlns:p14="http://schemas.microsoft.com/office/powerpoint/2010/main" val="27226465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rPr>
              <a:t>Azure </a:t>
            </a:r>
            <a:r>
              <a:rPr lang="en-US" altLang="zh-CN" sz="3600" dirty="0">
                <a:gradFill>
                  <a:gsLst>
                    <a:gs pos="5417">
                      <a:srgbClr val="FFFFFF"/>
                    </a:gs>
                    <a:gs pos="28000">
                      <a:srgbClr val="FFFFFF"/>
                    </a:gs>
                  </a:gsLst>
                  <a:lin ang="5400000" scaled="0"/>
                </a:gradFill>
                <a:cs typeface="Segoe UI" pitchFamily="34" charset="0"/>
              </a:rPr>
              <a:t>Map (Global Azure Provided)</a:t>
            </a:r>
            <a:endPar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endParaRPr>
          </a:p>
        </p:txBody>
      </p:sp>
      <p:sp>
        <p:nvSpPr>
          <p:cNvPr id="2" name="TextBox 1">
            <a:extLst>
              <a:ext uri="{FF2B5EF4-FFF2-40B4-BE49-F238E27FC236}">
                <a16:creationId xmlns:a16="http://schemas.microsoft.com/office/drawing/2014/main" id="{A28D2C02-DF1E-4627-A326-0BBE20703159}"/>
              </a:ext>
            </a:extLst>
          </p:cNvPr>
          <p:cNvSpPr txBox="1"/>
          <p:nvPr/>
        </p:nvSpPr>
        <p:spPr>
          <a:xfrm>
            <a:off x="75363" y="914278"/>
            <a:ext cx="11635991" cy="794064"/>
          </a:xfrm>
          <a:prstGeom prst="rect">
            <a:avLst/>
          </a:prstGeom>
          <a:noFill/>
        </p:spPr>
        <p:txBody>
          <a:bodyPr wrap="square" lIns="182880" tIns="146304" rIns="182880" bIns="146304" rtlCol="0">
            <a:spAutoFit/>
          </a:bodyPr>
          <a:lstStyle/>
          <a:p>
            <a:pPr>
              <a:lnSpc>
                <a:spcPct val="90000"/>
              </a:lnSpc>
              <a:spcAft>
                <a:spcPts val="600"/>
              </a:spcAft>
            </a:pPr>
            <a:r>
              <a:rPr lang="en-US" altLang="zh-CN" dirty="0">
                <a:gradFill>
                  <a:gsLst>
                    <a:gs pos="2917">
                      <a:schemeClr val="tx1"/>
                    </a:gs>
                    <a:gs pos="30000">
                      <a:schemeClr val="tx1"/>
                    </a:gs>
                  </a:gsLst>
                  <a:lin ang="5400000" scaled="0"/>
                </a:gradFill>
              </a:rPr>
              <a:t>Azure Maps </a:t>
            </a:r>
            <a:r>
              <a:rPr lang="zh-CN" altLang="en-US" dirty="0">
                <a:gradFill>
                  <a:gsLst>
                    <a:gs pos="2917">
                      <a:schemeClr val="tx1"/>
                    </a:gs>
                    <a:gs pos="30000">
                      <a:schemeClr val="tx1"/>
                    </a:gs>
                  </a:gsLst>
                  <a:lin ang="5400000" scaled="0"/>
                </a:gradFill>
              </a:rPr>
              <a:t>是以</a:t>
            </a:r>
            <a:r>
              <a:rPr lang="zh-CN" altLang="en-US" b="1" dirty="0">
                <a:solidFill>
                  <a:srgbClr val="0078D7"/>
                </a:solidFill>
              </a:rPr>
              <a:t>全新地图数据</a:t>
            </a:r>
            <a:r>
              <a:rPr lang="zh-CN" altLang="en-US" dirty="0">
                <a:gradFill>
                  <a:gsLst>
                    <a:gs pos="2917">
                      <a:schemeClr val="tx1"/>
                    </a:gs>
                    <a:gs pos="30000">
                      <a:schemeClr val="tx1"/>
                    </a:gs>
                  </a:gsLst>
                  <a:lin ang="5400000" scaled="0"/>
                </a:gradFill>
              </a:rPr>
              <a:t>支撑的一系列地理空间服务，可让你在 </a:t>
            </a:r>
            <a:r>
              <a:rPr lang="en-US" altLang="zh-CN" b="1" dirty="0">
                <a:solidFill>
                  <a:srgbClr val="0078D7"/>
                </a:solidFill>
              </a:rPr>
              <a:t>Web </a:t>
            </a:r>
            <a:r>
              <a:rPr lang="zh-CN" altLang="en-US" b="1" dirty="0">
                <a:solidFill>
                  <a:srgbClr val="0078D7"/>
                </a:solidFill>
              </a:rPr>
              <a:t>和移动应用程序</a:t>
            </a:r>
            <a:r>
              <a:rPr lang="zh-CN" altLang="en-US" dirty="0">
                <a:gradFill>
                  <a:gsLst>
                    <a:gs pos="2917">
                      <a:schemeClr val="tx1"/>
                    </a:gs>
                    <a:gs pos="30000">
                      <a:schemeClr val="tx1"/>
                    </a:gs>
                  </a:gsLst>
                  <a:lin ang="5400000" scaled="0"/>
                </a:gradFill>
              </a:rPr>
              <a:t>中提供准确的地理上下文。 它包含用于在</a:t>
            </a:r>
            <a:r>
              <a:rPr lang="zh-CN" altLang="en-US" b="1" dirty="0">
                <a:solidFill>
                  <a:srgbClr val="0078D7"/>
                </a:solidFill>
              </a:rPr>
              <a:t>定位服务中呈现地图以及搜索兴趣点、兴趣点路线、交通状况、时区和 </a:t>
            </a:r>
            <a:r>
              <a:rPr lang="en-US" altLang="zh-CN" b="1" dirty="0">
                <a:solidFill>
                  <a:srgbClr val="0078D7"/>
                </a:solidFill>
              </a:rPr>
              <a:t>IP </a:t>
            </a:r>
            <a:r>
              <a:rPr lang="zh-CN" altLang="en-US" b="1" dirty="0">
                <a:solidFill>
                  <a:srgbClr val="0078D7"/>
                </a:solidFill>
              </a:rPr>
              <a:t>的 </a:t>
            </a:r>
            <a:r>
              <a:rPr lang="en-US" altLang="zh-CN" b="1" dirty="0">
                <a:solidFill>
                  <a:srgbClr val="0078D7"/>
                </a:solidFill>
              </a:rPr>
              <a:t>REST API</a:t>
            </a:r>
            <a:r>
              <a:rPr lang="zh-CN" altLang="en-US" dirty="0">
                <a:gradFill>
                  <a:gsLst>
                    <a:gs pos="2917">
                      <a:schemeClr val="tx1"/>
                    </a:gs>
                    <a:gs pos="30000">
                      <a:schemeClr val="tx1"/>
                    </a:gs>
                  </a:gsLst>
                  <a:lin ang="5400000" scaled="0"/>
                </a:gradFill>
              </a:rPr>
              <a:t>。 </a:t>
            </a:r>
          </a:p>
        </p:txBody>
      </p:sp>
      <p:pic>
        <p:nvPicPr>
          <p:cNvPr id="4" name="Picture 3" descr="A screenshot of a cell phone&#10;&#10;Description generated with very high confidence">
            <a:extLst>
              <a:ext uri="{FF2B5EF4-FFF2-40B4-BE49-F238E27FC236}">
                <a16:creationId xmlns:a16="http://schemas.microsoft.com/office/drawing/2014/main" id="{0E3E93C7-AF8F-4217-95F7-FD7F3CFC0279}"/>
              </a:ext>
            </a:extLst>
          </p:cNvPr>
          <p:cNvPicPr>
            <a:picLocks noChangeAspect="1"/>
          </p:cNvPicPr>
          <p:nvPr/>
        </p:nvPicPr>
        <p:blipFill>
          <a:blip r:embed="rId3"/>
          <a:stretch>
            <a:fillRect/>
          </a:stretch>
        </p:blipFill>
        <p:spPr>
          <a:xfrm>
            <a:off x="261259" y="1968862"/>
            <a:ext cx="11500338" cy="4618452"/>
          </a:xfrm>
          <a:prstGeom prst="rect">
            <a:avLst/>
          </a:prstGeom>
        </p:spPr>
      </p:pic>
    </p:spTree>
    <p:extLst>
      <p:ext uri="{BB962C8B-B14F-4D97-AF65-F5344CB8AC3E}">
        <p14:creationId xmlns:p14="http://schemas.microsoft.com/office/powerpoint/2010/main" val="22749476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Segoe UI Semilight"/>
                <a:ea typeface="+mn-ea"/>
                <a:cs typeface="Segoe UI" pitchFamily="34" charset="0"/>
              </a:rPr>
              <a:t>Time Series Insights (Global Azure Provided)</a:t>
            </a:r>
            <a:endPar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Segoe UI Semilight"/>
              <a:ea typeface="+mn-ea"/>
              <a:cs typeface="Segoe UI" pitchFamily="34" charset="0"/>
            </a:endParaRPr>
          </a:p>
        </p:txBody>
      </p:sp>
      <p:sp>
        <p:nvSpPr>
          <p:cNvPr id="2" name="TextBox 1">
            <a:extLst>
              <a:ext uri="{FF2B5EF4-FFF2-40B4-BE49-F238E27FC236}">
                <a16:creationId xmlns:a16="http://schemas.microsoft.com/office/drawing/2014/main" id="{A28D2C02-DF1E-4627-A326-0BBE20703159}"/>
              </a:ext>
            </a:extLst>
          </p:cNvPr>
          <p:cNvSpPr txBox="1"/>
          <p:nvPr/>
        </p:nvSpPr>
        <p:spPr>
          <a:xfrm>
            <a:off x="75363" y="914278"/>
            <a:ext cx="11635991" cy="794064"/>
          </a:xfrm>
          <a:prstGeom prst="rect">
            <a:avLst/>
          </a:prstGeom>
          <a:noFill/>
        </p:spPr>
        <p:txBody>
          <a:bodyPr wrap="square" lIns="182880" tIns="146304" rIns="182880" bIns="146304" rtlCol="0">
            <a:spAutoFit/>
          </a:bodyPr>
          <a:lstStyle/>
          <a:p>
            <a:pPr lvl="0">
              <a:lnSpc>
                <a:spcPct val="90000"/>
              </a:lnSpc>
              <a:spcAft>
                <a:spcPts val="600"/>
              </a:spcAft>
            </a:pPr>
            <a:r>
              <a:rPr lang="zh-CN" altLang="en-US" dirty="0">
                <a:solidFill>
                  <a:srgbClr val="000000"/>
                </a:solidFill>
                <a:latin typeface="Segoe UI" panose="020B0502040204020203" pitchFamily="34" charset="0"/>
              </a:rPr>
              <a:t>时序见解是用于</a:t>
            </a:r>
            <a:r>
              <a:rPr lang="zh-CN" altLang="en-US" b="1" dirty="0">
                <a:solidFill>
                  <a:srgbClr val="0078D7"/>
                </a:solidFill>
                <a:latin typeface="Segoe UI" panose="020B0502040204020203" pitchFamily="34" charset="0"/>
              </a:rPr>
              <a:t>存储、可视化和查询大量时序数据</a:t>
            </a:r>
            <a:r>
              <a:rPr lang="zh-CN" altLang="en-US" dirty="0">
                <a:solidFill>
                  <a:srgbClr val="000000"/>
                </a:solidFill>
                <a:latin typeface="Segoe UI" panose="020B0502040204020203" pitchFamily="34" charset="0"/>
              </a:rPr>
              <a:t>（例如 </a:t>
            </a:r>
            <a:r>
              <a:rPr lang="en-US" altLang="zh-CN" dirty="0">
                <a:solidFill>
                  <a:srgbClr val="000000"/>
                </a:solidFill>
                <a:latin typeface="Segoe UI" panose="020B0502040204020203" pitchFamily="34" charset="0"/>
              </a:rPr>
              <a:t>IoT </a:t>
            </a:r>
            <a:r>
              <a:rPr lang="zh-CN" altLang="en-US" dirty="0">
                <a:solidFill>
                  <a:srgbClr val="000000"/>
                </a:solidFill>
                <a:latin typeface="Segoe UI" panose="020B0502040204020203" pitchFamily="34" charset="0"/>
              </a:rPr>
              <a:t>设备所生成的数据）的新服务。 如果你想要在云中</a:t>
            </a:r>
            <a:r>
              <a:rPr lang="zh-CN" altLang="en-US" b="1" dirty="0">
                <a:solidFill>
                  <a:srgbClr val="0078D7"/>
                </a:solidFill>
                <a:latin typeface="Segoe UI" panose="020B0502040204020203" pitchFamily="34" charset="0"/>
              </a:rPr>
              <a:t>存储、管理、查询或可视化时序数据</a:t>
            </a:r>
            <a:r>
              <a:rPr lang="zh-CN" altLang="en-US" dirty="0">
                <a:solidFill>
                  <a:srgbClr val="000000"/>
                </a:solidFill>
                <a:latin typeface="Segoe UI" panose="020B0502040204020203" pitchFamily="34" charset="0"/>
              </a:rPr>
              <a:t>，则时序见解可能会很适合你</a:t>
            </a:r>
            <a:endParaRPr kumimoji="0" lang="zh-CN" alt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grpSp>
        <p:nvGrpSpPr>
          <p:cNvPr id="41" name="Group 40">
            <a:extLst>
              <a:ext uri="{FF2B5EF4-FFF2-40B4-BE49-F238E27FC236}">
                <a16:creationId xmlns:a16="http://schemas.microsoft.com/office/drawing/2014/main" id="{3EEDA58F-2207-44EB-B375-D62FEC40B687}"/>
              </a:ext>
            </a:extLst>
          </p:cNvPr>
          <p:cNvGrpSpPr/>
          <p:nvPr/>
        </p:nvGrpSpPr>
        <p:grpSpPr>
          <a:xfrm>
            <a:off x="5928310" y="2526240"/>
            <a:ext cx="2411798" cy="1728236"/>
            <a:chOff x="339365" y="2658685"/>
            <a:chExt cx="2460509" cy="1762890"/>
          </a:xfrm>
        </p:grpSpPr>
        <p:sp>
          <p:nvSpPr>
            <p:cNvPr id="42" name="Rectangle 41">
              <a:extLst>
                <a:ext uri="{FF2B5EF4-FFF2-40B4-BE49-F238E27FC236}">
                  <a16:creationId xmlns:a16="http://schemas.microsoft.com/office/drawing/2014/main" id="{10728B29-275C-409B-AA0A-5C41745780DC}"/>
                </a:ext>
              </a:extLst>
            </p:cNvPr>
            <p:cNvSpPr/>
            <p:nvPr/>
          </p:nvSpPr>
          <p:spPr bwMode="auto">
            <a:xfrm>
              <a:off x="339365" y="3904490"/>
              <a:ext cx="2286000" cy="517085"/>
            </a:xfrm>
            <a:prstGeom prst="rect">
              <a:avLst/>
            </a:prstGeom>
            <a:noFill/>
            <a:ln w="12700" cap="flat" cmpd="sng" algn="ctr">
              <a:noFill/>
              <a:prstDash val="solid"/>
              <a:miter lim="800000"/>
              <a:headEnd type="none"/>
              <a:tailEnd type="none"/>
            </a:ln>
            <a:effectLst/>
          </p:spPr>
          <p:txBody>
            <a:bodyPr vert="horz" wrap="square" lIns="0" tIns="45713" rIns="0" bIns="45713" numCol="1" rtlCol="0" anchor="t" anchorCtr="0" compatLnSpc="1">
              <a:prstTxWarp prst="textNoShape">
                <a:avLst/>
              </a:prstTxWarp>
            </a:bodyPr>
            <a:lstStyle/>
            <a:p>
              <a:pPr defTabSz="913927" fontAlgn="base">
                <a:lnSpc>
                  <a:spcPct val="90000"/>
                </a:lnSpc>
                <a:spcBef>
                  <a:spcPct val="0"/>
                </a:spcBef>
                <a:spcAft>
                  <a:spcPct val="0"/>
                </a:spcAft>
                <a:defRPr/>
              </a:pPr>
              <a:r>
                <a:rPr lang="en-US" sz="3137" kern="0">
                  <a:solidFill>
                    <a:srgbClr val="0078D7"/>
                  </a:solidFill>
                  <a:latin typeface="Segoe Pro Display Light" panose="020B0302040504020203" pitchFamily="34" charset="0"/>
                </a:rPr>
                <a:t>Compute</a:t>
              </a:r>
            </a:p>
          </p:txBody>
        </p:sp>
        <p:pic>
          <p:nvPicPr>
            <p:cNvPr id="43" name="Picture 42">
              <a:extLst>
                <a:ext uri="{FF2B5EF4-FFF2-40B4-BE49-F238E27FC236}">
                  <a16:creationId xmlns:a16="http://schemas.microsoft.com/office/drawing/2014/main" id="{731CD8AC-0025-42C2-A7EC-7CAA25976A20}"/>
                </a:ext>
              </a:extLst>
            </p:cNvPr>
            <p:cNvPicPr>
              <a:picLocks noChangeAspect="1"/>
            </p:cNvPicPr>
            <p:nvPr/>
          </p:nvPicPr>
          <p:blipFill>
            <a:blip r:embed="rId3">
              <a:duotone>
                <a:prstClr val="black"/>
                <a:srgbClr val="0078D7">
                  <a:tint val="45000"/>
                  <a:satMod val="400000"/>
                </a:srgbClr>
              </a:duotone>
            </a:blip>
            <a:stretch>
              <a:fillRect/>
            </a:stretch>
          </p:blipFill>
          <p:spPr>
            <a:xfrm>
              <a:off x="350248" y="2658685"/>
              <a:ext cx="1043201" cy="773996"/>
            </a:xfrm>
            <a:prstGeom prst="rect">
              <a:avLst/>
            </a:prstGeom>
            <a:ln>
              <a:noFill/>
            </a:ln>
          </p:spPr>
        </p:pic>
        <p:cxnSp>
          <p:nvCxnSpPr>
            <p:cNvPr id="44" name="Straight Connector 43">
              <a:extLst>
                <a:ext uri="{FF2B5EF4-FFF2-40B4-BE49-F238E27FC236}">
                  <a16:creationId xmlns:a16="http://schemas.microsoft.com/office/drawing/2014/main" id="{2CA3892D-B64A-4BB9-8132-70442FF0AA52}"/>
                </a:ext>
              </a:extLst>
            </p:cNvPr>
            <p:cNvCxnSpPr/>
            <p:nvPr/>
          </p:nvCxnSpPr>
          <p:spPr>
            <a:xfrm>
              <a:off x="361474" y="3776369"/>
              <a:ext cx="2438400" cy="0"/>
            </a:xfrm>
            <a:prstGeom prst="line">
              <a:avLst/>
            </a:prstGeom>
            <a:noFill/>
            <a:ln w="9525" cap="flat" cmpd="sng" algn="ctr">
              <a:solidFill>
                <a:srgbClr val="0078D7"/>
              </a:solidFill>
              <a:prstDash val="solid"/>
              <a:headEnd type="none"/>
              <a:tailEnd type="none"/>
            </a:ln>
            <a:effectLst/>
          </p:spPr>
        </p:cxnSp>
      </p:grpSp>
      <p:grpSp>
        <p:nvGrpSpPr>
          <p:cNvPr id="45" name="Group 44">
            <a:extLst>
              <a:ext uri="{FF2B5EF4-FFF2-40B4-BE49-F238E27FC236}">
                <a16:creationId xmlns:a16="http://schemas.microsoft.com/office/drawing/2014/main" id="{E0CC31E9-6C75-49FF-B068-B50D2C2F0AD1}"/>
              </a:ext>
            </a:extLst>
          </p:cNvPr>
          <p:cNvGrpSpPr/>
          <p:nvPr/>
        </p:nvGrpSpPr>
        <p:grpSpPr>
          <a:xfrm>
            <a:off x="276006" y="2526240"/>
            <a:ext cx="2655543" cy="4238523"/>
            <a:chOff x="2916798" y="1790198"/>
            <a:chExt cx="2708792" cy="4323514"/>
          </a:xfrm>
        </p:grpSpPr>
        <p:grpSp>
          <p:nvGrpSpPr>
            <p:cNvPr id="46" name="Group 45">
              <a:extLst>
                <a:ext uri="{FF2B5EF4-FFF2-40B4-BE49-F238E27FC236}">
                  <a16:creationId xmlns:a16="http://schemas.microsoft.com/office/drawing/2014/main" id="{E77DFDFE-5053-4713-8B69-24A37D4851E3}"/>
                </a:ext>
              </a:extLst>
            </p:cNvPr>
            <p:cNvGrpSpPr/>
            <p:nvPr/>
          </p:nvGrpSpPr>
          <p:grpSpPr>
            <a:xfrm>
              <a:off x="3093876" y="1790198"/>
              <a:ext cx="2438055" cy="1904108"/>
              <a:chOff x="2976977" y="2652997"/>
              <a:chExt cx="2438400" cy="1904378"/>
            </a:xfrm>
          </p:grpSpPr>
          <p:sp>
            <p:nvSpPr>
              <p:cNvPr id="48" name="Rectangle 47">
                <a:extLst>
                  <a:ext uri="{FF2B5EF4-FFF2-40B4-BE49-F238E27FC236}">
                    <a16:creationId xmlns:a16="http://schemas.microsoft.com/office/drawing/2014/main" id="{44549E9B-360E-4C39-B897-99816BDB2185}"/>
                  </a:ext>
                </a:extLst>
              </p:cNvPr>
              <p:cNvSpPr/>
              <p:nvPr/>
            </p:nvSpPr>
            <p:spPr bwMode="auto">
              <a:xfrm>
                <a:off x="2976977" y="4040217"/>
                <a:ext cx="2286000" cy="517158"/>
              </a:xfrm>
              <a:prstGeom prst="rect">
                <a:avLst/>
              </a:prstGeom>
              <a:noFill/>
              <a:ln w="12700" cap="flat" cmpd="sng" algn="ctr">
                <a:noFill/>
                <a:prstDash val="solid"/>
                <a:miter lim="800000"/>
                <a:headEnd type="none"/>
                <a:tailEnd type="none"/>
              </a:ln>
              <a:effectLst/>
            </p:spPr>
            <p:txBody>
              <a:bodyPr vert="horz" wrap="square" lIns="0" tIns="45713" rIns="0" bIns="45713" numCol="1" rtlCol="0" anchor="ctr" anchorCtr="0" compatLnSpc="1">
                <a:prstTxWarp prst="textNoShape">
                  <a:avLst/>
                </a:prstTxWarp>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3137" b="0" i="0" u="none" strike="noStrike" kern="0" cap="none" spc="0" normalizeH="0" baseline="0" noProof="0" dirty="0">
                    <a:ln>
                      <a:noFill/>
                    </a:ln>
                    <a:solidFill>
                      <a:srgbClr val="0078D7"/>
                    </a:solidFill>
                    <a:effectLst/>
                    <a:uLnTx/>
                    <a:uFillTx/>
                    <a:latin typeface="Segoe Pro Display Light" panose="020B0302040504020203" pitchFamily="34" charset="0"/>
                  </a:rPr>
                  <a:t>Data Pipeline</a:t>
                </a:r>
              </a:p>
              <a:p>
                <a:pPr marL="0" marR="0" lvl="0" indent="0" defTabSz="913927" eaLnBrk="1" fontAlgn="base" latinLnBrk="0" hangingPunct="1">
                  <a:lnSpc>
                    <a:spcPct val="90000"/>
                  </a:lnSpc>
                  <a:spcBef>
                    <a:spcPct val="0"/>
                  </a:spcBef>
                  <a:spcAft>
                    <a:spcPct val="0"/>
                  </a:spcAft>
                  <a:buClrTx/>
                  <a:buSzTx/>
                  <a:buFontTx/>
                  <a:buNone/>
                  <a:tabLst/>
                  <a:defRPr/>
                </a:pPr>
                <a:r>
                  <a:rPr kumimoji="0" lang="en-US" sz="3137" b="0" i="0" u="none" strike="noStrike" kern="0" cap="none" spc="0" normalizeH="0" baseline="0" noProof="0" dirty="0">
                    <a:ln>
                      <a:noFill/>
                    </a:ln>
                    <a:solidFill>
                      <a:srgbClr val="0078D7"/>
                    </a:solidFill>
                    <a:effectLst/>
                    <a:uLnTx/>
                    <a:uFillTx/>
                    <a:latin typeface="Segoe Pro Display Light" panose="020B0302040504020203" pitchFamily="34" charset="0"/>
                  </a:rPr>
                  <a:t>Management</a:t>
                </a:r>
              </a:p>
            </p:txBody>
          </p:sp>
          <p:cxnSp>
            <p:nvCxnSpPr>
              <p:cNvPr id="49" name="Straight Connector 48">
                <a:extLst>
                  <a:ext uri="{FF2B5EF4-FFF2-40B4-BE49-F238E27FC236}">
                    <a16:creationId xmlns:a16="http://schemas.microsoft.com/office/drawing/2014/main" id="{955444F1-CEE0-4BA2-AC61-E03A9317C2B5}"/>
                  </a:ext>
                </a:extLst>
              </p:cNvPr>
              <p:cNvCxnSpPr/>
              <p:nvPr/>
            </p:nvCxnSpPr>
            <p:spPr>
              <a:xfrm>
                <a:off x="2976977" y="3776369"/>
                <a:ext cx="2438400" cy="0"/>
              </a:xfrm>
              <a:prstGeom prst="line">
                <a:avLst/>
              </a:prstGeom>
              <a:noFill/>
              <a:ln w="9525" cap="flat" cmpd="sng" algn="ctr">
                <a:solidFill>
                  <a:srgbClr val="0078D7"/>
                </a:solidFill>
                <a:prstDash val="solid"/>
                <a:headEnd type="none"/>
                <a:tailEnd type="none"/>
              </a:ln>
              <a:effectLst/>
            </p:spPr>
          </p:cxnSp>
          <p:pic>
            <p:nvPicPr>
              <p:cNvPr id="50" name="Picture 49">
                <a:extLst>
                  <a:ext uri="{FF2B5EF4-FFF2-40B4-BE49-F238E27FC236}">
                    <a16:creationId xmlns:a16="http://schemas.microsoft.com/office/drawing/2014/main" id="{A6A1DCBD-655C-47E2-B0BF-C09C8BF4B91E}"/>
                  </a:ext>
                </a:extLst>
              </p:cNvPr>
              <p:cNvPicPr>
                <a:picLocks noChangeAspect="1"/>
              </p:cNvPicPr>
              <p:nvPr/>
            </p:nvPicPr>
            <p:blipFill>
              <a:blip r:embed="rId4">
                <a:duotone>
                  <a:prstClr val="black"/>
                  <a:srgbClr val="0078D7">
                    <a:tint val="45000"/>
                    <a:satMod val="400000"/>
                  </a:srgbClr>
                </a:duotone>
              </a:blip>
              <a:stretch>
                <a:fillRect/>
              </a:stretch>
            </p:blipFill>
            <p:spPr>
              <a:xfrm>
                <a:off x="2982473" y="2652997"/>
                <a:ext cx="723157" cy="711092"/>
              </a:xfrm>
              <a:prstGeom prst="rect">
                <a:avLst/>
              </a:prstGeom>
            </p:spPr>
          </p:pic>
        </p:grpSp>
        <p:sp>
          <p:nvSpPr>
            <p:cNvPr id="47" name="TextBox 46">
              <a:extLst>
                <a:ext uri="{FF2B5EF4-FFF2-40B4-BE49-F238E27FC236}">
                  <a16:creationId xmlns:a16="http://schemas.microsoft.com/office/drawing/2014/main" id="{9F2E0CE0-9598-40A2-BF8F-C75EDE6E48E9}"/>
                </a:ext>
              </a:extLst>
            </p:cNvPr>
            <p:cNvSpPr txBox="1"/>
            <p:nvPr/>
          </p:nvSpPr>
          <p:spPr>
            <a:xfrm>
              <a:off x="2916798" y="3851405"/>
              <a:ext cx="2708792" cy="2262307"/>
            </a:xfrm>
            <a:prstGeom prst="rect">
              <a:avLst/>
            </a:prstGeom>
            <a:noFill/>
          </p:spPr>
          <p:txBody>
            <a:bodyPr wrap="square" lIns="179259" tIns="143407" rIns="179259" bIns="143407" rtlCol="0">
              <a:spAutoFit/>
            </a:bodyPr>
            <a:lstStyle/>
            <a:p>
              <a:pPr marL="0" marR="0" lvl="0" indent="0" defTabSz="896214" eaLnBrk="1" fontAlgn="auto" latinLnBrk="0" hangingPunct="1">
                <a:lnSpc>
                  <a:spcPct val="90000"/>
                </a:lnSpc>
                <a:spcBef>
                  <a:spcPts val="0"/>
                </a:spcBef>
                <a:spcAft>
                  <a:spcPts val="1175"/>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a:rPr>
                <a:t>Indexing</a:t>
              </a:r>
            </a:p>
            <a:p>
              <a:pPr marL="0" marR="0" lvl="0" indent="0" defTabSz="896214" eaLnBrk="1" fontAlgn="auto" latinLnBrk="0" hangingPunct="1">
                <a:lnSpc>
                  <a:spcPct val="90000"/>
                </a:lnSpc>
                <a:spcBef>
                  <a:spcPts val="0"/>
                </a:spcBef>
                <a:spcAft>
                  <a:spcPts val="1175"/>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a:rPr>
                <a:t>Reference data joins</a:t>
              </a:r>
            </a:p>
            <a:p>
              <a:pPr marL="0" marR="0" lvl="0" indent="0" defTabSz="896214" eaLnBrk="1" fontAlgn="auto" latinLnBrk="0" hangingPunct="1">
                <a:lnSpc>
                  <a:spcPct val="90000"/>
                </a:lnSpc>
                <a:spcBef>
                  <a:spcPts val="0"/>
                </a:spcBef>
                <a:spcAft>
                  <a:spcPts val="1175"/>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a:rPr>
                <a:t>Built-in Azure IoT Hub and Azure Event Hubs integration</a:t>
              </a:r>
            </a:p>
            <a:p>
              <a:pPr marL="0" marR="0" lvl="0" indent="0" defTabSz="896214" eaLnBrk="1" fontAlgn="auto" latinLnBrk="0" hangingPunct="1">
                <a:lnSpc>
                  <a:spcPct val="90000"/>
                </a:lnSpc>
                <a:spcBef>
                  <a:spcPts val="0"/>
                </a:spcBef>
                <a:spcAft>
                  <a:spcPts val="1175"/>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a:endParaRPr>
            </a:p>
          </p:txBody>
        </p:sp>
      </p:grpSp>
      <p:grpSp>
        <p:nvGrpSpPr>
          <p:cNvPr id="51" name="Group 50">
            <a:extLst>
              <a:ext uri="{FF2B5EF4-FFF2-40B4-BE49-F238E27FC236}">
                <a16:creationId xmlns:a16="http://schemas.microsoft.com/office/drawing/2014/main" id="{3EC45749-5B75-48FF-9E0F-B550F706687B}"/>
              </a:ext>
            </a:extLst>
          </p:cNvPr>
          <p:cNvGrpSpPr/>
          <p:nvPr/>
        </p:nvGrpSpPr>
        <p:grpSpPr>
          <a:xfrm>
            <a:off x="2875892" y="2596221"/>
            <a:ext cx="2567805" cy="4008568"/>
            <a:chOff x="5527766" y="1867789"/>
            <a:chExt cx="2619295" cy="4088948"/>
          </a:xfrm>
        </p:grpSpPr>
        <p:grpSp>
          <p:nvGrpSpPr>
            <p:cNvPr id="52" name="Group 51">
              <a:extLst>
                <a:ext uri="{FF2B5EF4-FFF2-40B4-BE49-F238E27FC236}">
                  <a16:creationId xmlns:a16="http://schemas.microsoft.com/office/drawing/2014/main" id="{3DF9320C-1A80-4DAB-923F-17E5D128BDD3}"/>
                </a:ext>
              </a:extLst>
            </p:cNvPr>
            <p:cNvGrpSpPr/>
            <p:nvPr/>
          </p:nvGrpSpPr>
          <p:grpSpPr>
            <a:xfrm>
              <a:off x="5699069" y="1867789"/>
              <a:ext cx="2447992" cy="1691364"/>
              <a:chOff x="5582540" y="2730598"/>
              <a:chExt cx="2448340" cy="1691604"/>
            </a:xfrm>
          </p:grpSpPr>
          <p:sp>
            <p:nvSpPr>
              <p:cNvPr id="54" name="Rectangle 53">
                <a:extLst>
                  <a:ext uri="{FF2B5EF4-FFF2-40B4-BE49-F238E27FC236}">
                    <a16:creationId xmlns:a16="http://schemas.microsoft.com/office/drawing/2014/main" id="{9E7617AA-2C79-4CCF-8E85-0A643FEB070C}"/>
                  </a:ext>
                </a:extLst>
              </p:cNvPr>
              <p:cNvSpPr/>
              <p:nvPr/>
            </p:nvSpPr>
            <p:spPr bwMode="auto">
              <a:xfrm>
                <a:off x="5582540" y="3905044"/>
                <a:ext cx="2286000" cy="517158"/>
              </a:xfrm>
              <a:prstGeom prst="rect">
                <a:avLst/>
              </a:prstGeom>
              <a:noFill/>
              <a:ln w="12700" cap="flat" cmpd="sng" algn="ctr">
                <a:noFill/>
                <a:prstDash val="solid"/>
                <a:miter lim="800000"/>
                <a:headEnd type="none"/>
                <a:tailEnd type="none"/>
              </a:ln>
              <a:effectLst/>
            </p:spPr>
            <p:txBody>
              <a:bodyPr vert="horz" wrap="square" lIns="0" tIns="45713" rIns="0" bIns="45713" numCol="1" rtlCol="0" anchor="ctr" anchorCtr="0" compatLnSpc="1">
                <a:prstTxWarp prst="textNoShape">
                  <a:avLst/>
                </a:prstTxWarp>
              </a:bodyPr>
              <a:lstStyle/>
              <a:p>
                <a:pPr defTabSz="913927" fontAlgn="base">
                  <a:lnSpc>
                    <a:spcPct val="90000"/>
                  </a:lnSpc>
                  <a:spcBef>
                    <a:spcPct val="0"/>
                  </a:spcBef>
                  <a:spcAft>
                    <a:spcPct val="0"/>
                  </a:spcAft>
                  <a:defRPr/>
                </a:pPr>
                <a:r>
                  <a:rPr lang="en-US" sz="3137" kern="0" dirty="0">
                    <a:solidFill>
                      <a:srgbClr val="0078D7"/>
                    </a:solidFill>
                    <a:latin typeface="Segoe Pro Display Light" panose="020B0302040504020203" pitchFamily="34" charset="0"/>
                  </a:rPr>
                  <a:t>Storage</a:t>
                </a:r>
              </a:p>
            </p:txBody>
          </p:sp>
          <p:cxnSp>
            <p:nvCxnSpPr>
              <p:cNvPr id="56" name="Straight Connector 55">
                <a:extLst>
                  <a:ext uri="{FF2B5EF4-FFF2-40B4-BE49-F238E27FC236}">
                    <a16:creationId xmlns:a16="http://schemas.microsoft.com/office/drawing/2014/main" id="{A21A5C24-3F8E-4435-B365-D828006C102A}"/>
                  </a:ext>
                </a:extLst>
              </p:cNvPr>
              <p:cNvCxnSpPr/>
              <p:nvPr/>
            </p:nvCxnSpPr>
            <p:spPr>
              <a:xfrm>
                <a:off x="5592480" y="3776369"/>
                <a:ext cx="2438400" cy="0"/>
              </a:xfrm>
              <a:prstGeom prst="line">
                <a:avLst/>
              </a:prstGeom>
              <a:noFill/>
              <a:ln w="9525" cap="flat" cmpd="sng" algn="ctr">
                <a:solidFill>
                  <a:srgbClr val="0078D7"/>
                </a:solidFill>
                <a:prstDash val="solid"/>
                <a:headEnd type="none"/>
                <a:tailEnd type="none"/>
              </a:ln>
              <a:effectLst/>
            </p:spPr>
          </p:cxnSp>
          <p:pic>
            <p:nvPicPr>
              <p:cNvPr id="57" name="Picture 56">
                <a:extLst>
                  <a:ext uri="{FF2B5EF4-FFF2-40B4-BE49-F238E27FC236}">
                    <a16:creationId xmlns:a16="http://schemas.microsoft.com/office/drawing/2014/main" id="{E9481E3F-2637-454D-80C0-150964B7A95C}"/>
                  </a:ext>
                </a:extLst>
              </p:cNvPr>
              <p:cNvPicPr>
                <a:picLocks noChangeAspect="1"/>
              </p:cNvPicPr>
              <p:nvPr/>
            </p:nvPicPr>
            <p:blipFill>
              <a:blip r:embed="rId5">
                <a:duotone>
                  <a:prstClr val="black"/>
                  <a:srgbClr val="0078D7">
                    <a:tint val="45000"/>
                    <a:satMod val="400000"/>
                  </a:srgbClr>
                </a:duotone>
              </a:blip>
              <a:stretch>
                <a:fillRect/>
              </a:stretch>
            </p:blipFill>
            <p:spPr>
              <a:xfrm>
                <a:off x="5612710" y="2730598"/>
                <a:ext cx="800717" cy="555889"/>
              </a:xfrm>
              <a:prstGeom prst="rect">
                <a:avLst/>
              </a:prstGeom>
            </p:spPr>
          </p:pic>
        </p:grpSp>
        <p:sp>
          <p:nvSpPr>
            <p:cNvPr id="53" name="TextBox 52">
              <a:extLst>
                <a:ext uri="{FF2B5EF4-FFF2-40B4-BE49-F238E27FC236}">
                  <a16:creationId xmlns:a16="http://schemas.microsoft.com/office/drawing/2014/main" id="{D681E119-20A3-4528-BDE7-1164069D51B5}"/>
                </a:ext>
              </a:extLst>
            </p:cNvPr>
            <p:cNvSpPr txBox="1"/>
            <p:nvPr/>
          </p:nvSpPr>
          <p:spPr>
            <a:xfrm>
              <a:off x="5527766" y="3851404"/>
              <a:ext cx="2539218" cy="2105333"/>
            </a:xfrm>
            <a:prstGeom prst="rect">
              <a:avLst/>
            </a:prstGeom>
            <a:noFill/>
          </p:spPr>
          <p:txBody>
            <a:bodyPr wrap="square" lIns="179259" tIns="143407" rIns="179259" bIns="143407" rtlCol="0">
              <a:spAutoFit/>
            </a:bodyPr>
            <a:lstStyle/>
            <a:p>
              <a:pPr defTabSz="896214">
                <a:lnSpc>
                  <a:spcPct val="90000"/>
                </a:lnSpc>
                <a:spcAft>
                  <a:spcPts val="1175"/>
                </a:spcAft>
                <a:defRPr/>
              </a:pPr>
              <a:r>
                <a:rPr lang="en-US" sz="1765" kern="0" dirty="0">
                  <a:solidFill>
                    <a:srgbClr val="0078D7"/>
                  </a:solidFill>
                  <a:latin typeface="Segoe UI"/>
                </a:rPr>
                <a:t>Columnar store designed for time series</a:t>
              </a:r>
            </a:p>
            <a:p>
              <a:pPr defTabSz="896214">
                <a:lnSpc>
                  <a:spcPct val="90000"/>
                </a:lnSpc>
                <a:spcAft>
                  <a:spcPts val="1175"/>
                </a:spcAft>
                <a:defRPr/>
              </a:pPr>
              <a:r>
                <a:rPr lang="en-US" sz="1765" kern="0" dirty="0">
                  <a:solidFill>
                    <a:srgbClr val="0078D7"/>
                  </a:solidFill>
                  <a:latin typeface="Segoe UI"/>
                </a:rPr>
                <a:t>Ultra scalable</a:t>
              </a:r>
            </a:p>
            <a:p>
              <a:pPr defTabSz="896214">
                <a:lnSpc>
                  <a:spcPct val="90000"/>
                </a:lnSpc>
                <a:spcAft>
                  <a:spcPts val="1175"/>
                </a:spcAft>
                <a:defRPr/>
              </a:pPr>
              <a:r>
                <a:rPr lang="en-US" sz="1765" kern="0" dirty="0">
                  <a:solidFill>
                    <a:srgbClr val="0078D7"/>
                  </a:solidFill>
                  <a:latin typeface="Segoe UI"/>
                </a:rPr>
                <a:t>Stores data in memory and SSDs</a:t>
              </a:r>
            </a:p>
          </p:txBody>
        </p:sp>
      </p:grpSp>
      <p:grpSp>
        <p:nvGrpSpPr>
          <p:cNvPr id="58" name="Group 57">
            <a:extLst>
              <a:ext uri="{FF2B5EF4-FFF2-40B4-BE49-F238E27FC236}">
                <a16:creationId xmlns:a16="http://schemas.microsoft.com/office/drawing/2014/main" id="{63FE7499-D13D-4A44-9E75-C0DD44A1B371}"/>
              </a:ext>
            </a:extLst>
          </p:cNvPr>
          <p:cNvGrpSpPr/>
          <p:nvPr/>
        </p:nvGrpSpPr>
        <p:grpSpPr>
          <a:xfrm>
            <a:off x="8891065" y="3627069"/>
            <a:ext cx="2411079" cy="633047"/>
            <a:chOff x="5571105" y="3776369"/>
            <a:chExt cx="2459775" cy="645833"/>
          </a:xfrm>
        </p:grpSpPr>
        <p:sp>
          <p:nvSpPr>
            <p:cNvPr id="59" name="Rectangle 58">
              <a:extLst>
                <a:ext uri="{FF2B5EF4-FFF2-40B4-BE49-F238E27FC236}">
                  <a16:creationId xmlns:a16="http://schemas.microsoft.com/office/drawing/2014/main" id="{8AE8276D-B9B2-4542-A0B4-AE688F4D9B71}"/>
                </a:ext>
              </a:extLst>
            </p:cNvPr>
            <p:cNvSpPr/>
            <p:nvPr/>
          </p:nvSpPr>
          <p:spPr bwMode="auto">
            <a:xfrm>
              <a:off x="5571105" y="3905044"/>
              <a:ext cx="2459775" cy="517158"/>
            </a:xfrm>
            <a:prstGeom prst="rect">
              <a:avLst/>
            </a:prstGeom>
            <a:noFill/>
            <a:ln w="12700" cap="flat" cmpd="sng" algn="ctr">
              <a:noFill/>
              <a:prstDash val="solid"/>
              <a:miter lim="800000"/>
              <a:headEnd type="none"/>
              <a:tailEnd type="none"/>
            </a:ln>
            <a:effectLst/>
          </p:spPr>
          <p:txBody>
            <a:bodyPr vert="horz" wrap="square" lIns="0" tIns="45713" rIns="0" bIns="45713" numCol="1" rtlCol="0" anchor="t" anchorCtr="0" compatLnSpc="1">
              <a:prstTxWarp prst="textNoShape">
                <a:avLst/>
              </a:prstTxWarp>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3137" b="0" i="0" u="none" strike="noStrike" kern="0" cap="none" spc="0" normalizeH="0" baseline="0" noProof="0" dirty="0">
                  <a:ln>
                    <a:noFill/>
                  </a:ln>
                  <a:solidFill>
                    <a:srgbClr val="0078D7"/>
                  </a:solidFill>
                  <a:effectLst/>
                  <a:uLnTx/>
                  <a:uFillTx/>
                  <a:latin typeface="Segoe Pro Display Light" panose="020B0302040504020203" pitchFamily="34" charset="0"/>
                </a:rPr>
                <a:t>Visualization</a:t>
              </a:r>
            </a:p>
          </p:txBody>
        </p:sp>
        <p:cxnSp>
          <p:nvCxnSpPr>
            <p:cNvPr id="60" name="Straight Connector 59">
              <a:extLst>
                <a:ext uri="{FF2B5EF4-FFF2-40B4-BE49-F238E27FC236}">
                  <a16:creationId xmlns:a16="http://schemas.microsoft.com/office/drawing/2014/main" id="{629B6054-FAF1-4327-8C78-6E21661BE897}"/>
                </a:ext>
              </a:extLst>
            </p:cNvPr>
            <p:cNvCxnSpPr/>
            <p:nvPr/>
          </p:nvCxnSpPr>
          <p:spPr>
            <a:xfrm>
              <a:off x="5592480" y="3776369"/>
              <a:ext cx="2438400" cy="0"/>
            </a:xfrm>
            <a:prstGeom prst="line">
              <a:avLst/>
            </a:prstGeom>
            <a:noFill/>
            <a:ln w="9525" cap="flat" cmpd="sng" algn="ctr">
              <a:solidFill>
                <a:srgbClr val="0078D7"/>
              </a:solidFill>
              <a:prstDash val="solid"/>
              <a:headEnd type="none"/>
              <a:tailEnd type="none"/>
            </a:ln>
            <a:effectLst/>
          </p:spPr>
        </p:cxnSp>
      </p:grpSp>
      <p:grpSp>
        <p:nvGrpSpPr>
          <p:cNvPr id="61" name="Group 60">
            <a:extLst>
              <a:ext uri="{FF2B5EF4-FFF2-40B4-BE49-F238E27FC236}">
                <a16:creationId xmlns:a16="http://schemas.microsoft.com/office/drawing/2014/main" id="{A867815F-2929-4D75-BF1E-260C27E3E5A9}"/>
              </a:ext>
            </a:extLst>
          </p:cNvPr>
          <p:cNvGrpSpPr/>
          <p:nvPr/>
        </p:nvGrpSpPr>
        <p:grpSpPr>
          <a:xfrm>
            <a:off x="8916216" y="2596221"/>
            <a:ext cx="1101742" cy="587596"/>
            <a:chOff x="10448926" y="204788"/>
            <a:chExt cx="642936" cy="342900"/>
          </a:xfrm>
          <a:solidFill>
            <a:srgbClr val="FFFFFF"/>
          </a:solidFill>
        </p:grpSpPr>
        <p:sp>
          <p:nvSpPr>
            <p:cNvPr id="62" name="Freeform 11">
              <a:extLst>
                <a:ext uri="{FF2B5EF4-FFF2-40B4-BE49-F238E27FC236}">
                  <a16:creationId xmlns:a16="http://schemas.microsoft.com/office/drawing/2014/main" id="{96EA73DE-189F-4ED9-A294-1D331ECFD5DF}"/>
                </a:ext>
              </a:extLst>
            </p:cNvPr>
            <p:cNvSpPr>
              <a:spLocks noEditPoints="1"/>
            </p:cNvSpPr>
            <p:nvPr/>
          </p:nvSpPr>
          <p:spPr bwMode="auto">
            <a:xfrm>
              <a:off x="10448926" y="204788"/>
              <a:ext cx="479425" cy="300037"/>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63" name="Freeform 12">
              <a:extLst>
                <a:ext uri="{FF2B5EF4-FFF2-40B4-BE49-F238E27FC236}">
                  <a16:creationId xmlns:a16="http://schemas.microsoft.com/office/drawing/2014/main" id="{0F4B1C0B-E57F-4496-9D53-EB5CC7409578}"/>
                </a:ext>
              </a:extLst>
            </p:cNvPr>
            <p:cNvSpPr>
              <a:spLocks noEditPoints="1"/>
            </p:cNvSpPr>
            <p:nvPr/>
          </p:nvSpPr>
          <p:spPr bwMode="auto">
            <a:xfrm>
              <a:off x="10956925" y="242888"/>
              <a:ext cx="134937" cy="304800"/>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64" name="Rectangle 13">
              <a:extLst>
                <a:ext uri="{FF2B5EF4-FFF2-40B4-BE49-F238E27FC236}">
                  <a16:creationId xmlns:a16="http://schemas.microsoft.com/office/drawing/2014/main" id="{8553F1F1-B33F-428E-A929-07B6AE5BEB4F}"/>
                </a:ext>
              </a:extLst>
            </p:cNvPr>
            <p:cNvSpPr>
              <a:spLocks noChangeArrowheads="1"/>
            </p:cNvSpPr>
            <p:nvPr/>
          </p:nvSpPr>
          <p:spPr bwMode="auto">
            <a:xfrm>
              <a:off x="11001375" y="287338"/>
              <a:ext cx="47625" cy="19050"/>
            </a:xfrm>
            <a:prstGeom prst="rect">
              <a:avLst/>
            </a:pr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65" name="Freeform 14">
              <a:extLst>
                <a:ext uri="{FF2B5EF4-FFF2-40B4-BE49-F238E27FC236}">
                  <a16:creationId xmlns:a16="http://schemas.microsoft.com/office/drawing/2014/main" id="{45DC6A7B-50E1-47FB-9E46-8FEA368B49F7}"/>
                </a:ext>
              </a:extLst>
            </p:cNvPr>
            <p:cNvSpPr>
              <a:spLocks noEditPoints="1"/>
            </p:cNvSpPr>
            <p:nvPr/>
          </p:nvSpPr>
          <p:spPr bwMode="auto">
            <a:xfrm>
              <a:off x="10490200" y="269875"/>
              <a:ext cx="163512" cy="60325"/>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66" name="Freeform 15">
              <a:extLst>
                <a:ext uri="{FF2B5EF4-FFF2-40B4-BE49-F238E27FC236}">
                  <a16:creationId xmlns:a16="http://schemas.microsoft.com/office/drawing/2014/main" id="{8C8CAF7E-B36A-47DE-ACB4-DA3F73034AF0}"/>
                </a:ext>
              </a:extLst>
            </p:cNvPr>
            <p:cNvSpPr>
              <a:spLocks noEditPoints="1"/>
            </p:cNvSpPr>
            <p:nvPr/>
          </p:nvSpPr>
          <p:spPr bwMode="auto">
            <a:xfrm>
              <a:off x="10490200" y="342900"/>
              <a:ext cx="163512" cy="9683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67" name="Freeform 16">
              <a:extLst>
                <a:ext uri="{FF2B5EF4-FFF2-40B4-BE49-F238E27FC236}">
                  <a16:creationId xmlns:a16="http://schemas.microsoft.com/office/drawing/2014/main" id="{CE393205-A3D6-4DAE-A17B-2FCACEE1AA70}"/>
                </a:ext>
              </a:extLst>
            </p:cNvPr>
            <p:cNvSpPr>
              <a:spLocks noEditPoints="1"/>
            </p:cNvSpPr>
            <p:nvPr/>
          </p:nvSpPr>
          <p:spPr bwMode="auto">
            <a:xfrm>
              <a:off x="10669588" y="269875"/>
              <a:ext cx="95250" cy="60325"/>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68" name="Freeform 17">
              <a:extLst>
                <a:ext uri="{FF2B5EF4-FFF2-40B4-BE49-F238E27FC236}">
                  <a16:creationId xmlns:a16="http://schemas.microsoft.com/office/drawing/2014/main" id="{B4136165-F736-4918-A9B3-BB8E9F3E6B9C}"/>
                </a:ext>
              </a:extLst>
            </p:cNvPr>
            <p:cNvSpPr>
              <a:spLocks noEditPoints="1"/>
            </p:cNvSpPr>
            <p:nvPr/>
          </p:nvSpPr>
          <p:spPr bwMode="auto">
            <a:xfrm>
              <a:off x="10669588" y="342900"/>
              <a:ext cx="95250" cy="9683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69" name="Freeform 18">
              <a:extLst>
                <a:ext uri="{FF2B5EF4-FFF2-40B4-BE49-F238E27FC236}">
                  <a16:creationId xmlns:a16="http://schemas.microsoft.com/office/drawing/2014/main" id="{71B9A532-6D6C-4F8A-B730-9F5302C9CBC2}"/>
                </a:ext>
              </a:extLst>
            </p:cNvPr>
            <p:cNvSpPr>
              <a:spLocks noEditPoints="1"/>
            </p:cNvSpPr>
            <p:nvPr/>
          </p:nvSpPr>
          <p:spPr bwMode="auto">
            <a:xfrm>
              <a:off x="10779125" y="269875"/>
              <a:ext cx="98425" cy="60325"/>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70" name="Freeform 19">
              <a:extLst>
                <a:ext uri="{FF2B5EF4-FFF2-40B4-BE49-F238E27FC236}">
                  <a16:creationId xmlns:a16="http://schemas.microsoft.com/office/drawing/2014/main" id="{9835B183-355D-49C7-98A6-ADFC4AB6BA97}"/>
                </a:ext>
              </a:extLst>
            </p:cNvPr>
            <p:cNvSpPr>
              <a:spLocks noEditPoints="1"/>
            </p:cNvSpPr>
            <p:nvPr/>
          </p:nvSpPr>
          <p:spPr bwMode="auto">
            <a:xfrm>
              <a:off x="10779125" y="335641"/>
              <a:ext cx="98425" cy="9683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71" name="Rectangle 20">
              <a:extLst>
                <a:ext uri="{FF2B5EF4-FFF2-40B4-BE49-F238E27FC236}">
                  <a16:creationId xmlns:a16="http://schemas.microsoft.com/office/drawing/2014/main" id="{2E10E8B5-28D0-4893-882A-52E61CA51239}"/>
                </a:ext>
              </a:extLst>
            </p:cNvPr>
            <p:cNvSpPr>
              <a:spLocks noChangeArrowheads="1"/>
            </p:cNvSpPr>
            <p:nvPr/>
          </p:nvSpPr>
          <p:spPr bwMode="auto">
            <a:xfrm>
              <a:off x="10644188" y="495300"/>
              <a:ext cx="19050" cy="42862"/>
            </a:xfrm>
            <a:prstGeom prst="rect">
              <a:avLst/>
            </a:pr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72" name="Rectangle 21">
              <a:extLst>
                <a:ext uri="{FF2B5EF4-FFF2-40B4-BE49-F238E27FC236}">
                  <a16:creationId xmlns:a16="http://schemas.microsoft.com/office/drawing/2014/main" id="{4B74F05B-54E0-405C-B330-DD86A022883C}"/>
                </a:ext>
              </a:extLst>
            </p:cNvPr>
            <p:cNvSpPr>
              <a:spLocks noChangeArrowheads="1"/>
            </p:cNvSpPr>
            <p:nvPr/>
          </p:nvSpPr>
          <p:spPr bwMode="auto">
            <a:xfrm>
              <a:off x="10715625" y="495300"/>
              <a:ext cx="19050" cy="42862"/>
            </a:xfrm>
            <a:prstGeom prst="rect">
              <a:avLst/>
            </a:pr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sp>
          <p:nvSpPr>
            <p:cNvPr id="73" name="Rectangle 22">
              <a:extLst>
                <a:ext uri="{FF2B5EF4-FFF2-40B4-BE49-F238E27FC236}">
                  <a16:creationId xmlns:a16="http://schemas.microsoft.com/office/drawing/2014/main" id="{A8B1BE68-3488-40C6-8153-A24B24C0F334}"/>
                </a:ext>
              </a:extLst>
            </p:cNvPr>
            <p:cNvSpPr>
              <a:spLocks noChangeArrowheads="1"/>
            </p:cNvSpPr>
            <p:nvPr/>
          </p:nvSpPr>
          <p:spPr bwMode="auto">
            <a:xfrm>
              <a:off x="10580688" y="528638"/>
              <a:ext cx="214312" cy="19050"/>
            </a:xfrm>
            <a:prstGeom prst="rect">
              <a:avLst/>
            </a:prstGeom>
            <a:solidFill>
              <a:srgbClr val="0078D7"/>
            </a:solidFill>
            <a:ln w="17145" cap="flat" cmpd="sng" algn="ctr">
              <a:solidFill>
                <a:srgbClr val="FFFFFF">
                  <a:shade val="95000"/>
                  <a:alpha val="50000"/>
                  <a:satMod val="150000"/>
                </a:srgbClr>
              </a:solidFill>
              <a:prstDash val="solid"/>
            </a:ln>
            <a:effectLs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78D7"/>
                </a:solidFill>
                <a:latin typeface="Segoe UI"/>
              </a:endParaRPr>
            </a:p>
          </p:txBody>
        </p:sp>
      </p:grpSp>
      <p:sp>
        <p:nvSpPr>
          <p:cNvPr id="74" name="TextBox 73">
            <a:extLst>
              <a:ext uri="{FF2B5EF4-FFF2-40B4-BE49-F238E27FC236}">
                <a16:creationId xmlns:a16="http://schemas.microsoft.com/office/drawing/2014/main" id="{7E2ED172-0AF6-4DB6-AE43-41340ED95EEC}"/>
              </a:ext>
            </a:extLst>
          </p:cNvPr>
          <p:cNvSpPr txBox="1"/>
          <p:nvPr/>
        </p:nvSpPr>
        <p:spPr>
          <a:xfrm>
            <a:off x="8732262" y="4546621"/>
            <a:ext cx="2489302" cy="2217835"/>
          </a:xfrm>
          <a:prstGeom prst="rect">
            <a:avLst/>
          </a:prstGeom>
          <a:noFill/>
        </p:spPr>
        <p:txBody>
          <a:bodyPr wrap="square" lIns="179259" tIns="143407" rIns="179259" bIns="143407" rtlCol="0">
            <a:spAutoFit/>
          </a:bodyPr>
          <a:lstStyle/>
          <a:p>
            <a:pPr defTabSz="896214">
              <a:lnSpc>
                <a:spcPct val="90000"/>
              </a:lnSpc>
              <a:spcAft>
                <a:spcPts val="1175"/>
              </a:spcAft>
              <a:defRPr/>
            </a:pPr>
            <a:r>
              <a:rPr lang="en-US" sz="1765" kern="0" dirty="0">
                <a:solidFill>
                  <a:srgbClr val="0078D7"/>
                </a:solidFill>
                <a:latin typeface="Segoe UI"/>
              </a:rPr>
              <a:t>Time Series Insights explorer</a:t>
            </a:r>
          </a:p>
          <a:p>
            <a:pPr defTabSz="896214">
              <a:lnSpc>
                <a:spcPct val="90000"/>
              </a:lnSpc>
              <a:spcAft>
                <a:spcPts val="1175"/>
              </a:spcAft>
              <a:defRPr/>
            </a:pPr>
            <a:r>
              <a:rPr lang="en-US" sz="1765" kern="0" dirty="0">
                <a:solidFill>
                  <a:srgbClr val="0078D7"/>
                </a:solidFill>
                <a:latin typeface="Segoe UI"/>
              </a:rPr>
              <a:t>APIs to build custom applications </a:t>
            </a:r>
          </a:p>
          <a:p>
            <a:pPr defTabSz="896214">
              <a:lnSpc>
                <a:spcPct val="90000"/>
              </a:lnSpc>
              <a:spcAft>
                <a:spcPts val="1175"/>
              </a:spcAft>
              <a:defRPr/>
            </a:pPr>
            <a:endParaRPr lang="en-US" sz="1765" kern="0" dirty="0">
              <a:solidFill>
                <a:srgbClr val="0078D7"/>
              </a:solidFill>
              <a:latin typeface="Segoe UI"/>
            </a:endParaRPr>
          </a:p>
          <a:p>
            <a:pPr defTabSz="896214">
              <a:lnSpc>
                <a:spcPct val="90000"/>
              </a:lnSpc>
              <a:spcAft>
                <a:spcPts val="1175"/>
              </a:spcAft>
              <a:defRPr/>
            </a:pPr>
            <a:endParaRPr lang="en-US" sz="1765" kern="0" dirty="0">
              <a:solidFill>
                <a:srgbClr val="0078D7"/>
              </a:solidFill>
              <a:latin typeface="Segoe UI"/>
            </a:endParaRPr>
          </a:p>
        </p:txBody>
      </p:sp>
      <p:sp>
        <p:nvSpPr>
          <p:cNvPr id="75" name="Rectangle 74">
            <a:extLst>
              <a:ext uri="{FF2B5EF4-FFF2-40B4-BE49-F238E27FC236}">
                <a16:creationId xmlns:a16="http://schemas.microsoft.com/office/drawing/2014/main" id="{4D70319E-0337-46A4-9A60-0E6848EC5BE3}"/>
              </a:ext>
            </a:extLst>
          </p:cNvPr>
          <p:cNvSpPr/>
          <p:nvPr/>
        </p:nvSpPr>
        <p:spPr bwMode="auto">
          <a:xfrm>
            <a:off x="303975" y="2128423"/>
            <a:ext cx="11497522" cy="4341330"/>
          </a:xfrm>
          <a:prstGeom prst="rect">
            <a:avLst/>
          </a:prstGeom>
          <a:noFill/>
          <a:ln w="19050"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solidFill>
                <a:srgbClr val="0078D7"/>
              </a:solidFill>
              <a:latin typeface="Segoe UI"/>
            </a:endParaRPr>
          </a:p>
        </p:txBody>
      </p:sp>
      <p:sp>
        <p:nvSpPr>
          <p:cNvPr id="76" name="TextBox 75">
            <a:extLst>
              <a:ext uri="{FF2B5EF4-FFF2-40B4-BE49-F238E27FC236}">
                <a16:creationId xmlns:a16="http://schemas.microsoft.com/office/drawing/2014/main" id="{88C53ACB-ACFF-4B93-A40A-CA6EEA326950}"/>
              </a:ext>
            </a:extLst>
          </p:cNvPr>
          <p:cNvSpPr txBox="1"/>
          <p:nvPr/>
        </p:nvSpPr>
        <p:spPr>
          <a:xfrm>
            <a:off x="5928310" y="4514920"/>
            <a:ext cx="2489302" cy="2063947"/>
          </a:xfrm>
          <a:prstGeom prst="rect">
            <a:avLst/>
          </a:prstGeom>
          <a:noFill/>
        </p:spPr>
        <p:txBody>
          <a:bodyPr wrap="square" lIns="179259" tIns="143407" rIns="179259" bIns="143407" rtlCol="0">
            <a:spAutoFit/>
          </a:bodyPr>
          <a:lstStyle/>
          <a:p>
            <a:pPr defTabSz="896214">
              <a:lnSpc>
                <a:spcPct val="90000"/>
              </a:lnSpc>
              <a:spcAft>
                <a:spcPts val="1175"/>
              </a:spcAft>
              <a:defRPr/>
            </a:pPr>
            <a:r>
              <a:rPr lang="en-US" sz="1765" kern="0" dirty="0">
                <a:solidFill>
                  <a:srgbClr val="0078D7"/>
                </a:solidFill>
                <a:latin typeface="Segoe UI"/>
              </a:rPr>
              <a:t>Compute co-located with storage </a:t>
            </a:r>
          </a:p>
          <a:p>
            <a:pPr defTabSz="896214">
              <a:lnSpc>
                <a:spcPct val="90000"/>
              </a:lnSpc>
              <a:spcAft>
                <a:spcPts val="1175"/>
              </a:spcAft>
              <a:defRPr/>
            </a:pPr>
            <a:r>
              <a:rPr lang="en-US" sz="1765" kern="0" dirty="0">
                <a:solidFill>
                  <a:srgbClr val="0078D7"/>
                </a:solidFill>
                <a:latin typeface="Segoe UI"/>
              </a:rPr>
              <a:t>Unlimited number of users</a:t>
            </a:r>
          </a:p>
          <a:p>
            <a:pPr defTabSz="896214">
              <a:lnSpc>
                <a:spcPct val="90000"/>
              </a:lnSpc>
              <a:spcAft>
                <a:spcPts val="1175"/>
              </a:spcAft>
              <a:defRPr/>
            </a:pPr>
            <a:r>
              <a:rPr lang="en-US" sz="1765" kern="0" dirty="0">
                <a:solidFill>
                  <a:srgbClr val="0078D7"/>
                </a:solidFill>
                <a:latin typeface="Segoe UI"/>
              </a:rPr>
              <a:t>Unlimited number of queries</a:t>
            </a:r>
          </a:p>
        </p:txBody>
      </p:sp>
    </p:spTree>
    <p:extLst>
      <p:ext uri="{BB962C8B-B14F-4D97-AF65-F5344CB8AC3E}">
        <p14:creationId xmlns:p14="http://schemas.microsoft.com/office/powerpoint/2010/main" val="26075205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461" r="23742"/>
          <a:stretch/>
        </p:blipFill>
        <p:spPr>
          <a:xfrm>
            <a:off x="7344140" y="0"/>
            <a:ext cx="5116414" cy="6994525"/>
          </a:xfrm>
          <a:prstGeom prst="rect">
            <a:avLst/>
          </a:prstGeom>
        </p:spPr>
      </p:pic>
      <p:sp>
        <p:nvSpPr>
          <p:cNvPr id="5" name="Title 1"/>
          <p:cNvSpPr txBox="1">
            <a:spLocks/>
          </p:cNvSpPr>
          <p:nvPr/>
        </p:nvSpPr>
        <p:spPr>
          <a:xfrm>
            <a:off x="427037" y="179852"/>
            <a:ext cx="2667000" cy="8494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a:t>智能分析</a:t>
            </a:r>
            <a:endParaRPr lang="zh-CN" altLang="en-US" sz="3600"/>
          </a:p>
        </p:txBody>
      </p:sp>
      <p:sp>
        <p:nvSpPr>
          <p:cNvPr id="6" name="TextBox 5"/>
          <p:cNvSpPr txBox="1"/>
          <p:nvPr/>
        </p:nvSpPr>
        <p:spPr>
          <a:xfrm>
            <a:off x="423032" y="1211262"/>
            <a:ext cx="2865656" cy="552766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HDInsight</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000" dirty="0">
                <a:gradFill>
                  <a:gsLst>
                    <a:gs pos="2917">
                      <a:schemeClr val="tx1"/>
                    </a:gs>
                    <a:gs pos="30000">
                      <a:schemeClr val="tx1"/>
                    </a:gs>
                  </a:gsLst>
                  <a:lin ang="5400000" scaled="0"/>
                </a:gradFill>
              </a:rPr>
              <a:t>流分析</a:t>
            </a: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Analysis </a:t>
            </a:r>
            <a:r>
              <a:rPr lang="zh-CN" altLang="en-US" sz="2000" dirty="0">
                <a:gradFill>
                  <a:gsLst>
                    <a:gs pos="2917">
                      <a:schemeClr val="tx1"/>
                    </a:gs>
                    <a:gs pos="30000">
                      <a:schemeClr val="tx1"/>
                    </a:gs>
                  </a:gsLst>
                  <a:lin ang="5400000" scaled="0"/>
                </a:gradFill>
              </a:rPr>
              <a:t>服务</a:t>
            </a: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Databricks</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Data Lake Analytics</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Event Hub</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Data Factory</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err="1">
                <a:gradFill>
                  <a:gsLst>
                    <a:gs pos="2917">
                      <a:schemeClr val="tx1"/>
                    </a:gs>
                    <a:gs pos="30000">
                      <a:schemeClr val="tx1"/>
                    </a:gs>
                  </a:gsLst>
                  <a:lin ang="5400000" scaled="0"/>
                </a:gradFill>
              </a:rPr>
              <a:t>PowerBI</a:t>
            </a:r>
            <a:endParaRPr lang="en-US" altLang="zh-CN"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075016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HDInsight</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6" name="Rectangle 215"/>
          <p:cNvSpPr/>
          <p:nvPr/>
        </p:nvSpPr>
        <p:spPr>
          <a:xfrm>
            <a:off x="1069187" y="1266359"/>
            <a:ext cx="3824444" cy="853928"/>
          </a:xfrm>
          <a:prstGeom prst="rect">
            <a:avLst/>
          </a:prstGeom>
          <a:noFill/>
          <a:ln w="44450" cap="flat" cmpd="sng" algn="ctr">
            <a:solidFill>
              <a:srgbClr val="0072C6"/>
            </a:solidFill>
            <a:prstDash val="solid"/>
          </a:ln>
          <a:effectLst/>
        </p:spPr>
        <p:txBody>
          <a:bodyPr wrap="square" lIns="175715" tIns="131787" rIns="175715" bIns="13178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463" fontAlgn="base">
              <a:spcBef>
                <a:spcPct val="0"/>
              </a:spcBef>
              <a:spcAft>
                <a:spcPct val="0"/>
              </a:spcAft>
              <a:defRPr/>
            </a:pPr>
            <a:endParaRPr lang="en-US" sz="2690" kern="0">
              <a:gradFill>
                <a:gsLst>
                  <a:gs pos="6299">
                    <a:srgbClr val="FFFFFF"/>
                  </a:gs>
                  <a:gs pos="28000">
                    <a:srgbClr val="FFFFFF"/>
                  </a:gs>
                </a:gsLst>
                <a:lin ang="5400000" scaled="0"/>
              </a:gradFill>
              <a:latin typeface="Segoe UI Light"/>
            </a:endParaRPr>
          </a:p>
        </p:txBody>
      </p:sp>
      <p:pic>
        <p:nvPicPr>
          <p:cNvPr id="8" name="Picture 21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208789" y="1322233"/>
            <a:ext cx="2124148" cy="742180"/>
          </a:xfrm>
          <a:prstGeom prst="rect">
            <a:avLst/>
          </a:prstGeom>
        </p:spPr>
      </p:pic>
      <p:pic>
        <p:nvPicPr>
          <p:cNvPr id="9" name="Picture 2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84211" y="2172509"/>
            <a:ext cx="2495003" cy="646722"/>
          </a:xfrm>
          <a:prstGeom prst="rect">
            <a:avLst/>
          </a:prstGeom>
        </p:spPr>
      </p:pic>
      <p:sp>
        <p:nvSpPr>
          <p:cNvPr id="10" name="Rectangle 220"/>
          <p:cNvSpPr/>
          <p:nvPr/>
        </p:nvSpPr>
        <p:spPr>
          <a:xfrm>
            <a:off x="1069187" y="2130900"/>
            <a:ext cx="3824444" cy="853928"/>
          </a:xfrm>
          <a:prstGeom prst="rect">
            <a:avLst/>
          </a:prstGeom>
          <a:noFill/>
          <a:ln w="44450" cap="flat" cmpd="sng" algn="ctr">
            <a:solidFill>
              <a:srgbClr val="0072C6"/>
            </a:solidFill>
            <a:prstDash val="solid"/>
          </a:ln>
          <a:effectLst/>
        </p:spPr>
        <p:txBody>
          <a:bodyPr wrap="square" lIns="175715" tIns="131787" rIns="175715" bIns="13178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463" fontAlgn="base">
              <a:spcBef>
                <a:spcPct val="0"/>
              </a:spcBef>
              <a:spcAft>
                <a:spcPct val="0"/>
              </a:spcAft>
              <a:defRPr/>
            </a:pPr>
            <a:endParaRPr lang="en-US" sz="2690" kern="0">
              <a:gradFill>
                <a:gsLst>
                  <a:gs pos="6299">
                    <a:srgbClr val="FFFFFF"/>
                  </a:gs>
                  <a:gs pos="28000">
                    <a:srgbClr val="FFFFFF"/>
                  </a:gs>
                </a:gsLst>
                <a:lin ang="5400000" scaled="0"/>
              </a:gradFill>
              <a:latin typeface="Segoe UI Light"/>
            </a:endParaRPr>
          </a:p>
        </p:txBody>
      </p:sp>
      <p:sp>
        <p:nvSpPr>
          <p:cNvPr id="11" name="Freeform 222"/>
          <p:cNvSpPr>
            <a:spLocks noEditPoints="1"/>
          </p:cNvSpPr>
          <p:nvPr/>
        </p:nvSpPr>
        <p:spPr bwMode="auto">
          <a:xfrm>
            <a:off x="198437" y="1668462"/>
            <a:ext cx="1286815" cy="914263"/>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00188F"/>
          </a:solidFill>
          <a:ln w="19050" cap="flat" cmpd="sng" algn="ctr">
            <a:noFill/>
            <a:prstDash val="solid"/>
            <a:headEnd type="none" w="med" len="med"/>
            <a:tailEnd type="none" w="med" len="med"/>
          </a:ln>
          <a:effectLst/>
        </p:spPr>
        <p:txBody>
          <a:bodyPr rot="0" spcFirstLastPara="0" vert="horz" wrap="square" lIns="172191" tIns="137753" rIns="172191" bIns="13775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7830" fontAlgn="base">
              <a:lnSpc>
                <a:spcPct val="90000"/>
              </a:lnSpc>
              <a:spcBef>
                <a:spcPct val="0"/>
              </a:spcBef>
              <a:spcAft>
                <a:spcPct val="0"/>
              </a:spcAft>
              <a:defRPr/>
            </a:pPr>
            <a:endParaRPr lang="en-US" sz="112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5684837" y="1105708"/>
            <a:ext cx="6167599" cy="2848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zh-CN" altLang="en-US"/>
              <a:t>基于</a:t>
            </a:r>
            <a:r>
              <a:rPr lang="en-US" altLang="zh-CN"/>
              <a:t>Hadoop</a:t>
            </a:r>
            <a:r>
              <a:rPr lang="zh-CN" altLang="en-US"/>
              <a:t>的大数据</a:t>
            </a:r>
            <a:r>
              <a:rPr lang="en-US" altLang="zh-CN"/>
              <a:t>PaaS</a:t>
            </a:r>
            <a:r>
              <a:rPr lang="zh-CN" altLang="en-US"/>
              <a:t>服务</a:t>
            </a:r>
          </a:p>
          <a:p>
            <a:endParaRPr lang="en-US" altLang="zh-CN" sz="1600"/>
          </a:p>
          <a:p>
            <a:pPr marL="285750" indent="-285750">
              <a:lnSpc>
                <a:spcPct val="90000"/>
              </a:lnSpc>
              <a:spcAft>
                <a:spcPts val="600"/>
              </a:spcAft>
              <a:buFont typeface="Wingdings" panose="05000000000000000000" pitchFamily="2" charset="2"/>
              <a:buChar char="ü"/>
            </a:pPr>
            <a:r>
              <a:rPr lang="en-US" altLang="zh-CN" sz="1400"/>
              <a:t>100% </a:t>
            </a:r>
            <a:r>
              <a:rPr lang="zh-CN" altLang="en-US" sz="1400"/>
              <a:t>兼容 </a:t>
            </a:r>
            <a:r>
              <a:rPr lang="en-US" altLang="zh-CN" sz="1400"/>
              <a:t>Apache Hadoop </a:t>
            </a:r>
            <a:r>
              <a:rPr lang="zh-CN" altLang="en-US" sz="1400"/>
              <a:t>的云端服务，支持</a:t>
            </a:r>
            <a:r>
              <a:rPr lang="en-US" altLang="zh-CN" sz="1400"/>
              <a:t>Hadoop</a:t>
            </a:r>
            <a:r>
              <a:rPr lang="zh-CN" altLang="en-US" sz="1400"/>
              <a:t>的开发生态系统，如</a:t>
            </a:r>
            <a:r>
              <a:rPr lang="en-US" altLang="zh-CN" sz="1400"/>
              <a:t>HBase, Hive, Spark, Storm, </a:t>
            </a:r>
            <a:r>
              <a:rPr lang="zh-CN" altLang="en-US" sz="1400"/>
              <a:t>等</a:t>
            </a:r>
          </a:p>
          <a:p>
            <a:pPr marL="285750" indent="-285750">
              <a:lnSpc>
                <a:spcPct val="90000"/>
              </a:lnSpc>
              <a:spcAft>
                <a:spcPts val="600"/>
              </a:spcAft>
              <a:buFont typeface="Wingdings" panose="05000000000000000000" pitchFamily="2" charset="2"/>
              <a:buChar char="ü"/>
            </a:pPr>
            <a:r>
              <a:rPr lang="zh-CN" altLang="en-US" sz="1400"/>
              <a:t>按需灵活扩展，计算节点资源和存储资源可以单独扩展</a:t>
            </a:r>
          </a:p>
          <a:p>
            <a:pPr marL="285750" indent="-285750">
              <a:lnSpc>
                <a:spcPct val="90000"/>
              </a:lnSpc>
              <a:spcAft>
                <a:spcPts val="600"/>
              </a:spcAft>
              <a:buFont typeface="Wingdings" panose="05000000000000000000" pitchFamily="2" charset="2"/>
              <a:buChar char="ü"/>
            </a:pPr>
            <a:r>
              <a:rPr lang="zh-CN" altLang="en-US" sz="1400"/>
              <a:t>结构化、半结构化、非结构化，所有数据一网打尽</a:t>
            </a:r>
          </a:p>
          <a:p>
            <a:pPr marL="285750" indent="-285750">
              <a:lnSpc>
                <a:spcPct val="90000"/>
              </a:lnSpc>
              <a:spcAft>
                <a:spcPts val="600"/>
              </a:spcAft>
              <a:buFont typeface="Wingdings" panose="05000000000000000000" pitchFamily="2" charset="2"/>
              <a:buChar char="ü"/>
            </a:pPr>
            <a:r>
              <a:rPr lang="zh-CN" altLang="en-US" sz="1400"/>
              <a:t>具有强大的编程扩展能力，适用于多种语言，包括 </a:t>
            </a:r>
            <a:r>
              <a:rPr lang="en-US" altLang="zh-CN" sz="1400"/>
              <a:t>C#</a:t>
            </a:r>
            <a:r>
              <a:rPr lang="zh-CN" altLang="en-US" sz="1400"/>
              <a:t>、</a:t>
            </a:r>
            <a:r>
              <a:rPr lang="en-US" altLang="zh-CN" sz="1400"/>
              <a:t>Java</a:t>
            </a:r>
            <a:r>
              <a:rPr lang="zh-CN" altLang="en-US" sz="1400"/>
              <a:t>、</a:t>
            </a:r>
            <a:r>
              <a:rPr lang="en-US" altLang="zh-CN" sz="1400"/>
              <a:t>.NET </a:t>
            </a:r>
            <a:r>
              <a:rPr lang="zh-CN" altLang="en-US" sz="1400"/>
              <a:t>等</a:t>
            </a:r>
            <a:endParaRPr lang="en-US" altLang="zh-CN" sz="1400"/>
          </a:p>
          <a:p>
            <a:pPr marL="285750" indent="-285750">
              <a:lnSpc>
                <a:spcPct val="90000"/>
              </a:lnSpc>
              <a:spcAft>
                <a:spcPts val="600"/>
              </a:spcAft>
              <a:buFont typeface="Wingdings" panose="05000000000000000000" pitchFamily="2" charset="2"/>
              <a:buChar char="ü"/>
            </a:pPr>
            <a:r>
              <a:rPr lang="zh-CN" altLang="en-US" sz="1400"/>
              <a:t>无需采购或维护硬件</a:t>
            </a:r>
          </a:p>
          <a:p>
            <a:pPr marL="285750" indent="-285750">
              <a:lnSpc>
                <a:spcPct val="90000"/>
              </a:lnSpc>
              <a:spcAft>
                <a:spcPts val="600"/>
              </a:spcAft>
              <a:buFont typeface="Wingdings" panose="05000000000000000000" pitchFamily="2" charset="2"/>
              <a:buChar char="ü"/>
            </a:pPr>
            <a:r>
              <a:rPr lang="zh-CN" altLang="en-US" sz="1400"/>
              <a:t>集成</a:t>
            </a:r>
            <a:r>
              <a:rPr lang="en-US" altLang="zh-CN" sz="1400"/>
              <a:t>PowerBI </a:t>
            </a:r>
            <a:r>
              <a:rPr lang="zh-CN" altLang="en-US" sz="1400"/>
              <a:t>和机器学习实现</a:t>
            </a:r>
            <a:r>
              <a:rPr lang="en-US" altLang="zh-CN" sz="1400"/>
              <a:t>BI</a:t>
            </a:r>
            <a:r>
              <a:rPr lang="zh-CN" altLang="en-US" sz="1400"/>
              <a:t>和智能大数据场景应用</a:t>
            </a:r>
          </a:p>
        </p:txBody>
      </p:sp>
      <p:pic>
        <p:nvPicPr>
          <p:cNvPr id="13" name="Picture 1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9437" y="4564062"/>
            <a:ext cx="2109728" cy="659291"/>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545796" y="4564062"/>
            <a:ext cx="2170137" cy="658275"/>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827837" y="4564062"/>
            <a:ext cx="784003" cy="701682"/>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039737" y="4670068"/>
            <a:ext cx="1629736" cy="402856"/>
          </a:xfrm>
          <a:prstGeom prst="rect">
            <a:avLst/>
          </a:prstGeom>
        </p:spPr>
      </p:pic>
      <p:pic>
        <p:nvPicPr>
          <p:cNvPr id="17" name="Picture 1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96529" y="5935662"/>
            <a:ext cx="1875544" cy="684574"/>
          </a:xfrm>
          <a:prstGeom prst="rect">
            <a:avLst/>
          </a:prstGeom>
        </p:spPr>
      </p:pic>
      <p:pic>
        <p:nvPicPr>
          <p:cNvPr id="18" name="Picture 17"/>
          <p:cNvPicPr>
            <a:picLocks noChangeAspect="1"/>
          </p:cNvPicPr>
          <p:nvPr/>
        </p:nvPicPr>
        <p:blipFill>
          <a:blip r:embed="rId10"/>
          <a:stretch>
            <a:fillRect/>
          </a:stretch>
        </p:blipFill>
        <p:spPr>
          <a:xfrm>
            <a:off x="3559820" y="5669689"/>
            <a:ext cx="1888847" cy="992855"/>
          </a:xfrm>
          <a:prstGeom prst="rect">
            <a:avLst/>
          </a:prstGeom>
        </p:spPr>
      </p:pic>
      <p:pic>
        <p:nvPicPr>
          <p:cNvPr id="19" name="Picture 1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523037" y="5788531"/>
            <a:ext cx="1677515" cy="701889"/>
          </a:xfrm>
          <a:prstGeom prst="rect">
            <a:avLst/>
          </a:prstGeom>
        </p:spPr>
      </p:pic>
      <p:pic>
        <p:nvPicPr>
          <p:cNvPr id="20" name="Picture 19"/>
          <p:cNvPicPr>
            <a:picLocks noChangeAspect="1"/>
          </p:cNvPicPr>
          <p:nvPr/>
        </p:nvPicPr>
        <p:blipFill>
          <a:blip r:embed="rId12"/>
          <a:stretch>
            <a:fillRect/>
          </a:stretch>
        </p:blipFill>
        <p:spPr>
          <a:xfrm>
            <a:off x="2342901" y="3420262"/>
            <a:ext cx="1277016" cy="665112"/>
          </a:xfrm>
          <a:prstGeom prst="rect">
            <a:avLst/>
          </a:prstGeom>
        </p:spPr>
      </p:pic>
      <p:pic>
        <p:nvPicPr>
          <p:cNvPr id="21" name="Picture 20"/>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9246513" y="5788531"/>
            <a:ext cx="1046934" cy="811374"/>
          </a:xfrm>
          <a:prstGeom prst="rect">
            <a:avLst/>
          </a:prstGeom>
        </p:spPr>
      </p:pic>
      <p:sp>
        <p:nvSpPr>
          <p:cNvPr id="3" name="TextBox 2">
            <a:extLst>
              <a:ext uri="{FF2B5EF4-FFF2-40B4-BE49-F238E27FC236}">
                <a16:creationId xmlns:a16="http://schemas.microsoft.com/office/drawing/2014/main" id="{F9BC4CC4-BA2C-4886-A8C5-6E5040755B31}"/>
              </a:ext>
            </a:extLst>
          </p:cNvPr>
          <p:cNvSpPr txBox="1"/>
          <p:nvPr/>
        </p:nvSpPr>
        <p:spPr>
          <a:xfrm>
            <a:off x="8885237" y="6588381"/>
            <a:ext cx="2209800" cy="489365"/>
          </a:xfrm>
          <a:prstGeom prst="rect">
            <a:avLst/>
          </a:prstGeom>
          <a:noFill/>
        </p:spPr>
        <p:txBody>
          <a:bodyPr wrap="square" lIns="182880" tIns="146304" rIns="182880" bIns="146304" rtlCol="0">
            <a:spAutoFit/>
          </a:bodyPr>
          <a:lstStyle/>
          <a:p>
            <a:pPr>
              <a:lnSpc>
                <a:spcPct val="90000"/>
              </a:lnSpc>
              <a:spcAft>
                <a:spcPts val="600"/>
              </a:spcAft>
            </a:pPr>
            <a:r>
              <a:rPr lang="en-US" altLang="zh-CN" sz="1400">
                <a:solidFill>
                  <a:srgbClr val="FF0000"/>
                </a:solidFill>
              </a:rPr>
              <a:t>Global Azure provided</a:t>
            </a:r>
            <a:endParaRPr lang="zh-CN" altLang="en-US" sz="1400" err="1">
              <a:solidFill>
                <a:srgbClr val="FF0000"/>
              </a:solidFill>
            </a:endParaRPr>
          </a:p>
        </p:txBody>
      </p:sp>
    </p:spTree>
    <p:extLst>
      <p:ext uri="{BB962C8B-B14F-4D97-AF65-F5344CB8AC3E}">
        <p14:creationId xmlns:p14="http://schemas.microsoft.com/office/powerpoint/2010/main" val="425685871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流分析</a:t>
            </a:r>
          </a:p>
        </p:txBody>
      </p:sp>
      <p:pic>
        <p:nvPicPr>
          <p:cNvPr id="10" name="Picture 9" descr="A picture containing screenshot&#10;&#10;Description generated with very high confidence">
            <a:extLst>
              <a:ext uri="{FF2B5EF4-FFF2-40B4-BE49-F238E27FC236}">
                <a16:creationId xmlns:a16="http://schemas.microsoft.com/office/drawing/2014/main" id="{32D61DBE-2564-4FAF-887A-4B8F6493E6FD}"/>
              </a:ext>
            </a:extLst>
          </p:cNvPr>
          <p:cNvPicPr>
            <a:picLocks noChangeAspect="1"/>
          </p:cNvPicPr>
          <p:nvPr/>
        </p:nvPicPr>
        <p:blipFill>
          <a:blip r:embed="rId3"/>
          <a:stretch>
            <a:fillRect/>
          </a:stretch>
        </p:blipFill>
        <p:spPr>
          <a:xfrm>
            <a:off x="274637" y="1135062"/>
            <a:ext cx="1657350" cy="1028700"/>
          </a:xfrm>
          <a:prstGeom prst="rect">
            <a:avLst/>
          </a:prstGeom>
        </p:spPr>
      </p:pic>
      <p:pic>
        <p:nvPicPr>
          <p:cNvPr id="26" name="Picture 25">
            <a:extLst>
              <a:ext uri="{FF2B5EF4-FFF2-40B4-BE49-F238E27FC236}">
                <a16:creationId xmlns:a16="http://schemas.microsoft.com/office/drawing/2014/main" id="{74DCF653-D645-4651-9BB6-D393972F2544}"/>
              </a:ext>
            </a:extLst>
          </p:cNvPr>
          <p:cNvPicPr>
            <a:picLocks noChangeAspect="1"/>
          </p:cNvPicPr>
          <p:nvPr/>
        </p:nvPicPr>
        <p:blipFill>
          <a:blip r:embed="rId4"/>
          <a:stretch>
            <a:fillRect/>
          </a:stretch>
        </p:blipFill>
        <p:spPr>
          <a:xfrm>
            <a:off x="374649" y="2468562"/>
            <a:ext cx="1457325" cy="1028700"/>
          </a:xfrm>
          <a:prstGeom prst="rect">
            <a:avLst/>
          </a:prstGeom>
        </p:spPr>
      </p:pic>
      <p:pic>
        <p:nvPicPr>
          <p:cNvPr id="27" name="Picture 26">
            <a:extLst>
              <a:ext uri="{FF2B5EF4-FFF2-40B4-BE49-F238E27FC236}">
                <a16:creationId xmlns:a16="http://schemas.microsoft.com/office/drawing/2014/main" id="{A4BE6883-CBF0-434A-8F81-7F0438A3A38C}"/>
              </a:ext>
            </a:extLst>
          </p:cNvPr>
          <p:cNvPicPr>
            <a:picLocks noChangeAspect="1"/>
          </p:cNvPicPr>
          <p:nvPr/>
        </p:nvPicPr>
        <p:blipFill>
          <a:blip r:embed="rId5"/>
          <a:stretch>
            <a:fillRect/>
          </a:stretch>
        </p:blipFill>
        <p:spPr>
          <a:xfrm>
            <a:off x="465359" y="3802063"/>
            <a:ext cx="1275906" cy="1028700"/>
          </a:xfrm>
          <a:prstGeom prst="rect">
            <a:avLst/>
          </a:prstGeom>
        </p:spPr>
      </p:pic>
      <p:pic>
        <p:nvPicPr>
          <p:cNvPr id="28" name="Picture 27" descr="A picture containing screenshot&#10;&#10;Description generated with very high confidence">
            <a:extLst>
              <a:ext uri="{FF2B5EF4-FFF2-40B4-BE49-F238E27FC236}">
                <a16:creationId xmlns:a16="http://schemas.microsoft.com/office/drawing/2014/main" id="{0649B15F-207E-4F28-A772-35C0456DA511}"/>
              </a:ext>
            </a:extLst>
          </p:cNvPr>
          <p:cNvPicPr>
            <a:picLocks noChangeAspect="1"/>
          </p:cNvPicPr>
          <p:nvPr/>
        </p:nvPicPr>
        <p:blipFill>
          <a:blip r:embed="rId3"/>
          <a:stretch>
            <a:fillRect/>
          </a:stretch>
        </p:blipFill>
        <p:spPr>
          <a:xfrm>
            <a:off x="274637" y="5135564"/>
            <a:ext cx="1657350" cy="1028700"/>
          </a:xfrm>
          <a:prstGeom prst="rect">
            <a:avLst/>
          </a:prstGeom>
        </p:spPr>
      </p:pic>
      <p:sp>
        <p:nvSpPr>
          <p:cNvPr id="11" name="TextBox 10">
            <a:extLst>
              <a:ext uri="{FF2B5EF4-FFF2-40B4-BE49-F238E27FC236}">
                <a16:creationId xmlns:a16="http://schemas.microsoft.com/office/drawing/2014/main" id="{D3114976-CB45-4DEB-8B66-23673A710E68}"/>
              </a:ext>
            </a:extLst>
          </p:cNvPr>
          <p:cNvSpPr txBox="1"/>
          <p:nvPr/>
        </p:nvSpPr>
        <p:spPr>
          <a:xfrm>
            <a:off x="2285513" y="1037300"/>
            <a:ext cx="8961924" cy="1126462"/>
          </a:xfrm>
          <a:prstGeom prst="rect">
            <a:avLst/>
          </a:prstGeom>
          <a:noFill/>
        </p:spPr>
        <p:txBody>
          <a:bodyPr wrap="square" lIns="182880" tIns="146304" rIns="182880" bIns="146304" rtlCol="0">
            <a:spAutoFit/>
          </a:bodyPr>
          <a:lstStyle/>
          <a:p>
            <a:r>
              <a:rPr lang="zh-CN" altLang="en-US" b="1"/>
              <a:t>从所有 </a:t>
            </a:r>
            <a:r>
              <a:rPr lang="en-US" altLang="zh-CN" b="1"/>
              <a:t>IoT </a:t>
            </a:r>
            <a:r>
              <a:rPr lang="zh-CN" altLang="en-US" b="1"/>
              <a:t>设备和网关即时分析数据</a:t>
            </a:r>
          </a:p>
          <a:p>
            <a:endParaRPr lang="en-US" altLang="zh-CN" sz="1200"/>
          </a:p>
          <a:p>
            <a:r>
              <a:rPr lang="zh-CN" altLang="en-US" sz="1200"/>
              <a:t>随着从各种连接的设备和传感器生成越来越多的数据，现在将这些数据近实时地转换成可操作见解和预测在操作上很有必要性。</a:t>
            </a:r>
          </a:p>
          <a:p>
            <a:r>
              <a:rPr lang="en-US" altLang="zh-CN" sz="1200"/>
              <a:t>Azure </a:t>
            </a:r>
            <a:r>
              <a:rPr lang="zh-CN" altLang="en-US" sz="1200"/>
              <a:t>流分析无缝集成 </a:t>
            </a:r>
            <a:r>
              <a:rPr lang="en-US" altLang="zh-CN" sz="1200"/>
              <a:t>Azure IoT </a:t>
            </a:r>
            <a:r>
              <a:rPr lang="zh-CN" altLang="en-US" sz="1200"/>
              <a:t>中心和 </a:t>
            </a:r>
            <a:r>
              <a:rPr lang="en-US" altLang="zh-CN" sz="1200"/>
              <a:t>Azure IoT </a:t>
            </a:r>
            <a:r>
              <a:rPr lang="zh-CN" altLang="en-US" sz="1200"/>
              <a:t>套件，以便从 </a:t>
            </a:r>
            <a:r>
              <a:rPr lang="en-US" altLang="zh-CN" sz="1200"/>
              <a:t>IoT </a:t>
            </a:r>
            <a:r>
              <a:rPr lang="zh-CN" altLang="en-US" sz="1200"/>
              <a:t>设备和应用程序对数据启用功能强大的实时分析。</a:t>
            </a:r>
          </a:p>
        </p:txBody>
      </p:sp>
      <p:sp>
        <p:nvSpPr>
          <p:cNvPr id="29" name="TextBox 28">
            <a:extLst>
              <a:ext uri="{FF2B5EF4-FFF2-40B4-BE49-F238E27FC236}">
                <a16:creationId xmlns:a16="http://schemas.microsoft.com/office/drawing/2014/main" id="{E24B328A-B311-4656-9916-A12EFD91AE6E}"/>
              </a:ext>
            </a:extLst>
          </p:cNvPr>
          <p:cNvSpPr txBox="1"/>
          <p:nvPr/>
        </p:nvSpPr>
        <p:spPr>
          <a:xfrm>
            <a:off x="2285513" y="2342660"/>
            <a:ext cx="8961924" cy="1126462"/>
          </a:xfrm>
          <a:prstGeom prst="rect">
            <a:avLst/>
          </a:prstGeom>
          <a:noFill/>
        </p:spPr>
        <p:txBody>
          <a:bodyPr wrap="square" lIns="182880" tIns="146304" rIns="182880" bIns="146304" rtlCol="0">
            <a:spAutoFit/>
          </a:bodyPr>
          <a:lstStyle/>
          <a:p>
            <a:r>
              <a:rPr lang="zh-CN" altLang="en-US" b="1"/>
              <a:t>简单开发大规模并行的复杂事件处理 </a:t>
            </a:r>
            <a:r>
              <a:rPr lang="en-US" altLang="zh-CN" b="1"/>
              <a:t>(CEP) </a:t>
            </a:r>
            <a:r>
              <a:rPr lang="zh-CN" altLang="en-US" b="1"/>
              <a:t>管道</a:t>
            </a:r>
          </a:p>
          <a:p>
            <a:endParaRPr lang="en-US" altLang="zh-CN" sz="1200"/>
          </a:p>
          <a:p>
            <a:r>
              <a:rPr lang="zh-CN" altLang="en-US" sz="1200"/>
              <a:t>使用非常简单的声明性 </a:t>
            </a:r>
            <a:r>
              <a:rPr lang="en-US" altLang="zh-CN" sz="1200"/>
              <a:t>SQL</a:t>
            </a:r>
            <a:r>
              <a:rPr lang="zh-CN" altLang="en-US" sz="1200"/>
              <a:t>（例如语言），借助对临时逻辑的嵌入式支持，制作强大的实时分析。各种现成的连接器、先进的调试和作业监控功能通过显著降低所需的开发人员技能来帮助减少成本。</a:t>
            </a:r>
          </a:p>
        </p:txBody>
      </p:sp>
      <p:sp>
        <p:nvSpPr>
          <p:cNvPr id="30" name="TextBox 29">
            <a:extLst>
              <a:ext uri="{FF2B5EF4-FFF2-40B4-BE49-F238E27FC236}">
                <a16:creationId xmlns:a16="http://schemas.microsoft.com/office/drawing/2014/main" id="{1283AD01-8BA2-4F0B-BD2A-3024993F3765}"/>
              </a:ext>
            </a:extLst>
          </p:cNvPr>
          <p:cNvSpPr txBox="1"/>
          <p:nvPr/>
        </p:nvSpPr>
        <p:spPr>
          <a:xfrm>
            <a:off x="2285513" y="3632014"/>
            <a:ext cx="8961924" cy="1126462"/>
          </a:xfrm>
          <a:prstGeom prst="rect">
            <a:avLst/>
          </a:prstGeom>
          <a:noFill/>
        </p:spPr>
        <p:txBody>
          <a:bodyPr wrap="square" lIns="182880" tIns="146304" rIns="182880" bIns="146304" rtlCol="0">
            <a:spAutoFit/>
          </a:bodyPr>
          <a:lstStyle/>
          <a:p>
            <a:r>
              <a:rPr lang="zh-CN" altLang="en-US" b="1"/>
              <a:t>在几秒钟内开始，即时扩展，按作业付费</a:t>
            </a:r>
          </a:p>
          <a:p>
            <a:endParaRPr lang="en-US" altLang="zh-CN" sz="1200"/>
          </a:p>
          <a:p>
            <a:r>
              <a:rPr lang="zh-CN" altLang="en-US" sz="1200"/>
              <a:t>无需担心基础结构，无需管理服务器、虚拟机或群集，在几秒钟内即可开始。可立即为任何作业扩展处理功能，从一个流单位扩展到数百个流单位。仅为每个作业使用的处理付费。</a:t>
            </a:r>
          </a:p>
        </p:txBody>
      </p:sp>
      <p:sp>
        <p:nvSpPr>
          <p:cNvPr id="32" name="TextBox 31">
            <a:extLst>
              <a:ext uri="{FF2B5EF4-FFF2-40B4-BE49-F238E27FC236}">
                <a16:creationId xmlns:a16="http://schemas.microsoft.com/office/drawing/2014/main" id="{C82EF69C-19B3-4E0E-99CD-5B4325586775}"/>
              </a:ext>
            </a:extLst>
          </p:cNvPr>
          <p:cNvSpPr txBox="1"/>
          <p:nvPr/>
        </p:nvSpPr>
        <p:spPr>
          <a:xfrm>
            <a:off x="2285513" y="5173662"/>
            <a:ext cx="8961924" cy="1126462"/>
          </a:xfrm>
          <a:prstGeom prst="rect">
            <a:avLst/>
          </a:prstGeom>
          <a:noFill/>
        </p:spPr>
        <p:txBody>
          <a:bodyPr wrap="square" lIns="182880" tIns="146304" rIns="182880" bIns="146304" rtlCol="0">
            <a:spAutoFit/>
          </a:bodyPr>
          <a:lstStyle/>
          <a:p>
            <a:r>
              <a:rPr lang="zh-CN" altLang="en-US" b="1"/>
              <a:t>企业级可用性</a:t>
            </a:r>
            <a:r>
              <a:rPr lang="en-US" altLang="zh-CN" b="1"/>
              <a:t>, </a:t>
            </a:r>
            <a:r>
              <a:rPr lang="zh-CN" altLang="en-US" b="1"/>
              <a:t>审核和支持</a:t>
            </a:r>
          </a:p>
          <a:p>
            <a:endParaRPr lang="en-US" altLang="zh-CN" sz="1200"/>
          </a:p>
          <a:p>
            <a:r>
              <a:rPr lang="zh-CN" altLang="en-US" sz="1200"/>
              <a:t>有保证的事件传递和企业级 </a:t>
            </a:r>
            <a:r>
              <a:rPr lang="en-US" altLang="zh-CN" sz="1200"/>
              <a:t>SLA </a:t>
            </a:r>
            <a:r>
              <a:rPr lang="zh-CN" altLang="en-US" sz="1200"/>
              <a:t>提供三个 </a:t>
            </a:r>
            <a:r>
              <a:rPr lang="en-US" altLang="zh-CN" sz="1200"/>
              <a:t>9s </a:t>
            </a:r>
            <a:r>
              <a:rPr lang="zh-CN" altLang="en-US" sz="1200"/>
              <a:t>可用性，使 </a:t>
            </a:r>
            <a:r>
              <a:rPr lang="en-US" altLang="zh-CN" sz="1200"/>
              <a:t>Azure </a:t>
            </a:r>
            <a:r>
              <a:rPr lang="zh-CN" altLang="en-US" sz="1200"/>
              <a:t>流分析适用于关键工作负荷。自动检查点允许容错操作，重新启动迅速，且没有数据丢失。流分析满足所有主要的符合性规范，且在全球 </a:t>
            </a:r>
            <a:r>
              <a:rPr lang="en-US" altLang="zh-CN" sz="1200"/>
              <a:t>19 </a:t>
            </a:r>
            <a:r>
              <a:rPr lang="zh-CN" altLang="en-US" sz="1200"/>
              <a:t>个 </a:t>
            </a:r>
            <a:r>
              <a:rPr lang="en-US" altLang="zh-CN" sz="1200"/>
              <a:t>Azure </a:t>
            </a:r>
            <a:r>
              <a:rPr lang="zh-CN" altLang="en-US" sz="1200"/>
              <a:t>区域（包括中国和德国）中均有提供。</a:t>
            </a:r>
          </a:p>
        </p:txBody>
      </p:sp>
    </p:spTree>
    <p:extLst>
      <p:ext uri="{BB962C8B-B14F-4D97-AF65-F5344CB8AC3E}">
        <p14:creationId xmlns:p14="http://schemas.microsoft.com/office/powerpoint/2010/main" val="260435864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4566" y="1242994"/>
            <a:ext cx="11917767" cy="5484813"/>
            <a:chOff x="274638" y="1212850"/>
            <a:chExt cx="11917767" cy="5484813"/>
          </a:xfrm>
        </p:grpSpPr>
        <p:grpSp>
          <p:nvGrpSpPr>
            <p:cNvPr id="3" name="Group 2"/>
            <p:cNvGrpSpPr/>
            <p:nvPr/>
          </p:nvGrpSpPr>
          <p:grpSpPr>
            <a:xfrm>
              <a:off x="274638" y="1212850"/>
              <a:ext cx="11888787" cy="5484813"/>
              <a:chOff x="274638" y="1212850"/>
              <a:chExt cx="11888787" cy="5484813"/>
            </a:xfrm>
          </p:grpSpPr>
          <p:sp>
            <p:nvSpPr>
              <p:cNvPr id="7" name="Rectangle 6"/>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8" name="Rectangle 7"/>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9" name="Rectangle 8"/>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0" name="Rectangle 9"/>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1" name="Rectangle 10"/>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2" name="Rectangle 11"/>
              <p:cNvSpPr/>
              <p:nvPr/>
            </p:nvSpPr>
            <p:spPr bwMode="auto">
              <a:xfrm>
                <a:off x="10334625" y="1867939"/>
                <a:ext cx="1828800" cy="482048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grpSp>
            <p:nvGrpSpPr>
              <p:cNvPr id="13" name="Group 12"/>
              <p:cNvGrpSpPr/>
              <p:nvPr/>
            </p:nvGrpSpPr>
            <p:grpSpPr>
              <a:xfrm>
                <a:off x="2469239" y="2130426"/>
                <a:ext cx="7499584" cy="4379612"/>
                <a:chOff x="2469239" y="2130426"/>
                <a:chExt cx="7499584" cy="4379612"/>
              </a:xfrm>
            </p:grpSpPr>
            <p:sp>
              <p:nvSpPr>
                <p:cNvPr id="65" name="Oval 6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66"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grpSp>
            <p:nvGrpSpPr>
              <p:cNvPr id="14" name="Group 13"/>
              <p:cNvGrpSpPr/>
              <p:nvPr/>
            </p:nvGrpSpPr>
            <p:grpSpPr>
              <a:xfrm>
                <a:off x="274638" y="1212850"/>
                <a:ext cx="11888787" cy="731520"/>
                <a:chOff x="274638" y="1212850"/>
                <a:chExt cx="11888787" cy="731520"/>
              </a:xfrm>
            </p:grpSpPr>
            <p:sp>
              <p:nvSpPr>
                <p:cNvPr id="54" name="Rectangle 53"/>
                <p:cNvSpPr/>
                <p:nvPr/>
              </p:nvSpPr>
              <p:spPr bwMode="auto">
                <a:xfrm>
                  <a:off x="10334625"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Presentation and action</a:t>
                  </a:r>
                </a:p>
              </p:txBody>
            </p:sp>
            <p:sp>
              <p:nvSpPr>
                <p:cNvPr id="55" name="Right Arrow 133"/>
                <p:cNvSpPr/>
                <p:nvPr/>
              </p:nvSpPr>
              <p:spPr bwMode="auto">
                <a:xfrm>
                  <a:off x="10032715" y="1441450"/>
                  <a:ext cx="420624" cy="274320"/>
                </a:xfrm>
                <a:prstGeom prs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56" name="Rectangle 55"/>
                <p:cNvSpPr/>
                <p:nvPr/>
              </p:nvSpPr>
              <p:spPr bwMode="auto">
                <a:xfrm>
                  <a:off x="8322626"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Storage and</a:t>
                  </a:r>
                </a:p>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Batch Analysis</a:t>
                  </a:r>
                </a:p>
              </p:txBody>
            </p:sp>
            <p:sp>
              <p:nvSpPr>
                <p:cNvPr id="57" name="Rectangle 56"/>
                <p:cNvSpPr/>
                <p:nvPr/>
              </p:nvSpPr>
              <p:spPr bwMode="auto">
                <a:xfrm>
                  <a:off x="6310629"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Stream</a:t>
                  </a:r>
                  <a:b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b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Analytics</a:t>
                  </a:r>
                </a:p>
              </p:txBody>
            </p:sp>
            <p:sp>
              <p:nvSpPr>
                <p:cNvPr id="58" name="Right Arrow 85"/>
                <p:cNvSpPr/>
                <p:nvPr/>
              </p:nvSpPr>
              <p:spPr bwMode="auto">
                <a:xfrm>
                  <a:off x="6104369" y="1441450"/>
                  <a:ext cx="420624" cy="274320"/>
                </a:xfrm>
                <a:prstGeom prs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59" name="Rectangle 58"/>
                <p:cNvSpPr/>
                <p:nvPr/>
              </p:nvSpPr>
              <p:spPr bwMode="auto">
                <a:xfrm>
                  <a:off x="4298632"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Stream</a:t>
                  </a:r>
                </a:p>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Ingestion</a:t>
                  </a:r>
                </a:p>
              </p:txBody>
            </p:sp>
            <p:sp>
              <p:nvSpPr>
                <p:cNvPr id="60" name="Right Arrow 136"/>
                <p:cNvSpPr/>
                <p:nvPr/>
              </p:nvSpPr>
              <p:spPr bwMode="auto">
                <a:xfrm>
                  <a:off x="3996722" y="1441450"/>
                  <a:ext cx="420624" cy="274320"/>
                </a:xfrm>
                <a:prstGeom prs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61" name="Rectangle 60"/>
                <p:cNvSpPr/>
                <p:nvPr/>
              </p:nvSpPr>
              <p:spPr bwMode="auto">
                <a:xfrm>
                  <a:off x="2286635"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Collection</a:t>
                  </a:r>
                </a:p>
              </p:txBody>
            </p:sp>
            <p:sp>
              <p:nvSpPr>
                <p:cNvPr id="62" name="Right Arrow 139"/>
                <p:cNvSpPr/>
                <p:nvPr/>
              </p:nvSpPr>
              <p:spPr bwMode="auto">
                <a:xfrm>
                  <a:off x="1984725" y="1441450"/>
                  <a:ext cx="420624" cy="274320"/>
                </a:xfrm>
                <a:prstGeom prs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63" name="Rectangle 62"/>
                <p:cNvSpPr/>
                <p:nvPr/>
              </p:nvSpPr>
              <p:spPr bwMode="auto">
                <a:xfrm>
                  <a:off x="274638"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Event production</a:t>
                  </a:r>
                </a:p>
              </p:txBody>
            </p:sp>
            <p:sp>
              <p:nvSpPr>
                <p:cNvPr id="64" name="Left-Right Arrow 132"/>
                <p:cNvSpPr/>
                <p:nvPr/>
              </p:nvSpPr>
              <p:spPr bwMode="auto">
                <a:xfrm>
                  <a:off x="8029872" y="1441450"/>
                  <a:ext cx="385116" cy="274320"/>
                </a:xfrm>
                <a:prstGeom prst="lef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
            <p:nvSpPr>
              <p:cNvPr id="15" name="Oval 14"/>
              <p:cNvSpPr/>
              <p:nvPr/>
            </p:nvSpPr>
            <p:spPr bwMode="auto">
              <a:xfrm>
                <a:off x="4545006" y="3475922"/>
                <a:ext cx="1040375" cy="105323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IOT hubs</a:t>
                </a:r>
              </a:p>
            </p:txBody>
          </p:sp>
          <p:grpSp>
            <p:nvGrpSpPr>
              <p:cNvPr id="16" name="Group 15"/>
              <p:cNvGrpSpPr/>
              <p:nvPr/>
            </p:nvGrpSpPr>
            <p:grpSpPr>
              <a:xfrm>
                <a:off x="2579112" y="3630590"/>
                <a:ext cx="1331205" cy="1183968"/>
                <a:chOff x="2579112" y="3630590"/>
                <a:chExt cx="1331205" cy="1183968"/>
              </a:xfrm>
            </p:grpSpPr>
            <p:sp>
              <p:nvSpPr>
                <p:cNvPr id="52" name="TextBox 51"/>
                <p:cNvSpPr txBox="1"/>
                <p:nvPr/>
              </p:nvSpPr>
              <p:spPr>
                <a:xfrm>
                  <a:off x="2640546" y="4426760"/>
                  <a:ext cx="1269771" cy="387798"/>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Cloud gateways</a:t>
                  </a:r>
                  <a:b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b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(web APIs)</a:t>
                  </a:r>
                </a:p>
              </p:txBody>
            </p:sp>
            <p:sp>
              <p:nvSpPr>
                <p:cNvPr id="53"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44B0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grpSp>
            <p:nvGrpSpPr>
              <p:cNvPr id="17" name="Group 16"/>
              <p:cNvGrpSpPr/>
              <p:nvPr/>
            </p:nvGrpSpPr>
            <p:grpSpPr>
              <a:xfrm>
                <a:off x="2476892" y="5722659"/>
                <a:ext cx="1477898" cy="700913"/>
                <a:chOff x="2645544" y="5225776"/>
                <a:chExt cx="1477898" cy="700913"/>
              </a:xfrm>
            </p:grpSpPr>
            <p:sp>
              <p:nvSpPr>
                <p:cNvPr id="50" name="TextBox 49"/>
                <p:cNvSpPr txBox="1"/>
                <p:nvPr/>
              </p:nvSpPr>
              <p:spPr>
                <a:xfrm>
                  <a:off x="3387471" y="5382333"/>
                  <a:ext cx="735971" cy="387798"/>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Field </a:t>
                  </a:r>
                  <a:b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b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gateways</a:t>
                  </a:r>
                </a:p>
              </p:txBody>
            </p:sp>
            <p:sp>
              <p:nvSpPr>
                <p:cNvPr id="51"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44B0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04040"/>
                    </a:solidFill>
                    <a:effectLst/>
                    <a:uLnTx/>
                    <a:uFillTx/>
                  </a:endParaRPr>
                </a:p>
              </p:txBody>
            </p:sp>
          </p:grpSp>
          <p:grpSp>
            <p:nvGrpSpPr>
              <p:cNvPr id="18" name="Group 17"/>
              <p:cNvGrpSpPr/>
              <p:nvPr/>
            </p:nvGrpSpPr>
            <p:grpSpPr>
              <a:xfrm>
                <a:off x="642168" y="2233902"/>
                <a:ext cx="976229" cy="676919"/>
                <a:chOff x="642168" y="2233902"/>
                <a:chExt cx="976229" cy="676919"/>
              </a:xfrm>
            </p:grpSpPr>
            <p:sp>
              <p:nvSpPr>
                <p:cNvPr id="48" name="Freeform 34"/>
                <p:cNvSpPr>
                  <a:spLocks noChangeAspect="1" noEditPoints="1"/>
                </p:cNvSpPr>
                <p:nvPr/>
              </p:nvSpPr>
              <p:spPr bwMode="auto">
                <a:xfrm>
                  <a:off x="873043" y="2233902"/>
                  <a:ext cx="457902" cy="450795"/>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9" name="TextBox 48"/>
                <p:cNvSpPr txBox="1"/>
                <p:nvPr/>
              </p:nvSpPr>
              <p:spPr>
                <a:xfrm>
                  <a:off x="642168" y="2716922"/>
                  <a:ext cx="976229" cy="1938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tx2">
                          <a:lumMod val="50000"/>
                        </a:schemeClr>
                      </a:solidFill>
                      <a:effectLst/>
                      <a:uLnTx/>
                      <a:uFillTx/>
                    </a:rPr>
                    <a:t>Applications</a:t>
                  </a:r>
                </a:p>
              </p:txBody>
            </p:sp>
          </p:grpSp>
          <p:sp>
            <p:nvSpPr>
              <p:cNvPr id="19" name="Rectangle 18"/>
              <p:cNvSpPr/>
              <p:nvPr/>
            </p:nvSpPr>
            <p:spPr bwMode="auto">
              <a:xfrm>
                <a:off x="430245" y="3932160"/>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Legacy IOT </a:t>
                </a:r>
                <a:b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b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(custom protocols)</a:t>
                </a:r>
              </a:p>
            </p:txBody>
          </p:sp>
          <p:sp>
            <p:nvSpPr>
              <p:cNvPr id="20" name="Rectangle 19"/>
              <p:cNvSpPr/>
              <p:nvPr/>
            </p:nvSpPr>
            <p:spPr bwMode="auto">
              <a:xfrm>
                <a:off x="440845" y="3165486"/>
                <a:ext cx="1554480" cy="42000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Devices</a:t>
                </a:r>
              </a:p>
            </p:txBody>
          </p:sp>
          <p:sp>
            <p:nvSpPr>
              <p:cNvPr id="21" name="Rectangle 20"/>
              <p:cNvSpPr/>
              <p:nvPr/>
            </p:nvSpPr>
            <p:spPr bwMode="auto">
              <a:xfrm>
                <a:off x="411798" y="48841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IP-capable devices</a:t>
                </a:r>
                <a:b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b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(Windows/Linux)</a:t>
                </a:r>
              </a:p>
            </p:txBody>
          </p:sp>
          <p:sp>
            <p:nvSpPr>
              <p:cNvPr id="22" name="Rectangle 21"/>
              <p:cNvSpPr/>
              <p:nvPr/>
            </p:nvSpPr>
            <p:spPr bwMode="auto">
              <a:xfrm>
                <a:off x="419452" y="580235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Low-power devices (RTOS)</a:t>
                </a:r>
              </a:p>
            </p:txBody>
          </p:sp>
          <p:grpSp>
            <p:nvGrpSpPr>
              <p:cNvPr id="23" name="Group 22"/>
              <p:cNvGrpSpPr/>
              <p:nvPr/>
            </p:nvGrpSpPr>
            <p:grpSpPr>
              <a:xfrm>
                <a:off x="10603070" y="2032768"/>
                <a:ext cx="1381789" cy="3121848"/>
                <a:chOff x="10603070" y="1858097"/>
                <a:chExt cx="1381789" cy="3121848"/>
              </a:xfrm>
            </p:grpSpPr>
            <p:grpSp>
              <p:nvGrpSpPr>
                <p:cNvPr id="41" name="Group 40"/>
                <p:cNvGrpSpPr/>
                <p:nvPr/>
              </p:nvGrpSpPr>
              <p:grpSpPr>
                <a:xfrm>
                  <a:off x="10603070" y="3009335"/>
                  <a:ext cx="1381789" cy="931617"/>
                  <a:chOff x="10603070" y="2979885"/>
                  <a:chExt cx="1381789" cy="931617"/>
                </a:xfrm>
              </p:grpSpPr>
              <p:sp>
                <p:nvSpPr>
                  <p:cNvPr id="46"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44B0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04040"/>
                      </a:solidFill>
                      <a:effectLst/>
                      <a:uLnTx/>
                      <a:uFillTx/>
                    </a:endParaRPr>
                  </a:p>
                </p:txBody>
              </p:sp>
              <p:sp>
                <p:nvSpPr>
                  <p:cNvPr id="47" name="TextBox 46"/>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latin typeface="+mn-lt"/>
                      </a:rPr>
                      <a:t>Search and query</a:t>
                    </a:r>
                  </a:p>
                </p:txBody>
              </p:sp>
            </p:grpSp>
            <p:sp>
              <p:nvSpPr>
                <p:cNvPr id="42" name="TextBox 41"/>
                <p:cNvSpPr txBox="1"/>
                <p:nvPr/>
              </p:nvSpPr>
              <p:spPr>
                <a:xfrm>
                  <a:off x="10928477" y="4786046"/>
                  <a:ext cx="694100"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latin typeface="+mn-lt"/>
                    </a:rPr>
                    <a:t>Power BI</a:t>
                  </a:r>
                </a:p>
              </p:txBody>
            </p:sp>
            <p:grpSp>
              <p:nvGrpSpPr>
                <p:cNvPr id="43" name="Group 42"/>
                <p:cNvGrpSpPr/>
                <p:nvPr/>
              </p:nvGrpSpPr>
              <p:grpSpPr>
                <a:xfrm>
                  <a:off x="10755076" y="1858097"/>
                  <a:ext cx="936587" cy="1039473"/>
                  <a:chOff x="10755076" y="1858097"/>
                  <a:chExt cx="936587" cy="1039473"/>
                </a:xfrm>
              </p:grpSpPr>
              <p:sp>
                <p:nvSpPr>
                  <p:cNvPr id="44" name="Freeform 27"/>
                  <p:cNvSpPr>
                    <a:spLocks noChangeAspect="1" noEditPoints="1"/>
                  </p:cNvSpPr>
                  <p:nvPr/>
                </p:nvSpPr>
                <p:spPr bwMode="black">
                  <a:xfrm>
                    <a:off x="10775687" y="1858097"/>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44B0FF"/>
                  </a:solidFill>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5" name="TextBox 44"/>
                  <p:cNvSpPr txBox="1"/>
                  <p:nvPr/>
                </p:nvSpPr>
                <p:spPr>
                  <a:xfrm>
                    <a:off x="10755076" y="2509772"/>
                    <a:ext cx="92333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latin typeface="+mn-lt"/>
                      </a:rPr>
                      <a:t>Web clients</a:t>
                    </a:r>
                    <a:b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latin typeface="+mn-lt"/>
                      </a:rPr>
                    </a:br>
                    <a:endPar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latin typeface="+mn-lt"/>
                    </a:endParaRPr>
                  </a:p>
                </p:txBody>
              </p:sp>
            </p:grpSp>
          </p:grpSp>
          <p:sp>
            <p:nvSpPr>
              <p:cNvPr id="24" name="Freeform 38"/>
              <p:cNvSpPr>
                <a:spLocks noEditPoints="1"/>
              </p:cNvSpPr>
              <p:nvPr/>
            </p:nvSpPr>
            <p:spPr bwMode="auto">
              <a:xfrm>
                <a:off x="9425828" y="2765329"/>
                <a:ext cx="675436" cy="2785487"/>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44B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25" name="Group 24"/>
              <p:cNvGrpSpPr/>
              <p:nvPr/>
            </p:nvGrpSpPr>
            <p:grpSpPr>
              <a:xfrm>
                <a:off x="8122990" y="2026293"/>
                <a:ext cx="2193885" cy="4591687"/>
                <a:chOff x="8122990" y="2000422"/>
                <a:chExt cx="2193885" cy="4591687"/>
              </a:xfrm>
            </p:grpSpPr>
            <p:sp>
              <p:nvSpPr>
                <p:cNvPr id="36" name="Right Arrow 215"/>
                <p:cNvSpPr/>
                <p:nvPr/>
              </p:nvSpPr>
              <p:spPr bwMode="auto">
                <a:xfrm>
                  <a:off x="8138455" y="2000422"/>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Event</a:t>
                  </a: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 </a:t>
                  </a: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Hubs</a:t>
                  </a:r>
                </a:p>
              </p:txBody>
            </p:sp>
            <p:sp>
              <p:nvSpPr>
                <p:cNvPr id="37" name="Right Arrow 216"/>
                <p:cNvSpPr/>
                <p:nvPr/>
              </p:nvSpPr>
              <p:spPr bwMode="auto">
                <a:xfrm>
                  <a:off x="8138455" y="3364712"/>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SQL DB</a:t>
                  </a:r>
                </a:p>
              </p:txBody>
            </p:sp>
            <p:sp>
              <p:nvSpPr>
                <p:cNvPr id="38" name="Right Arrow 217"/>
                <p:cNvSpPr/>
                <p:nvPr/>
              </p:nvSpPr>
              <p:spPr bwMode="auto">
                <a:xfrm>
                  <a:off x="8122990" y="4080992"/>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Storage Blobs and Tables</a:t>
                  </a:r>
                </a:p>
              </p:txBody>
            </p:sp>
            <p:sp>
              <p:nvSpPr>
                <p:cNvPr id="39" name="Right Arrow 71"/>
                <p:cNvSpPr/>
                <p:nvPr/>
              </p:nvSpPr>
              <p:spPr bwMode="auto">
                <a:xfrm>
                  <a:off x="8122991" y="5952029"/>
                  <a:ext cx="2193884"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Power BI</a:t>
                  </a:r>
                </a:p>
              </p:txBody>
            </p:sp>
            <p:sp>
              <p:nvSpPr>
                <p:cNvPr id="40" name="Right Arrow 72"/>
                <p:cNvSpPr/>
                <p:nvPr/>
              </p:nvSpPr>
              <p:spPr bwMode="auto">
                <a:xfrm>
                  <a:off x="8123308" y="4722080"/>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Document DB</a:t>
                  </a:r>
                </a:p>
              </p:txBody>
            </p:sp>
          </p:grpSp>
          <p:cxnSp>
            <p:nvCxnSpPr>
              <p:cNvPr id="26" name="Straight Arrow Connector 25"/>
              <p:cNvCxnSpPr/>
              <p:nvPr/>
            </p:nvCxnSpPr>
            <p:spPr>
              <a:xfrm flipV="1">
                <a:off x="1489074" y="2506255"/>
                <a:ext cx="2990488" cy="1003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823366" y="4183915"/>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966278" y="4183915"/>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09419" y="4435671"/>
                <a:ext cx="2563434" cy="7379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253939" y="4625992"/>
                <a:ext cx="1450780" cy="112893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973930" y="6076673"/>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603131" y="4045899"/>
                <a:ext cx="826212" cy="4500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285108" y="4847270"/>
                <a:ext cx="1" cy="258587"/>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Freeform 38"/>
              <p:cNvSpPr>
                <a:spLocks noEditPoints="1"/>
              </p:cNvSpPr>
              <p:nvPr/>
            </p:nvSpPr>
            <p:spPr bwMode="auto">
              <a:xfrm>
                <a:off x="4683506" y="5863656"/>
                <a:ext cx="826418" cy="7600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cxnSp>
            <p:nvCxnSpPr>
              <p:cNvPr id="35" name="Straight Arrow Connector 34"/>
              <p:cNvCxnSpPr/>
              <p:nvPr/>
            </p:nvCxnSpPr>
            <p:spPr>
              <a:xfrm flipV="1">
                <a:off x="5585381" y="4654735"/>
                <a:ext cx="1068394" cy="14404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bwMode="auto">
            <a:xfrm>
              <a:off x="6475564" y="3268663"/>
              <a:ext cx="1545152" cy="1592688"/>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Stream Analytics</a:t>
              </a:r>
            </a:p>
          </p:txBody>
        </p:sp>
        <p:sp>
          <p:nvSpPr>
            <p:cNvPr id="5" name="TextBox 4"/>
            <p:cNvSpPr txBox="1"/>
            <p:nvPr/>
          </p:nvSpPr>
          <p:spPr>
            <a:xfrm>
              <a:off x="10453339" y="6394176"/>
              <a:ext cx="1739066"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latin typeface="+mn-lt"/>
                </a:rPr>
                <a:t>Devices to take action</a:t>
              </a:r>
            </a:p>
          </p:txBody>
        </p:sp>
        <p:sp>
          <p:nvSpPr>
            <p:cNvPr id="6" name="Oval 5"/>
            <p:cNvSpPr/>
            <p:nvPr/>
          </p:nvSpPr>
          <p:spPr bwMode="auto">
            <a:xfrm>
              <a:off x="6766346" y="5105857"/>
              <a:ext cx="1052163" cy="1083505"/>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Machine</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Learning</a:t>
              </a:r>
            </a:p>
          </p:txBody>
        </p:sp>
      </p:grpSp>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1904" y="4392912"/>
            <a:ext cx="604537" cy="604537"/>
          </a:xfrm>
          <a:prstGeom prst="rect">
            <a:avLst/>
          </a:prstGeom>
        </p:spPr>
      </p:pic>
      <p:sp>
        <p:nvSpPr>
          <p:cNvPr id="70" name="Freeform 75"/>
          <p:cNvSpPr>
            <a:spLocks noChangeAspect="1" noEditPoints="1"/>
          </p:cNvSpPr>
          <p:nvPr/>
        </p:nvSpPr>
        <p:spPr bwMode="black">
          <a:xfrm>
            <a:off x="11077133" y="5684643"/>
            <a:ext cx="408214" cy="66690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mn-lt"/>
              <a:ea typeface="+mn-ea"/>
              <a:cs typeface="+mn-cs"/>
            </a:endParaRPr>
          </a:p>
        </p:txBody>
      </p:sp>
      <p:pic>
        <p:nvPicPr>
          <p:cNvPr id="71" name="Picture 70"/>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7267002" y="5773897"/>
            <a:ext cx="270586" cy="270586"/>
          </a:xfrm>
          <a:prstGeom prst="rect">
            <a:avLst/>
          </a:prstGeom>
        </p:spPr>
      </p:pic>
      <p:sp>
        <p:nvSpPr>
          <p:cNvPr id="72" name="TextBox 71"/>
          <p:cNvSpPr txBox="1"/>
          <p:nvPr/>
        </p:nvSpPr>
        <p:spPr>
          <a:xfrm>
            <a:off x="8370309" y="6540707"/>
            <a:ext cx="1248162"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more to come…</a:t>
            </a:r>
          </a:p>
        </p:txBody>
      </p:sp>
      <p:sp>
        <p:nvSpPr>
          <p:cNvPr id="73" name="TextBox 72"/>
          <p:cNvSpPr txBox="1"/>
          <p:nvPr/>
        </p:nvSpPr>
        <p:spPr>
          <a:xfrm>
            <a:off x="4661030" y="6014324"/>
            <a:ext cx="847449" cy="4093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Reference</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 Data</a:t>
            </a:r>
          </a:p>
        </p:txBody>
      </p:sp>
      <p:sp>
        <p:nvSpPr>
          <p:cNvPr id="74" name="Right Arrow 88"/>
          <p:cNvSpPr/>
          <p:nvPr/>
        </p:nvSpPr>
        <p:spPr bwMode="auto">
          <a:xfrm>
            <a:off x="8145503" y="2724345"/>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Service Bus Queues, Topics</a:t>
            </a:r>
          </a:p>
        </p:txBody>
      </p:sp>
      <p:sp>
        <p:nvSpPr>
          <p:cNvPr id="75" name="Oval 74"/>
          <p:cNvSpPr/>
          <p:nvPr/>
        </p:nvSpPr>
        <p:spPr bwMode="auto">
          <a:xfrm>
            <a:off x="4460441" y="2195107"/>
            <a:ext cx="1073548" cy="1140634"/>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Event Hubs</a:t>
            </a:r>
          </a:p>
        </p:txBody>
      </p:sp>
      <p:cxnSp>
        <p:nvCxnSpPr>
          <p:cNvPr id="76" name="Straight Arrow Connector 75"/>
          <p:cNvCxnSpPr/>
          <p:nvPr/>
        </p:nvCxnSpPr>
        <p:spPr>
          <a:xfrm>
            <a:off x="5595409" y="2840345"/>
            <a:ext cx="1163300" cy="52408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Freeform 92"/>
          <p:cNvSpPr>
            <a:spLocks noChangeAspect="1"/>
          </p:cNvSpPr>
          <p:nvPr/>
        </p:nvSpPr>
        <p:spPr bwMode="auto">
          <a:xfrm rot="5280000">
            <a:off x="4851406" y="3930571"/>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78" name="Group 77"/>
          <p:cNvGrpSpPr/>
          <p:nvPr/>
        </p:nvGrpSpPr>
        <p:grpSpPr>
          <a:xfrm>
            <a:off x="4739501" y="2755017"/>
            <a:ext cx="469691" cy="463990"/>
            <a:chOff x="2296894" y="-3310276"/>
            <a:chExt cx="484187" cy="498475"/>
          </a:xfrm>
          <a:solidFill>
            <a:schemeClr val="bg1"/>
          </a:solidFill>
        </p:grpSpPr>
        <p:sp>
          <p:nvSpPr>
            <p:cNvPr id="79"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7" name="Straight Arrow Connector 86"/>
          <p:cNvCxnSpPr/>
          <p:nvPr/>
        </p:nvCxnSpPr>
        <p:spPr>
          <a:xfrm flipV="1">
            <a:off x="1995253" y="2876097"/>
            <a:ext cx="2422021" cy="5486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bwMode="auto">
          <a:xfrm>
            <a:off x="4548719" y="4724082"/>
            <a:ext cx="1040375" cy="105323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Blobs</a:t>
            </a:r>
          </a:p>
        </p:txBody>
      </p:sp>
      <p:grpSp>
        <p:nvGrpSpPr>
          <p:cNvPr id="89" name="Group 88"/>
          <p:cNvGrpSpPr/>
          <p:nvPr/>
        </p:nvGrpSpPr>
        <p:grpSpPr>
          <a:xfrm>
            <a:off x="4852160" y="5266466"/>
            <a:ext cx="458787" cy="398463"/>
            <a:chOff x="2317532" y="-4150064"/>
            <a:chExt cx="458787" cy="398463"/>
          </a:xfrm>
          <a:solidFill>
            <a:schemeClr val="bg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94" name="Straight Arrow Connector 93"/>
          <p:cNvCxnSpPr/>
          <p:nvPr/>
        </p:nvCxnSpPr>
        <p:spPr>
          <a:xfrm flipV="1">
            <a:off x="5529191" y="4358825"/>
            <a:ext cx="931286" cy="57383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Right Arrow 72"/>
          <p:cNvSpPr/>
          <p:nvPr/>
        </p:nvSpPr>
        <p:spPr bwMode="auto">
          <a:xfrm>
            <a:off x="8163427" y="5442961"/>
            <a:ext cx="1262329"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Azure Data Lake</a:t>
            </a:r>
          </a:p>
        </p:txBody>
      </p:sp>
      <p:grpSp>
        <p:nvGrpSpPr>
          <p:cNvPr id="96" name="Group 95"/>
          <p:cNvGrpSpPr/>
          <p:nvPr/>
        </p:nvGrpSpPr>
        <p:grpSpPr>
          <a:xfrm>
            <a:off x="6897898" y="4090261"/>
            <a:ext cx="654117" cy="508398"/>
            <a:chOff x="1107857" y="-3310276"/>
            <a:chExt cx="641349" cy="498475"/>
          </a:xfrm>
          <a:solidFill>
            <a:schemeClr val="tx1"/>
          </a:solidFill>
        </p:grpSpPr>
        <p:sp>
          <p:nvSpPr>
            <p:cNvPr id="9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9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9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0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
        <p:nvSpPr>
          <p:cNvPr id="101" name="Rectangle 100"/>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a:t>
            </a:r>
            <a:r>
              <a:rPr lang="zh-CN" altLang="en-US" sz="3600">
                <a:gradFill>
                  <a:gsLst>
                    <a:gs pos="5417">
                      <a:srgbClr val="FFFFFF"/>
                    </a:gs>
                    <a:gs pos="28000">
                      <a:srgbClr val="FFFFFF"/>
                    </a:gs>
                  </a:gsLst>
                  <a:lin ang="5400000" scaled="0"/>
                </a:gradFill>
                <a:latin typeface="+mj-ea"/>
                <a:ea typeface="+mj-ea"/>
                <a:cs typeface="Segoe UI" pitchFamily="34" charset="0"/>
              </a:rPr>
              <a:t>流分析应用场景</a:t>
            </a:r>
          </a:p>
        </p:txBody>
      </p:sp>
    </p:spTree>
    <p:extLst>
      <p:ext uri="{BB962C8B-B14F-4D97-AF65-F5344CB8AC3E}">
        <p14:creationId xmlns:p14="http://schemas.microsoft.com/office/powerpoint/2010/main" val="10984865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399" y="587669"/>
            <a:ext cx="4892040" cy="849463"/>
          </a:xfrm>
        </p:spPr>
        <p:txBody>
          <a:bodyPr/>
          <a:lstStyle/>
          <a:p>
            <a:r>
              <a:rPr lang="zh-CN" altLang="en-US" dirty="0"/>
              <a:t>网络</a:t>
            </a:r>
            <a:endParaRPr lang="en-US" sz="3600" dirty="0"/>
          </a:p>
        </p:txBody>
      </p:sp>
      <p:sp>
        <p:nvSpPr>
          <p:cNvPr id="5" name="Picture Placeholder 4"/>
          <p:cNvSpPr>
            <a:spLocks noGrp="1"/>
          </p:cNvSpPr>
          <p:nvPr>
            <p:ph type="pic" sz="quarter" idx="10"/>
          </p:nvPr>
        </p:nvSpPr>
        <p:spPr/>
      </p:sp>
      <p:sp>
        <p:nvSpPr>
          <p:cNvPr id="3" name="TextBox 2"/>
          <p:cNvSpPr txBox="1"/>
          <p:nvPr/>
        </p:nvSpPr>
        <p:spPr>
          <a:xfrm>
            <a:off x="253399" y="1492615"/>
            <a:ext cx="4936575" cy="537377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zh-CN" altLang="en-US" sz="2000" dirty="0">
                <a:gradFill>
                  <a:gsLst>
                    <a:gs pos="2917">
                      <a:schemeClr val="tx1"/>
                    </a:gs>
                    <a:gs pos="30000">
                      <a:schemeClr val="tx1"/>
                    </a:gs>
                  </a:gsLst>
                  <a:lin ang="5400000" scaled="0"/>
                </a:gradFill>
              </a:rPr>
              <a:t>虚拟网络</a:t>
            </a:r>
            <a:r>
              <a:rPr lang="en-US" altLang="zh-CN" sz="2000" dirty="0">
                <a:gradFill>
                  <a:gsLst>
                    <a:gs pos="2917">
                      <a:schemeClr val="tx1"/>
                    </a:gs>
                    <a:gs pos="30000">
                      <a:schemeClr val="tx1"/>
                    </a:gs>
                  </a:gsLst>
                  <a:lin ang="5400000" scaled="0"/>
                </a:gradFill>
              </a:rPr>
              <a:t>VNET</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VNET </a:t>
            </a:r>
            <a:r>
              <a:rPr lang="zh-CN" altLang="en-US" sz="2000" dirty="0">
                <a:gradFill>
                  <a:gsLst>
                    <a:gs pos="2917">
                      <a:schemeClr val="tx1"/>
                    </a:gs>
                    <a:gs pos="30000">
                      <a:schemeClr val="tx1"/>
                    </a:gs>
                  </a:gsLst>
                  <a:lin ang="5400000" scaled="0"/>
                </a:gradFill>
              </a:rPr>
              <a:t>对等互连 </a:t>
            </a:r>
            <a:r>
              <a:rPr lang="en-US" altLang="zh-CN" sz="2000" dirty="0">
                <a:gradFill>
                  <a:gsLst>
                    <a:gs pos="2917">
                      <a:schemeClr val="tx1"/>
                    </a:gs>
                    <a:gs pos="30000">
                      <a:schemeClr val="tx1"/>
                    </a:gs>
                  </a:gsLst>
                  <a:lin ang="5400000" scaled="0"/>
                </a:gradFill>
              </a:rPr>
              <a:t>&amp; VPN </a:t>
            </a:r>
            <a:r>
              <a:rPr lang="zh-CN" altLang="en-US" sz="2000" dirty="0">
                <a:gradFill>
                  <a:gsLst>
                    <a:gs pos="2917">
                      <a:schemeClr val="tx1"/>
                    </a:gs>
                    <a:gs pos="30000">
                      <a:schemeClr val="tx1"/>
                    </a:gs>
                  </a:gsLst>
                  <a:lin ang="5400000" scaled="0"/>
                </a:gradFill>
              </a:rPr>
              <a:t>网关 </a:t>
            </a:r>
            <a:r>
              <a:rPr lang="en-US" altLang="zh-CN" sz="2000" dirty="0">
                <a:gradFill>
                  <a:gsLst>
                    <a:gs pos="2917">
                      <a:schemeClr val="tx1"/>
                    </a:gs>
                    <a:gs pos="30000">
                      <a:schemeClr val="tx1"/>
                    </a:gs>
                  </a:gsLst>
                  <a:lin ang="5400000" scaled="0"/>
                </a:gradFill>
              </a:rPr>
              <a:t>&amp; ExpressRoute</a:t>
            </a:r>
          </a:p>
          <a:p>
            <a:pPr>
              <a:lnSpc>
                <a:spcPct val="90000"/>
              </a:lnSpc>
              <a:spcAft>
                <a:spcPts val="600"/>
              </a:spcAft>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000" dirty="0">
                <a:gradFill>
                  <a:gsLst>
                    <a:gs pos="2917">
                      <a:schemeClr val="tx1"/>
                    </a:gs>
                    <a:gs pos="30000">
                      <a:schemeClr val="tx1"/>
                    </a:gs>
                  </a:gsLst>
                  <a:lin ang="5400000" scaled="0"/>
                </a:gradFill>
              </a:rPr>
              <a:t>负载均衡器 </a:t>
            </a:r>
            <a:r>
              <a:rPr lang="en-US" altLang="zh-CN" sz="2000" dirty="0">
                <a:gradFill>
                  <a:gsLst>
                    <a:gs pos="2917">
                      <a:schemeClr val="tx1"/>
                    </a:gs>
                    <a:gs pos="30000">
                      <a:schemeClr val="tx1"/>
                    </a:gs>
                  </a:gsLst>
                  <a:lin ang="5400000" scaled="0"/>
                </a:gradFill>
              </a:rPr>
              <a:t>&amp; </a:t>
            </a:r>
            <a:r>
              <a:rPr lang="zh-CN" altLang="en-US" sz="2000" dirty="0">
                <a:gradFill>
                  <a:gsLst>
                    <a:gs pos="2917">
                      <a:schemeClr val="tx1"/>
                    </a:gs>
                    <a:gs pos="30000">
                      <a:schemeClr val="tx1"/>
                    </a:gs>
                  </a:gsLst>
                  <a:lin ang="5400000" scaled="0"/>
                </a:gradFill>
              </a:rPr>
              <a:t>应用程序网关 </a:t>
            </a:r>
            <a:r>
              <a:rPr lang="en-US" altLang="zh-CN" sz="2000" dirty="0">
                <a:gradFill>
                  <a:gsLst>
                    <a:gs pos="2917">
                      <a:schemeClr val="tx1"/>
                    </a:gs>
                    <a:gs pos="30000">
                      <a:schemeClr val="tx1"/>
                    </a:gs>
                  </a:gsLst>
                  <a:lin ang="5400000" scaled="0"/>
                </a:gradFill>
              </a:rPr>
              <a:t>&amp; </a:t>
            </a:r>
            <a:r>
              <a:rPr lang="zh-CN" altLang="en-US" sz="2000" dirty="0">
                <a:gradFill>
                  <a:gsLst>
                    <a:gs pos="2917">
                      <a:schemeClr val="tx1"/>
                    </a:gs>
                    <a:gs pos="30000">
                      <a:schemeClr val="tx1"/>
                    </a:gs>
                  </a:gsLst>
                  <a:lin ang="5400000" scaled="0"/>
                </a:gradFill>
              </a:rPr>
              <a:t>流量管理器</a:t>
            </a: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CDN &amp; Azure DNS</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Network Watcher</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Azure DDoS</a:t>
            </a:r>
          </a:p>
          <a:p>
            <a:pPr marL="342900" indent="-342900">
              <a:lnSpc>
                <a:spcPct val="90000"/>
              </a:lnSpc>
              <a:spcAft>
                <a:spcPts val="600"/>
              </a:spcAft>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000" dirty="0">
                <a:gradFill>
                  <a:gsLst>
                    <a:gs pos="2917">
                      <a:schemeClr val="tx1"/>
                    </a:gs>
                    <a:gs pos="30000">
                      <a:schemeClr val="tx1"/>
                    </a:gs>
                  </a:gsLst>
                  <a:lin ang="5400000" scaled="0"/>
                </a:gradFill>
              </a:rPr>
              <a:t>Global Azure </a:t>
            </a:r>
            <a:r>
              <a:rPr lang="zh-CN" altLang="en-US" sz="2000" dirty="0">
                <a:gradFill>
                  <a:gsLst>
                    <a:gs pos="2917">
                      <a:schemeClr val="tx1"/>
                    </a:gs>
                    <a:gs pos="30000">
                      <a:schemeClr val="tx1"/>
                    </a:gs>
                  </a:gsLst>
                  <a:lin ang="5400000" scaled="0"/>
                </a:gradFill>
              </a:rPr>
              <a:t>新增网络功能概览</a:t>
            </a:r>
            <a:endParaRPr lang="en-US" altLang="zh-CN"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a:t>
            </a:r>
            <a:r>
              <a:rPr lang="zh-CN" altLang="en-US" sz="3600">
                <a:gradFill>
                  <a:gsLst>
                    <a:gs pos="5417">
                      <a:srgbClr val="FFFFFF"/>
                    </a:gs>
                    <a:gs pos="28000">
                      <a:srgbClr val="FFFFFF"/>
                    </a:gs>
                  </a:gsLst>
                  <a:lin ang="5400000" scaled="0"/>
                </a:gradFill>
                <a:latin typeface="+mj-ea"/>
                <a:ea typeface="+mj-ea"/>
                <a:cs typeface="Segoe UI" pitchFamily="34" charset="0"/>
              </a:rPr>
              <a:t> </a:t>
            </a:r>
            <a:r>
              <a:rPr lang="en-US" altLang="zh-CN" sz="3600">
                <a:gradFill>
                  <a:gsLst>
                    <a:gs pos="5417">
                      <a:srgbClr val="FFFFFF"/>
                    </a:gs>
                    <a:gs pos="28000">
                      <a:srgbClr val="FFFFFF"/>
                    </a:gs>
                  </a:gsLst>
                  <a:lin ang="5400000" scaled="0"/>
                </a:gradFill>
                <a:latin typeface="+mj-ea"/>
                <a:ea typeface="+mj-ea"/>
                <a:cs typeface="Segoe UI" pitchFamily="34" charset="0"/>
              </a:rPr>
              <a:t>Analysis</a:t>
            </a:r>
            <a:r>
              <a:rPr lang="zh-CN" altLang="en-US" sz="3600">
                <a:gradFill>
                  <a:gsLst>
                    <a:gs pos="5417">
                      <a:srgbClr val="FFFFFF"/>
                    </a:gs>
                    <a:gs pos="28000">
                      <a:srgbClr val="FFFFFF"/>
                    </a:gs>
                  </a:gsLst>
                  <a:lin ang="5400000" scaled="0"/>
                </a:gradFill>
                <a:latin typeface="+mj-ea"/>
                <a:ea typeface="+mj-ea"/>
                <a:cs typeface="Segoe UI" pitchFamily="34" charset="0"/>
              </a:rPr>
              <a:t> 服务 </a:t>
            </a:r>
          </a:p>
        </p:txBody>
      </p:sp>
      <p:sp>
        <p:nvSpPr>
          <p:cNvPr id="11" name="TextBox 10">
            <a:extLst>
              <a:ext uri="{FF2B5EF4-FFF2-40B4-BE49-F238E27FC236}">
                <a16:creationId xmlns:a16="http://schemas.microsoft.com/office/drawing/2014/main" id="{D3114976-CB45-4DEB-8B66-23673A710E68}"/>
              </a:ext>
            </a:extLst>
          </p:cNvPr>
          <p:cNvSpPr txBox="1"/>
          <p:nvPr/>
        </p:nvSpPr>
        <p:spPr>
          <a:xfrm>
            <a:off x="0" y="876982"/>
            <a:ext cx="8961924" cy="572464"/>
          </a:xfrm>
          <a:prstGeom prst="rect">
            <a:avLst/>
          </a:prstGeom>
          <a:noFill/>
        </p:spPr>
        <p:txBody>
          <a:bodyPr wrap="square" lIns="182880" tIns="146304" rIns="182880" bIns="146304" rtlCol="0">
            <a:spAutoFit/>
          </a:bodyPr>
          <a:lstStyle/>
          <a:p>
            <a:r>
              <a:rPr lang="zh-CN" altLang="en-US" b="1"/>
              <a:t>兼容</a:t>
            </a:r>
            <a:r>
              <a:rPr lang="en-US" altLang="zh-CN" b="1"/>
              <a:t>SQL Server Analysis Services Enterprise Edition</a:t>
            </a:r>
            <a:r>
              <a:rPr lang="zh-CN" altLang="en-US" b="1"/>
              <a:t>，提供企业级数据建模的</a:t>
            </a:r>
            <a:r>
              <a:rPr lang="en-US" altLang="zh-CN" b="1"/>
              <a:t>PaaS</a:t>
            </a:r>
            <a:r>
              <a:rPr lang="zh-CN" altLang="en-US" b="1"/>
              <a:t>服务</a:t>
            </a:r>
            <a:r>
              <a:rPr lang="en-US" altLang="zh-CN" b="1"/>
              <a:t> </a:t>
            </a:r>
            <a:endParaRPr lang="zh-CN" altLang="en-US" sz="1200"/>
          </a:p>
        </p:txBody>
      </p:sp>
      <p:pic>
        <p:nvPicPr>
          <p:cNvPr id="8" name="Picture 7" descr="A screenshot of a cell phone&#10;&#10;Description generated with very high confidence">
            <a:extLst>
              <a:ext uri="{FF2B5EF4-FFF2-40B4-BE49-F238E27FC236}">
                <a16:creationId xmlns:a16="http://schemas.microsoft.com/office/drawing/2014/main" id="{9B7507D5-5F68-48DF-9E6E-D941FC743293}"/>
              </a:ext>
            </a:extLst>
          </p:cNvPr>
          <p:cNvPicPr>
            <a:picLocks noChangeAspect="1"/>
          </p:cNvPicPr>
          <p:nvPr/>
        </p:nvPicPr>
        <p:blipFill>
          <a:blip r:embed="rId3"/>
          <a:stretch>
            <a:fillRect/>
          </a:stretch>
        </p:blipFill>
        <p:spPr>
          <a:xfrm>
            <a:off x="46037" y="1820862"/>
            <a:ext cx="10561637" cy="5039804"/>
          </a:xfrm>
          <a:prstGeom prst="rect">
            <a:avLst/>
          </a:prstGeom>
        </p:spPr>
      </p:pic>
    </p:spTree>
    <p:extLst>
      <p:ext uri="{BB962C8B-B14F-4D97-AF65-F5344CB8AC3E}">
        <p14:creationId xmlns:p14="http://schemas.microsoft.com/office/powerpoint/2010/main" val="41435253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a:t>
            </a:r>
            <a:r>
              <a:rPr lang="zh-CN" altLang="en-US" sz="3600">
                <a:gradFill>
                  <a:gsLst>
                    <a:gs pos="5417">
                      <a:srgbClr val="FFFFFF"/>
                    </a:gs>
                    <a:gs pos="28000">
                      <a:srgbClr val="FFFFFF"/>
                    </a:gs>
                  </a:gsLst>
                  <a:lin ang="5400000" scaled="0"/>
                </a:gradFill>
                <a:latin typeface="+mj-ea"/>
                <a:ea typeface="+mj-ea"/>
                <a:cs typeface="Segoe UI" pitchFamily="34" charset="0"/>
              </a:rPr>
              <a:t> </a:t>
            </a:r>
            <a:r>
              <a:rPr lang="en-US" altLang="zh-CN" sz="3600">
                <a:gradFill>
                  <a:gsLst>
                    <a:gs pos="5417">
                      <a:srgbClr val="FFFFFF"/>
                    </a:gs>
                    <a:gs pos="28000">
                      <a:srgbClr val="FFFFFF"/>
                    </a:gs>
                  </a:gsLst>
                  <a:lin ang="5400000" scaled="0"/>
                </a:gradFill>
                <a:latin typeface="+mj-ea"/>
                <a:ea typeface="+mj-ea"/>
                <a:cs typeface="Segoe UI" pitchFamily="34" charset="0"/>
              </a:rPr>
              <a:t>Databricks </a:t>
            </a:r>
            <a:r>
              <a:rPr lang="zh-CN" altLang="en-US" sz="3600">
                <a:gradFill>
                  <a:gsLst>
                    <a:gs pos="5417">
                      <a:srgbClr val="FFFFFF"/>
                    </a:gs>
                    <a:gs pos="28000">
                      <a:srgbClr val="FFFFFF"/>
                    </a:gs>
                  </a:gsLst>
                  <a:lin ang="5400000" scaled="0"/>
                </a:gradFill>
                <a:latin typeface="+mj-ea"/>
                <a:ea typeface="+mj-ea"/>
                <a:cs typeface="Segoe UI" pitchFamily="34" charset="0"/>
              </a:rPr>
              <a:t>（</a:t>
            </a:r>
            <a:r>
              <a:rPr lang="en-US" altLang="zh-CN" sz="3600">
                <a:gradFill>
                  <a:gsLst>
                    <a:gs pos="5417">
                      <a:srgbClr val="FFFFFF"/>
                    </a:gs>
                    <a:gs pos="28000">
                      <a:srgbClr val="FFFFFF"/>
                    </a:gs>
                  </a:gsLst>
                  <a:lin ang="5400000" scaled="0"/>
                </a:gradFill>
                <a:latin typeface="+mj-ea"/>
                <a:ea typeface="+mj-ea"/>
                <a:cs typeface="Segoe UI" pitchFamily="34" charset="0"/>
              </a:rPr>
              <a:t>Global Azure provided</a:t>
            </a:r>
            <a:r>
              <a:rPr lang="zh-CN" altLang="en-US" sz="3600">
                <a:gradFill>
                  <a:gsLst>
                    <a:gs pos="5417">
                      <a:srgbClr val="FFFFFF"/>
                    </a:gs>
                    <a:gs pos="28000">
                      <a:srgbClr val="FFFFFF"/>
                    </a:gs>
                  </a:gsLst>
                  <a:lin ang="5400000" scaled="0"/>
                </a:gradFill>
                <a:latin typeface="+mj-ea"/>
                <a:ea typeface="+mj-ea"/>
                <a:cs typeface="Segoe UI" pitchFamily="34" charset="0"/>
              </a:rPr>
              <a:t>）</a:t>
            </a:r>
          </a:p>
        </p:txBody>
      </p:sp>
      <p:sp>
        <p:nvSpPr>
          <p:cNvPr id="11" name="TextBox 10">
            <a:extLst>
              <a:ext uri="{FF2B5EF4-FFF2-40B4-BE49-F238E27FC236}">
                <a16:creationId xmlns:a16="http://schemas.microsoft.com/office/drawing/2014/main" id="{D3114976-CB45-4DEB-8B66-23673A710E68}"/>
              </a:ext>
            </a:extLst>
          </p:cNvPr>
          <p:cNvSpPr txBox="1"/>
          <p:nvPr/>
        </p:nvSpPr>
        <p:spPr>
          <a:xfrm>
            <a:off x="0" y="876982"/>
            <a:ext cx="8961924" cy="572464"/>
          </a:xfrm>
          <a:prstGeom prst="rect">
            <a:avLst/>
          </a:prstGeom>
          <a:noFill/>
        </p:spPr>
        <p:txBody>
          <a:bodyPr wrap="square" lIns="182880" tIns="146304" rIns="182880" bIns="146304" rtlCol="0">
            <a:spAutoFit/>
          </a:bodyPr>
          <a:lstStyle/>
          <a:p>
            <a:r>
              <a:rPr lang="zh-CN" altLang="en-US" b="1"/>
              <a:t>完全兼容 </a:t>
            </a:r>
            <a:r>
              <a:rPr lang="en-US" altLang="zh-CN" b="1"/>
              <a:t>Spark</a:t>
            </a:r>
            <a:r>
              <a:rPr lang="zh-CN" altLang="en-US" b="1"/>
              <a:t>服务， 并针对</a:t>
            </a:r>
            <a:r>
              <a:rPr lang="en-US" altLang="zh-CN" b="1"/>
              <a:t>Azure</a:t>
            </a:r>
            <a:r>
              <a:rPr lang="zh-CN" altLang="en-US" b="1"/>
              <a:t>平台做了相应的优化</a:t>
            </a:r>
            <a:endParaRPr lang="zh-CN" altLang="en-US"/>
          </a:p>
        </p:txBody>
      </p:sp>
      <p:pic>
        <p:nvPicPr>
          <p:cNvPr id="4" name="Picture 3" descr="A screenshot of a cell phone&#10;&#10;Description generated with very high confidence">
            <a:extLst>
              <a:ext uri="{FF2B5EF4-FFF2-40B4-BE49-F238E27FC236}">
                <a16:creationId xmlns:a16="http://schemas.microsoft.com/office/drawing/2014/main" id="{7CDD2B33-D7C5-44C9-B0C3-EDF2612DCBC3}"/>
              </a:ext>
            </a:extLst>
          </p:cNvPr>
          <p:cNvPicPr>
            <a:picLocks noChangeAspect="1"/>
          </p:cNvPicPr>
          <p:nvPr/>
        </p:nvPicPr>
        <p:blipFill>
          <a:blip r:embed="rId3"/>
          <a:stretch>
            <a:fillRect/>
          </a:stretch>
        </p:blipFill>
        <p:spPr>
          <a:xfrm>
            <a:off x="198437" y="1592262"/>
            <a:ext cx="7977417" cy="4738179"/>
          </a:xfrm>
          <a:prstGeom prst="rect">
            <a:avLst/>
          </a:prstGeom>
        </p:spPr>
      </p:pic>
      <p:sp>
        <p:nvSpPr>
          <p:cNvPr id="5" name="TextBox 4">
            <a:extLst>
              <a:ext uri="{FF2B5EF4-FFF2-40B4-BE49-F238E27FC236}">
                <a16:creationId xmlns:a16="http://schemas.microsoft.com/office/drawing/2014/main" id="{00327354-823E-46AA-BCA4-0316B7F780E3}"/>
              </a:ext>
            </a:extLst>
          </p:cNvPr>
          <p:cNvSpPr txBox="1"/>
          <p:nvPr/>
        </p:nvSpPr>
        <p:spPr>
          <a:xfrm>
            <a:off x="8428037" y="1058862"/>
            <a:ext cx="3810001" cy="2357568"/>
          </a:xfrm>
          <a:prstGeom prst="rect">
            <a:avLst/>
          </a:prstGeom>
          <a:noFill/>
        </p:spPr>
        <p:txBody>
          <a:bodyPr wrap="square" lIns="182880" tIns="146304" rIns="182880" bIns="146304" rtlCol="0">
            <a:spAutoFit/>
          </a:bodyPr>
          <a:lstStyle/>
          <a:p>
            <a:r>
              <a:rPr lang="zh-CN" altLang="en-US" b="1"/>
              <a:t>完全在云中托管的 </a:t>
            </a:r>
            <a:r>
              <a:rPr lang="en-US" altLang="zh-CN" b="1"/>
              <a:t>Apache Spark </a:t>
            </a:r>
            <a:r>
              <a:rPr lang="zh-CN" altLang="en-US" b="1"/>
              <a:t>群集</a:t>
            </a:r>
          </a:p>
          <a:p>
            <a:pPr marL="285750" indent="-285750">
              <a:buFont typeface="Wingdings" panose="05000000000000000000" pitchFamily="2" charset="2"/>
              <a:buChar char="ü"/>
            </a:pPr>
            <a:r>
              <a:rPr lang="zh-CN" altLang="en-US" sz="1400"/>
              <a:t>在几秒钟内创建群集。</a:t>
            </a:r>
            <a:endParaRPr lang="en-US" altLang="zh-CN" sz="1400"/>
          </a:p>
          <a:p>
            <a:pPr marL="285750" indent="-285750">
              <a:buFont typeface="Wingdings" panose="05000000000000000000" pitchFamily="2" charset="2"/>
              <a:buChar char="ü"/>
            </a:pPr>
            <a:r>
              <a:rPr lang="zh-CN" altLang="en-US" sz="1400"/>
              <a:t>动态自动扩展和缩减群集（包括无服务器群集）并在团队中共享群集。</a:t>
            </a:r>
            <a:endParaRPr lang="en-US" altLang="zh-CN" sz="1400"/>
          </a:p>
          <a:p>
            <a:pPr marL="285750" indent="-285750">
              <a:buFont typeface="Wingdings" panose="05000000000000000000" pitchFamily="2" charset="2"/>
              <a:buChar char="ü"/>
            </a:pPr>
            <a:r>
              <a:rPr lang="zh-CN" altLang="en-US" sz="1400"/>
              <a:t>使用基于 </a:t>
            </a:r>
            <a:r>
              <a:rPr lang="en-US" altLang="zh-CN" sz="1400"/>
              <a:t>Spark </a:t>
            </a:r>
            <a:r>
              <a:rPr lang="zh-CN" altLang="en-US" sz="1400"/>
              <a:t>的安全数据集成功能，在无需集中化的情况下统一数据。</a:t>
            </a:r>
            <a:endParaRPr lang="en-US" altLang="zh-CN" sz="1400"/>
          </a:p>
          <a:p>
            <a:pPr marL="285750" indent="-285750">
              <a:buFont typeface="Wingdings" panose="05000000000000000000" pitchFamily="2" charset="2"/>
              <a:buChar char="ü"/>
            </a:pPr>
            <a:r>
              <a:rPr lang="zh-CN" altLang="en-US" sz="1400"/>
              <a:t>即时访问每个版本中的最新 </a:t>
            </a:r>
            <a:r>
              <a:rPr lang="en-US" altLang="zh-CN" sz="1400"/>
              <a:t>Apache Spark </a:t>
            </a:r>
            <a:r>
              <a:rPr lang="zh-CN" altLang="en-US" sz="1400"/>
              <a:t>功能。</a:t>
            </a:r>
          </a:p>
        </p:txBody>
      </p:sp>
      <p:sp>
        <p:nvSpPr>
          <p:cNvPr id="9" name="TextBox 8">
            <a:extLst>
              <a:ext uri="{FF2B5EF4-FFF2-40B4-BE49-F238E27FC236}">
                <a16:creationId xmlns:a16="http://schemas.microsoft.com/office/drawing/2014/main" id="{E8DD3583-605F-4462-BF2C-C25F45690893}"/>
              </a:ext>
            </a:extLst>
          </p:cNvPr>
          <p:cNvSpPr txBox="1"/>
          <p:nvPr/>
        </p:nvSpPr>
        <p:spPr>
          <a:xfrm>
            <a:off x="8428036" y="3643849"/>
            <a:ext cx="3810001" cy="2726900"/>
          </a:xfrm>
          <a:prstGeom prst="rect">
            <a:avLst/>
          </a:prstGeom>
          <a:noFill/>
        </p:spPr>
        <p:txBody>
          <a:bodyPr wrap="square" lIns="182880" tIns="146304" rIns="182880" bIns="146304" rtlCol="0">
            <a:spAutoFit/>
          </a:bodyPr>
          <a:lstStyle/>
          <a:p>
            <a:r>
              <a:rPr lang="en-US" altLang="zh-CN" b="1"/>
              <a:t>Databricks </a:t>
            </a:r>
            <a:r>
              <a:rPr lang="zh-CN" altLang="en-US" b="1"/>
              <a:t>运行时</a:t>
            </a:r>
          </a:p>
          <a:p>
            <a:pPr marL="285750" indent="-285750">
              <a:buFont typeface="Wingdings" panose="05000000000000000000" pitchFamily="2" charset="2"/>
              <a:buChar char="ü"/>
            </a:pPr>
            <a:r>
              <a:rPr lang="en-US" altLang="zh-CN" sz="1400"/>
              <a:t>Databricks </a:t>
            </a:r>
            <a:r>
              <a:rPr lang="zh-CN" altLang="en-US" sz="1400"/>
              <a:t>运行时构建在 </a:t>
            </a:r>
            <a:r>
              <a:rPr lang="en-US" altLang="zh-CN" sz="1400"/>
              <a:t>Apache Spark </a:t>
            </a:r>
            <a:r>
              <a:rPr lang="zh-CN" altLang="en-US" sz="1400"/>
              <a:t>的基础之上，原生针对 </a:t>
            </a:r>
            <a:r>
              <a:rPr lang="en-US" altLang="zh-CN" sz="1400"/>
              <a:t>Azure </a:t>
            </a:r>
            <a:r>
              <a:rPr lang="zh-CN" altLang="en-US" sz="1400"/>
              <a:t>云构建</a:t>
            </a:r>
            <a:endParaRPr lang="en-US" altLang="zh-CN" sz="1400"/>
          </a:p>
          <a:p>
            <a:pPr marL="285750" indent="-285750">
              <a:buFont typeface="Wingdings" panose="05000000000000000000" pitchFamily="2" charset="2"/>
              <a:buChar char="ü"/>
            </a:pPr>
            <a:r>
              <a:rPr lang="en-US" altLang="zh-CN" sz="1400"/>
              <a:t>Azure Databricks </a:t>
            </a:r>
            <a:r>
              <a:rPr lang="zh-CN" altLang="en-US" sz="1400"/>
              <a:t>完全消除了设置和配置数据基础结构所存在的基础结构复杂性以及所需的专业知识。 </a:t>
            </a:r>
            <a:endParaRPr lang="en-US" altLang="zh-CN" sz="1400"/>
          </a:p>
          <a:p>
            <a:pPr marL="285750" indent="-285750">
              <a:buFont typeface="Wingdings" panose="05000000000000000000" pitchFamily="2" charset="2"/>
              <a:buChar char="ü"/>
            </a:pPr>
            <a:r>
              <a:rPr lang="zh-CN" altLang="en-US" sz="1400"/>
              <a:t>“无服务器”选项可帮助数据科学家以团队形式快速迭代</a:t>
            </a:r>
            <a:r>
              <a:rPr lang="en-US" altLang="zh-CN" sz="1400"/>
              <a:t>.</a:t>
            </a:r>
          </a:p>
          <a:p>
            <a:pPr marL="285750" indent="-285750">
              <a:buFont typeface="Wingdings" panose="05000000000000000000" pitchFamily="2" charset="2"/>
              <a:buChar char="ü"/>
            </a:pPr>
            <a:r>
              <a:rPr lang="en-US" altLang="zh-CN" sz="1400"/>
              <a:t>Azure Databricks </a:t>
            </a:r>
            <a:r>
              <a:rPr lang="zh-CN" altLang="en-US" sz="1400"/>
              <a:t>通过 </a:t>
            </a:r>
            <a:r>
              <a:rPr lang="en-US" altLang="zh-CN" sz="1400"/>
              <a:t>I/O </a:t>
            </a:r>
            <a:r>
              <a:rPr lang="zh-CN" altLang="en-US" sz="1400"/>
              <a:t>层和处理层 </a:t>
            </a:r>
            <a:r>
              <a:rPr lang="en-US" altLang="zh-CN" sz="1400"/>
              <a:t>(Databricks I/O) </a:t>
            </a:r>
            <a:r>
              <a:rPr lang="zh-CN" altLang="en-US" sz="1400"/>
              <a:t>的各种优化提供一个更快速、更高效的 </a:t>
            </a:r>
            <a:r>
              <a:rPr lang="en-US" altLang="zh-CN" sz="1400"/>
              <a:t>Spark </a:t>
            </a:r>
            <a:r>
              <a:rPr lang="zh-CN" altLang="en-US" sz="1400"/>
              <a:t>引擎。</a:t>
            </a:r>
          </a:p>
        </p:txBody>
      </p:sp>
    </p:spTree>
    <p:extLst>
      <p:ext uri="{BB962C8B-B14F-4D97-AF65-F5344CB8AC3E}">
        <p14:creationId xmlns:p14="http://schemas.microsoft.com/office/powerpoint/2010/main" val="18341886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Data Lake Analytics </a:t>
            </a:r>
            <a:r>
              <a:rPr lang="zh-CN" altLang="en-US" sz="3600">
                <a:gradFill>
                  <a:gsLst>
                    <a:gs pos="5417">
                      <a:srgbClr val="FFFFFF"/>
                    </a:gs>
                    <a:gs pos="28000">
                      <a:srgbClr val="FFFFFF"/>
                    </a:gs>
                  </a:gsLst>
                  <a:lin ang="5400000" scaled="0"/>
                </a:gradFill>
                <a:latin typeface="+mj-ea"/>
                <a:ea typeface="+mj-ea"/>
                <a:cs typeface="Segoe UI" pitchFamily="34" charset="0"/>
              </a:rPr>
              <a:t>（</a:t>
            </a:r>
            <a:r>
              <a:rPr lang="en-US" altLang="zh-CN" sz="3600">
                <a:gradFill>
                  <a:gsLst>
                    <a:gs pos="5417">
                      <a:srgbClr val="FFFFFF"/>
                    </a:gs>
                    <a:gs pos="28000">
                      <a:srgbClr val="FFFFFF"/>
                    </a:gs>
                  </a:gsLst>
                  <a:lin ang="5400000" scaled="0"/>
                </a:gradFill>
                <a:latin typeface="+mj-ea"/>
                <a:ea typeface="+mj-ea"/>
                <a:cs typeface="Segoe UI" pitchFamily="34" charset="0"/>
              </a:rPr>
              <a:t>Global Azure provided</a:t>
            </a:r>
            <a:r>
              <a:rPr lang="zh-CN" altLang="en-US" sz="3600">
                <a:gradFill>
                  <a:gsLst>
                    <a:gs pos="5417">
                      <a:srgbClr val="FFFFFF"/>
                    </a:gs>
                    <a:gs pos="28000">
                      <a:srgbClr val="FFFFFF"/>
                    </a:gs>
                  </a:gsLst>
                  <a:lin ang="5400000" scaled="0"/>
                </a:gradFill>
                <a:latin typeface="+mj-ea"/>
                <a:ea typeface="+mj-ea"/>
                <a:cs typeface="Segoe UI" pitchFamily="34" charset="0"/>
              </a:rPr>
              <a:t>）</a:t>
            </a:r>
          </a:p>
        </p:txBody>
      </p:sp>
      <p:sp>
        <p:nvSpPr>
          <p:cNvPr id="11" name="TextBox 10">
            <a:extLst>
              <a:ext uri="{FF2B5EF4-FFF2-40B4-BE49-F238E27FC236}">
                <a16:creationId xmlns:a16="http://schemas.microsoft.com/office/drawing/2014/main" id="{D3114976-CB45-4DEB-8B66-23673A710E68}"/>
              </a:ext>
            </a:extLst>
          </p:cNvPr>
          <p:cNvSpPr txBox="1"/>
          <p:nvPr/>
        </p:nvSpPr>
        <p:spPr>
          <a:xfrm>
            <a:off x="0" y="876982"/>
            <a:ext cx="8961924" cy="572464"/>
          </a:xfrm>
          <a:prstGeom prst="rect">
            <a:avLst/>
          </a:prstGeom>
          <a:noFill/>
        </p:spPr>
        <p:txBody>
          <a:bodyPr wrap="square" lIns="182880" tIns="146304" rIns="182880" bIns="146304" rtlCol="0">
            <a:spAutoFit/>
          </a:bodyPr>
          <a:lstStyle/>
          <a:p>
            <a:r>
              <a:rPr lang="zh-CN" altLang="en-US" b="1"/>
              <a:t>完全兼容 </a:t>
            </a:r>
            <a:r>
              <a:rPr lang="en-US" altLang="zh-CN" b="1"/>
              <a:t>Spark</a:t>
            </a:r>
            <a:r>
              <a:rPr lang="zh-CN" altLang="en-US" b="1"/>
              <a:t>服务， 并针对</a:t>
            </a:r>
            <a:r>
              <a:rPr lang="en-US" altLang="zh-CN" b="1"/>
              <a:t>Azure</a:t>
            </a:r>
            <a:r>
              <a:rPr lang="zh-CN" altLang="en-US" b="1"/>
              <a:t>平台做了相应的优化</a:t>
            </a:r>
            <a:endParaRPr lang="zh-CN" altLang="en-US"/>
          </a:p>
        </p:txBody>
      </p:sp>
      <p:pic>
        <p:nvPicPr>
          <p:cNvPr id="4" name="Picture 3" descr="A screenshot of a cell phone&#10;&#10;Description generated with very high confidence">
            <a:extLst>
              <a:ext uri="{FF2B5EF4-FFF2-40B4-BE49-F238E27FC236}">
                <a16:creationId xmlns:a16="http://schemas.microsoft.com/office/drawing/2014/main" id="{7CDD2B33-D7C5-44C9-B0C3-EDF2612DCBC3}"/>
              </a:ext>
            </a:extLst>
          </p:cNvPr>
          <p:cNvPicPr>
            <a:picLocks noChangeAspect="1"/>
          </p:cNvPicPr>
          <p:nvPr/>
        </p:nvPicPr>
        <p:blipFill>
          <a:blip r:embed="rId3"/>
          <a:stretch>
            <a:fillRect/>
          </a:stretch>
        </p:blipFill>
        <p:spPr>
          <a:xfrm>
            <a:off x="198437" y="1592262"/>
            <a:ext cx="7977417" cy="4738179"/>
          </a:xfrm>
          <a:prstGeom prst="rect">
            <a:avLst/>
          </a:prstGeom>
        </p:spPr>
      </p:pic>
      <p:sp>
        <p:nvSpPr>
          <p:cNvPr id="5" name="TextBox 4">
            <a:extLst>
              <a:ext uri="{FF2B5EF4-FFF2-40B4-BE49-F238E27FC236}">
                <a16:creationId xmlns:a16="http://schemas.microsoft.com/office/drawing/2014/main" id="{00327354-823E-46AA-BCA4-0316B7F780E3}"/>
              </a:ext>
            </a:extLst>
          </p:cNvPr>
          <p:cNvSpPr txBox="1"/>
          <p:nvPr/>
        </p:nvSpPr>
        <p:spPr>
          <a:xfrm>
            <a:off x="8393325" y="2567123"/>
            <a:ext cx="3810001" cy="2788456"/>
          </a:xfrm>
          <a:prstGeom prst="rect">
            <a:avLst/>
          </a:prstGeom>
          <a:noFill/>
        </p:spPr>
        <p:txBody>
          <a:bodyPr wrap="square" lIns="182880" tIns="146304" rIns="182880" bIns="146304" rtlCol="0">
            <a:spAutoFit/>
          </a:bodyPr>
          <a:lstStyle/>
          <a:p>
            <a:pPr marL="285750" indent="-285750">
              <a:buFont typeface="Wingdings" panose="05000000000000000000" pitchFamily="2" charset="2"/>
              <a:buChar char="ü"/>
            </a:pPr>
            <a:r>
              <a:rPr lang="zh-CN" altLang="en-US"/>
              <a:t>在几秒钟内开始，即时扩展，按作业付费</a:t>
            </a:r>
            <a:endParaRPr lang="en-US" altLang="zh-CN"/>
          </a:p>
          <a:p>
            <a:pPr marL="285750" indent="-285750">
              <a:buFont typeface="Wingdings" panose="05000000000000000000" pitchFamily="2" charset="2"/>
              <a:buChar char="ü"/>
            </a:pPr>
            <a:endParaRPr lang="en-US" altLang="zh-CN"/>
          </a:p>
          <a:p>
            <a:pPr marL="285750" indent="-285750">
              <a:buFont typeface="Wingdings" panose="05000000000000000000" pitchFamily="2" charset="2"/>
              <a:buChar char="ü"/>
            </a:pPr>
            <a:r>
              <a:rPr lang="zh-CN" altLang="en-US"/>
              <a:t>简单地开发大规模并行程序</a:t>
            </a:r>
            <a:endParaRPr lang="en-US" altLang="zh-CN"/>
          </a:p>
          <a:p>
            <a:pPr marL="285750" indent="-285750">
              <a:buFont typeface="Wingdings" panose="05000000000000000000" pitchFamily="2" charset="2"/>
              <a:buChar char="ü"/>
            </a:pPr>
            <a:endParaRPr lang="en-US" altLang="zh-CN"/>
          </a:p>
          <a:p>
            <a:pPr marL="285750" indent="-285750">
              <a:buFont typeface="Wingdings" panose="05000000000000000000" pitchFamily="2" charset="2"/>
              <a:buChar char="ü"/>
            </a:pPr>
            <a:r>
              <a:rPr lang="zh-CN" altLang="en-US"/>
              <a:t>轻松地调试和优化大数据程</a:t>
            </a:r>
            <a:endParaRPr lang="en-US" altLang="zh-CN"/>
          </a:p>
          <a:p>
            <a:pPr marL="285750" indent="-285750">
              <a:buFont typeface="Wingdings" panose="05000000000000000000" pitchFamily="2" charset="2"/>
              <a:buChar char="ü"/>
            </a:pPr>
            <a:endParaRPr lang="en-US" altLang="zh-CN"/>
          </a:p>
          <a:p>
            <a:pPr marL="285750" indent="-285750">
              <a:buFont typeface="Wingdings" panose="05000000000000000000" pitchFamily="2" charset="2"/>
              <a:buChar char="ü"/>
            </a:pPr>
            <a:r>
              <a:rPr lang="zh-CN" altLang="en-US"/>
              <a:t>将分析虚拟化</a:t>
            </a:r>
          </a:p>
          <a:p>
            <a:endParaRPr lang="zh-CN" altLang="en-US"/>
          </a:p>
        </p:txBody>
      </p:sp>
    </p:spTree>
    <p:extLst>
      <p:ext uri="{BB962C8B-B14F-4D97-AF65-F5344CB8AC3E}">
        <p14:creationId xmlns:p14="http://schemas.microsoft.com/office/powerpoint/2010/main" val="174215367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Event Hub – </a:t>
            </a:r>
            <a:r>
              <a:rPr lang="zh-CN" altLang="en-US" sz="3600">
                <a:gradFill>
                  <a:gsLst>
                    <a:gs pos="5417">
                      <a:srgbClr val="FFFFFF"/>
                    </a:gs>
                    <a:gs pos="28000">
                      <a:srgbClr val="FFFFFF"/>
                    </a:gs>
                  </a:gsLst>
                  <a:lin ang="5400000" scaled="0"/>
                </a:gradFill>
                <a:latin typeface="+mj-ea"/>
                <a:ea typeface="+mj-ea"/>
                <a:cs typeface="Segoe UI" pitchFamily="34" charset="0"/>
              </a:rPr>
              <a:t>事件中心</a:t>
            </a:r>
          </a:p>
        </p:txBody>
      </p:sp>
      <p:sp>
        <p:nvSpPr>
          <p:cNvPr id="11" name="TextBox 10">
            <a:extLst>
              <a:ext uri="{FF2B5EF4-FFF2-40B4-BE49-F238E27FC236}">
                <a16:creationId xmlns:a16="http://schemas.microsoft.com/office/drawing/2014/main" id="{D3114976-CB45-4DEB-8B66-23673A710E68}"/>
              </a:ext>
            </a:extLst>
          </p:cNvPr>
          <p:cNvSpPr txBox="1"/>
          <p:nvPr/>
        </p:nvSpPr>
        <p:spPr>
          <a:xfrm>
            <a:off x="-30163" y="880329"/>
            <a:ext cx="12238037" cy="849463"/>
          </a:xfrm>
          <a:prstGeom prst="rect">
            <a:avLst/>
          </a:prstGeom>
          <a:noFill/>
        </p:spPr>
        <p:txBody>
          <a:bodyPr wrap="square" lIns="182880" tIns="146304" rIns="182880" bIns="146304" rtlCol="0">
            <a:spAutoFit/>
          </a:bodyPr>
          <a:lstStyle/>
          <a:p>
            <a:r>
              <a:rPr lang="en-US" altLang="zh-CN" b="1"/>
              <a:t>Azure </a:t>
            </a:r>
            <a:r>
              <a:rPr lang="zh-CN" altLang="en-US" b="1"/>
              <a:t>事件中心</a:t>
            </a:r>
            <a:r>
              <a:rPr lang="zh-CN" altLang="en-US"/>
              <a:t>是高度可缩放的数据流式处理平台和事件引入服务，能够每秒接收和处理数百万事件。 事件中心可以处理和存储分布式软件和设备生成的事件、数据或遥测。事件中心可以充当大数据的“入口”。</a:t>
            </a:r>
            <a:endParaRPr lang="zh-CN" altLang="en-US" sz="1200"/>
          </a:p>
        </p:txBody>
      </p:sp>
      <p:pic>
        <p:nvPicPr>
          <p:cNvPr id="4" name="Picture 3" descr="A screenshot of text&#10;&#10;Description generated with very high confidence">
            <a:extLst>
              <a:ext uri="{FF2B5EF4-FFF2-40B4-BE49-F238E27FC236}">
                <a16:creationId xmlns:a16="http://schemas.microsoft.com/office/drawing/2014/main" id="{D56B6755-1AF6-4439-80AE-4EEDE8CAFE1F}"/>
              </a:ext>
            </a:extLst>
          </p:cNvPr>
          <p:cNvPicPr>
            <a:picLocks noChangeAspect="1"/>
          </p:cNvPicPr>
          <p:nvPr/>
        </p:nvPicPr>
        <p:blipFill>
          <a:blip r:embed="rId3"/>
          <a:stretch>
            <a:fillRect/>
          </a:stretch>
        </p:blipFill>
        <p:spPr>
          <a:xfrm>
            <a:off x="198437" y="2049462"/>
            <a:ext cx="7820025" cy="4552950"/>
          </a:xfrm>
          <a:prstGeom prst="rect">
            <a:avLst/>
          </a:prstGeom>
        </p:spPr>
      </p:pic>
      <p:sp>
        <p:nvSpPr>
          <p:cNvPr id="5" name="TextBox 4">
            <a:extLst>
              <a:ext uri="{FF2B5EF4-FFF2-40B4-BE49-F238E27FC236}">
                <a16:creationId xmlns:a16="http://schemas.microsoft.com/office/drawing/2014/main" id="{F5C2B190-E3A0-4D84-8995-A498C2C318D9}"/>
              </a:ext>
            </a:extLst>
          </p:cNvPr>
          <p:cNvSpPr txBox="1"/>
          <p:nvPr/>
        </p:nvSpPr>
        <p:spPr>
          <a:xfrm>
            <a:off x="8265354" y="2049462"/>
            <a:ext cx="4191000" cy="3397853"/>
          </a:xfrm>
          <a:prstGeom prst="rect">
            <a:avLst/>
          </a:prstGeom>
          <a:noFill/>
        </p:spPr>
        <p:txBody>
          <a:bodyPr wrap="square" lIns="182880" tIns="146304" rIns="182880" bIns="146304" rtlCol="0">
            <a:spAutoFit/>
          </a:bodyPr>
          <a:lstStyle/>
          <a:p>
            <a:pPr marL="285750" indent="-285750">
              <a:buFont typeface="Wingdings" panose="05000000000000000000" pitchFamily="2" charset="2"/>
              <a:buChar char="ü"/>
            </a:pPr>
            <a:r>
              <a:rPr lang="zh-CN" altLang="en-US"/>
              <a:t>每秒对数百万事件进行流式处理</a:t>
            </a:r>
            <a:endParaRPr lang="en-US" altLang="zh-CN"/>
          </a:p>
          <a:p>
            <a:pPr marL="285750" indent="-285750">
              <a:buFont typeface="Wingdings" panose="05000000000000000000" pitchFamily="2" charset="2"/>
              <a:buChar char="ü"/>
            </a:pPr>
            <a:endParaRPr lang="en-US" altLang="zh-CN"/>
          </a:p>
          <a:p>
            <a:pPr marL="285750" indent="-285750">
              <a:buFont typeface="Wingdings" panose="05000000000000000000" pitchFamily="2" charset="2"/>
              <a:buChar char="ü"/>
            </a:pPr>
            <a:r>
              <a:rPr lang="zh-CN" altLang="en-US"/>
              <a:t>处理相同数据流中的实时和批处理</a:t>
            </a:r>
            <a:endParaRPr lang="en-US" altLang="zh-CN"/>
          </a:p>
          <a:p>
            <a:pPr marL="285750" indent="-285750">
              <a:buFont typeface="Wingdings" panose="05000000000000000000" pitchFamily="2" charset="2"/>
              <a:buChar char="ü"/>
            </a:pPr>
            <a:endParaRPr lang="en-US" altLang="zh-CN"/>
          </a:p>
          <a:p>
            <a:pPr marL="285750" indent="-285750">
              <a:buFont typeface="Wingdings" panose="05000000000000000000" pitchFamily="2" charset="2"/>
              <a:buChar char="ü"/>
            </a:pPr>
            <a:r>
              <a:rPr lang="zh-CN" altLang="en-US"/>
              <a:t>利用完全托管的平台型服务</a:t>
            </a:r>
            <a:endParaRPr lang="en-US" altLang="zh-CN"/>
          </a:p>
          <a:p>
            <a:pPr marL="285750" indent="-285750">
              <a:buFont typeface="Wingdings" panose="05000000000000000000" pitchFamily="2" charset="2"/>
              <a:buChar char="ü"/>
            </a:pPr>
            <a:endParaRPr lang="en-US" altLang="zh-CN"/>
          </a:p>
          <a:p>
            <a:pPr marL="285750" indent="-285750">
              <a:buFont typeface="Wingdings" panose="05000000000000000000" pitchFamily="2" charset="2"/>
              <a:buChar char="ü"/>
            </a:pPr>
            <a:r>
              <a:rPr lang="zh-CN" altLang="en-US"/>
              <a:t>处理容量、种类和速度</a:t>
            </a:r>
            <a:endParaRPr lang="en-US" altLang="zh-CN"/>
          </a:p>
          <a:p>
            <a:pPr marL="285750" indent="-285750">
              <a:buFont typeface="Wingdings" panose="05000000000000000000" pitchFamily="2" charset="2"/>
              <a:buChar char="ü"/>
            </a:pPr>
            <a:endParaRPr lang="en-US" altLang="zh-CN"/>
          </a:p>
          <a:p>
            <a:pPr marL="285750" indent="-285750">
              <a:buFont typeface="Wingdings" panose="05000000000000000000" pitchFamily="2" charset="2"/>
              <a:buChar char="ü"/>
            </a:pPr>
            <a:r>
              <a:rPr lang="zh-CN" altLang="en-US"/>
              <a:t>通过多语言支持进行跨平台开发</a:t>
            </a:r>
            <a:endParaRPr lang="en-US" altLang="zh-CN"/>
          </a:p>
          <a:p>
            <a:pPr marL="285750" indent="-285750">
              <a:buFont typeface="Wingdings" panose="05000000000000000000" pitchFamily="2" charset="2"/>
              <a:buChar char="ü"/>
            </a:pPr>
            <a:endParaRPr lang="zh-CN" altLang="en-US"/>
          </a:p>
          <a:p>
            <a:pPr>
              <a:lnSpc>
                <a:spcPct val="90000"/>
              </a:lnSpc>
              <a:spcAft>
                <a:spcPts val="600"/>
              </a:spcAft>
            </a:pPr>
            <a:endParaRPr lang="zh-CN" alt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477800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Data Factory </a:t>
            </a:r>
            <a:r>
              <a:rPr lang="zh-CN" altLang="en-US" sz="3600">
                <a:gradFill>
                  <a:gsLst>
                    <a:gs pos="5417">
                      <a:srgbClr val="FFFFFF"/>
                    </a:gs>
                    <a:gs pos="28000">
                      <a:srgbClr val="FFFFFF"/>
                    </a:gs>
                  </a:gsLst>
                  <a:lin ang="5400000" scaled="0"/>
                </a:gradFill>
                <a:latin typeface="+mj-ea"/>
                <a:ea typeface="+mj-ea"/>
                <a:cs typeface="Segoe UI" pitchFamily="34" charset="0"/>
              </a:rPr>
              <a:t>（</a:t>
            </a:r>
            <a:r>
              <a:rPr lang="en-US" altLang="zh-CN" sz="3600">
                <a:gradFill>
                  <a:gsLst>
                    <a:gs pos="5417">
                      <a:srgbClr val="FFFFFF"/>
                    </a:gs>
                    <a:gs pos="28000">
                      <a:srgbClr val="FFFFFF"/>
                    </a:gs>
                  </a:gsLst>
                  <a:lin ang="5400000" scaled="0"/>
                </a:gradFill>
                <a:latin typeface="+mj-ea"/>
                <a:ea typeface="+mj-ea"/>
                <a:cs typeface="Segoe UI" pitchFamily="34" charset="0"/>
              </a:rPr>
              <a:t>Global Azure provided)</a:t>
            </a:r>
          </a:p>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a:t>
            </a:r>
          </a:p>
        </p:txBody>
      </p:sp>
      <p:pic>
        <p:nvPicPr>
          <p:cNvPr id="4098" name="Picture 2" descr="https://azurecomcdn.azureedge.net/cvt-041bbcf179b13cb902344ce739d43e8de4af91df7331ee5efdf757329a0d2240/images/page/services/data-factory/data-factory-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837" y="4259262"/>
            <a:ext cx="9144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56037" y="1058862"/>
            <a:ext cx="6324600" cy="2369880"/>
          </a:xfrm>
          <a:prstGeom prst="rect">
            <a:avLst/>
          </a:prstGeom>
        </p:spPr>
        <p:txBody>
          <a:bodyPr wrap="square">
            <a:spAutoFit/>
          </a:bodyPr>
          <a:lstStyle/>
          <a:p>
            <a:r>
              <a:rPr lang="zh-CN" altLang="en-US"/>
              <a:t>什么是 </a:t>
            </a:r>
            <a:r>
              <a:rPr lang="en-US" altLang="zh-CN"/>
              <a:t>Azure </a:t>
            </a:r>
            <a:r>
              <a:rPr lang="zh-CN" altLang="en-US"/>
              <a:t>数据工厂？</a:t>
            </a:r>
            <a:endParaRPr lang="en-US" altLang="zh-CN"/>
          </a:p>
          <a:p>
            <a:endParaRPr lang="zh-CN" altLang="en-US"/>
          </a:p>
          <a:p>
            <a:r>
              <a:rPr lang="zh-CN" altLang="en-US" sz="1400"/>
              <a:t>数据工厂是一项基于云的数据集成服务，可对数据移动和转换进行安排并使其自动化。 可以使用数据工厂服务创建数据集成解决方案，从各种数据存储引入数据、转换</a:t>
            </a:r>
            <a:r>
              <a:rPr lang="en-US" altLang="zh-CN" sz="1400"/>
              <a:t>/</a:t>
            </a:r>
            <a:r>
              <a:rPr lang="zh-CN" altLang="en-US" sz="1400"/>
              <a:t>处理数据，并将结果数据发布到数据存储。</a:t>
            </a:r>
            <a:endParaRPr lang="en-US" altLang="zh-CN" sz="1400"/>
          </a:p>
          <a:p>
            <a:endParaRPr lang="zh-CN" altLang="en-US" sz="1400"/>
          </a:p>
          <a:p>
            <a:r>
              <a:rPr lang="zh-CN" altLang="en-US" sz="1400"/>
              <a:t>在数据工厂服务中可以创建数据管道来移动和转换数据，然后按指定的计划（每小时、每日、每周等）运行管道。 该服务还提供丰富的可视化效果来显示数据管道之间的历史记录和依赖项，用户可以通过单个统一视图监视管道，轻松查明问题和设置监视警报。</a:t>
            </a:r>
          </a:p>
        </p:txBody>
      </p:sp>
      <p:pic>
        <p:nvPicPr>
          <p:cNvPr id="7" name="Picture 6"/>
          <p:cNvPicPr>
            <a:picLocks noChangeAspect="1"/>
          </p:cNvPicPr>
          <p:nvPr/>
        </p:nvPicPr>
        <p:blipFill>
          <a:blip r:embed="rId4"/>
          <a:stretch>
            <a:fillRect/>
          </a:stretch>
        </p:blipFill>
        <p:spPr>
          <a:xfrm>
            <a:off x="1036637" y="1333856"/>
            <a:ext cx="1600200" cy="1600200"/>
          </a:xfrm>
          <a:prstGeom prst="rect">
            <a:avLst/>
          </a:prstGeom>
        </p:spPr>
      </p:pic>
    </p:spTree>
    <p:extLst>
      <p:ext uri="{BB962C8B-B14F-4D97-AF65-F5344CB8AC3E}">
        <p14:creationId xmlns:p14="http://schemas.microsoft.com/office/powerpoint/2010/main" val="61668288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dirty="0">
                <a:gradFill>
                  <a:gsLst>
                    <a:gs pos="5417">
                      <a:srgbClr val="FFFFFF"/>
                    </a:gs>
                    <a:gs pos="28000">
                      <a:srgbClr val="FFFFFF"/>
                    </a:gs>
                  </a:gsLst>
                  <a:lin ang="5400000" scaled="0"/>
                </a:gradFill>
                <a:latin typeface="+mj-ea"/>
                <a:ea typeface="+mj-ea"/>
                <a:cs typeface="Segoe UI" pitchFamily="34" charset="0"/>
              </a:rPr>
              <a:t>Power BI </a:t>
            </a:r>
            <a:r>
              <a:rPr lang="zh-CN" altLang="en-US" sz="3600" dirty="0">
                <a:gradFill>
                  <a:gsLst>
                    <a:gs pos="5417">
                      <a:srgbClr val="FFFFFF"/>
                    </a:gs>
                    <a:gs pos="28000">
                      <a:srgbClr val="FFFFFF"/>
                    </a:gs>
                  </a:gsLst>
                  <a:lin ang="5400000" scaled="0"/>
                </a:gradFill>
                <a:latin typeface="+mj-ea"/>
                <a:ea typeface="+mj-ea"/>
                <a:cs typeface="Segoe UI" pitchFamily="34" charset="0"/>
              </a:rPr>
              <a:t>概述 </a:t>
            </a:r>
          </a:p>
        </p:txBody>
      </p:sp>
      <p:sp>
        <p:nvSpPr>
          <p:cNvPr id="11" name="TextBox 10">
            <a:extLst>
              <a:ext uri="{FF2B5EF4-FFF2-40B4-BE49-F238E27FC236}">
                <a16:creationId xmlns:a16="http://schemas.microsoft.com/office/drawing/2014/main" id="{D3114976-CB45-4DEB-8B66-23673A710E68}"/>
              </a:ext>
            </a:extLst>
          </p:cNvPr>
          <p:cNvSpPr txBox="1"/>
          <p:nvPr/>
        </p:nvSpPr>
        <p:spPr>
          <a:xfrm>
            <a:off x="55247" y="861740"/>
            <a:ext cx="11751565" cy="1126462"/>
          </a:xfrm>
          <a:prstGeom prst="rect">
            <a:avLst/>
          </a:prstGeom>
          <a:noFill/>
        </p:spPr>
        <p:txBody>
          <a:bodyPr wrap="square" lIns="182880" tIns="146304" rIns="182880" bIns="146304" rtlCol="0">
            <a:spAutoFit/>
          </a:bodyPr>
          <a:lstStyle/>
          <a:p>
            <a:r>
              <a:rPr lang="en-US" altLang="zh-CN" dirty="0"/>
              <a:t>Power BI </a:t>
            </a:r>
            <a:r>
              <a:rPr lang="zh-CN" altLang="en-US" dirty="0"/>
              <a:t>是一套</a:t>
            </a:r>
            <a:r>
              <a:rPr lang="zh-CN" altLang="en-US" b="1" dirty="0">
                <a:solidFill>
                  <a:srgbClr val="0070C0"/>
                </a:solidFill>
              </a:rPr>
              <a:t>商业分析工具</a:t>
            </a:r>
            <a:r>
              <a:rPr lang="zh-CN" altLang="en-US" dirty="0"/>
              <a:t>，用于在组织中提供见解。可</a:t>
            </a:r>
            <a:r>
              <a:rPr lang="zh-CN" altLang="en-US" b="1" dirty="0">
                <a:solidFill>
                  <a:srgbClr val="0070C0"/>
                </a:solidFill>
              </a:rPr>
              <a:t>连接数百个数据源</a:t>
            </a:r>
            <a:r>
              <a:rPr lang="zh-CN" altLang="en-US" dirty="0"/>
              <a:t>、</a:t>
            </a:r>
            <a:r>
              <a:rPr lang="zh-CN" altLang="en-US" b="1" dirty="0">
                <a:solidFill>
                  <a:srgbClr val="0070C0"/>
                </a:solidFill>
              </a:rPr>
              <a:t>简化数据准备并提供即席分析</a:t>
            </a:r>
            <a:r>
              <a:rPr lang="zh-CN" altLang="en-US" dirty="0"/>
              <a:t>。生成美观的报表并进行发布，供组织</a:t>
            </a:r>
            <a:r>
              <a:rPr lang="zh-CN" altLang="en-US" b="1" dirty="0">
                <a:solidFill>
                  <a:srgbClr val="0070C0"/>
                </a:solidFill>
              </a:rPr>
              <a:t>在 </a:t>
            </a:r>
            <a:r>
              <a:rPr lang="en-US" altLang="zh-CN" b="1" dirty="0">
                <a:solidFill>
                  <a:srgbClr val="0070C0"/>
                </a:solidFill>
              </a:rPr>
              <a:t>Web </a:t>
            </a:r>
            <a:r>
              <a:rPr lang="zh-CN" altLang="en-US" b="1" dirty="0">
                <a:solidFill>
                  <a:srgbClr val="0070C0"/>
                </a:solidFill>
              </a:rPr>
              <a:t>和移动设备上使用</a:t>
            </a:r>
            <a:r>
              <a:rPr lang="zh-CN" altLang="en-US" dirty="0"/>
              <a:t>。每个人都可创建个性化仪表板，获取针对其业务的</a:t>
            </a:r>
            <a:r>
              <a:rPr lang="zh-CN" altLang="en-US" b="1" dirty="0">
                <a:solidFill>
                  <a:srgbClr val="0070C0"/>
                </a:solidFill>
              </a:rPr>
              <a:t>全方位独特见解</a:t>
            </a:r>
            <a:r>
              <a:rPr lang="zh-CN" altLang="en-US" dirty="0"/>
              <a:t>。在企业内实现扩展，</a:t>
            </a:r>
            <a:r>
              <a:rPr lang="zh-CN" altLang="en-US" b="1" dirty="0">
                <a:solidFill>
                  <a:srgbClr val="0070C0"/>
                </a:solidFill>
              </a:rPr>
              <a:t>内置管理和安全性</a:t>
            </a:r>
            <a:r>
              <a:rPr lang="zh-CN" altLang="en-US" dirty="0"/>
              <a:t>。</a:t>
            </a:r>
            <a:endParaRPr lang="zh-CN" altLang="en-US" sz="1200" dirty="0"/>
          </a:p>
        </p:txBody>
      </p:sp>
      <p:pic>
        <p:nvPicPr>
          <p:cNvPr id="6" name="Picture 5">
            <a:extLst>
              <a:ext uri="{FF2B5EF4-FFF2-40B4-BE49-F238E27FC236}">
                <a16:creationId xmlns:a16="http://schemas.microsoft.com/office/drawing/2014/main" id="{858CA378-6AFA-4D2A-BBEA-E27CAA82BA23}"/>
              </a:ext>
            </a:extLst>
          </p:cNvPr>
          <p:cNvPicPr>
            <a:picLocks noChangeAspect="1"/>
          </p:cNvPicPr>
          <p:nvPr/>
        </p:nvPicPr>
        <p:blipFill>
          <a:blip r:embed="rId3"/>
          <a:stretch>
            <a:fillRect/>
          </a:stretch>
        </p:blipFill>
        <p:spPr>
          <a:xfrm>
            <a:off x="230830" y="1988202"/>
            <a:ext cx="8516260" cy="4790396"/>
          </a:xfrm>
          <a:prstGeom prst="rect">
            <a:avLst/>
          </a:prstGeom>
        </p:spPr>
      </p:pic>
    </p:spTree>
    <p:extLst>
      <p:ext uri="{BB962C8B-B14F-4D97-AF65-F5344CB8AC3E}">
        <p14:creationId xmlns:p14="http://schemas.microsoft.com/office/powerpoint/2010/main" val="310297439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zh-CN" altLang="en-US" sz="3600" dirty="0">
                <a:gradFill>
                  <a:gsLst>
                    <a:gs pos="5417">
                      <a:srgbClr val="FFFFFF"/>
                    </a:gs>
                    <a:gs pos="28000">
                      <a:srgbClr val="FFFFFF"/>
                    </a:gs>
                  </a:gsLst>
                  <a:lin ang="5400000" scaled="0"/>
                </a:gradFill>
                <a:cs typeface="Segoe UI" pitchFamily="34" charset="0"/>
              </a:rPr>
              <a:t>微软商业智能及大数据平台架构</a:t>
            </a:r>
          </a:p>
        </p:txBody>
      </p:sp>
      <p:sp>
        <p:nvSpPr>
          <p:cNvPr id="5" name="Rectangle 4">
            <a:extLst>
              <a:ext uri="{FF2B5EF4-FFF2-40B4-BE49-F238E27FC236}">
                <a16:creationId xmlns:a16="http://schemas.microsoft.com/office/drawing/2014/main" id="{85728978-D45D-4533-BEDA-819B0EF5995B}"/>
              </a:ext>
            </a:extLst>
          </p:cNvPr>
          <p:cNvSpPr/>
          <p:nvPr/>
        </p:nvSpPr>
        <p:spPr bwMode="auto">
          <a:xfrm>
            <a:off x="3222592" y="1547738"/>
            <a:ext cx="5244697" cy="1496605"/>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ndParaRPr>
          </a:p>
        </p:txBody>
      </p:sp>
      <p:sp>
        <p:nvSpPr>
          <p:cNvPr id="7" name="TextBox 6">
            <a:extLst>
              <a:ext uri="{FF2B5EF4-FFF2-40B4-BE49-F238E27FC236}">
                <a16:creationId xmlns:a16="http://schemas.microsoft.com/office/drawing/2014/main" id="{7CF1FE55-8612-4917-A40E-378EC1C876DB}"/>
              </a:ext>
            </a:extLst>
          </p:cNvPr>
          <p:cNvSpPr txBox="1"/>
          <p:nvPr/>
        </p:nvSpPr>
        <p:spPr>
          <a:xfrm>
            <a:off x="3210126" y="1558845"/>
            <a:ext cx="5020061" cy="452462"/>
          </a:xfrm>
          <a:prstGeom prst="rect">
            <a:avLst/>
          </a:prstGeom>
          <a:noFill/>
        </p:spPr>
        <p:txBody>
          <a:bodyPr wrap="square" lIns="179234" tIns="143387" rIns="179234" bIns="8961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896214">
              <a:spcAft>
                <a:spcPts val="588"/>
              </a:spcAft>
              <a:defRPr/>
            </a:pPr>
            <a:r>
              <a:rPr lang="zh-CN" altLang="en-US" sz="1567" dirty="0">
                <a:gradFill>
                  <a:gsLst>
                    <a:gs pos="6863">
                      <a:srgbClr val="0078D7"/>
                    </a:gs>
                    <a:gs pos="17000">
                      <a:srgbClr val="0078D7"/>
                    </a:gs>
                  </a:gsLst>
                  <a:lin ang="0" scaled="0"/>
                </a:gradFill>
                <a:latin typeface="Segoe UI"/>
              </a:rPr>
              <a:t>报表展示与共享</a:t>
            </a:r>
            <a:endParaRPr lang="en-US" sz="1567" dirty="0">
              <a:gradFill>
                <a:gsLst>
                  <a:gs pos="6863">
                    <a:srgbClr val="0078D7"/>
                  </a:gs>
                  <a:gs pos="17000">
                    <a:srgbClr val="0078D7"/>
                  </a:gs>
                </a:gsLst>
                <a:lin ang="0" scaled="0"/>
              </a:gradFill>
              <a:latin typeface="Segoe UI"/>
            </a:endParaRPr>
          </a:p>
        </p:txBody>
      </p:sp>
      <p:grpSp>
        <p:nvGrpSpPr>
          <p:cNvPr id="8" name="Group 7">
            <a:extLst>
              <a:ext uri="{FF2B5EF4-FFF2-40B4-BE49-F238E27FC236}">
                <a16:creationId xmlns:a16="http://schemas.microsoft.com/office/drawing/2014/main" id="{E7CF6F1F-2F84-48C5-9687-6EB71541B1C4}"/>
              </a:ext>
            </a:extLst>
          </p:cNvPr>
          <p:cNvGrpSpPr/>
          <p:nvPr/>
        </p:nvGrpSpPr>
        <p:grpSpPr>
          <a:xfrm>
            <a:off x="3168450" y="2957387"/>
            <a:ext cx="2706793" cy="3082310"/>
            <a:chOff x="3199125" y="3019253"/>
            <a:chExt cx="2761853" cy="3145009"/>
          </a:xfrm>
          <a:effectLst/>
        </p:grpSpPr>
        <p:sp>
          <p:nvSpPr>
            <p:cNvPr id="9" name="Rectangle 8">
              <a:extLst>
                <a:ext uri="{FF2B5EF4-FFF2-40B4-BE49-F238E27FC236}">
                  <a16:creationId xmlns:a16="http://schemas.microsoft.com/office/drawing/2014/main" id="{04698316-5D38-4C8D-8305-E19F9FFA4036}"/>
                </a:ext>
              </a:extLst>
            </p:cNvPr>
            <p:cNvSpPr/>
            <p:nvPr/>
          </p:nvSpPr>
          <p:spPr bwMode="auto">
            <a:xfrm>
              <a:off x="3241650" y="3192461"/>
              <a:ext cx="2719328" cy="2971801"/>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defTabSz="913679"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ndParaRPr>
            </a:p>
          </p:txBody>
        </p:sp>
        <p:grpSp>
          <p:nvGrpSpPr>
            <p:cNvPr id="10" name="Group 9">
              <a:extLst>
                <a:ext uri="{FF2B5EF4-FFF2-40B4-BE49-F238E27FC236}">
                  <a16:creationId xmlns:a16="http://schemas.microsoft.com/office/drawing/2014/main" id="{6FB7278E-BA14-4710-87E9-338D218DF0B9}"/>
                </a:ext>
              </a:extLst>
            </p:cNvPr>
            <p:cNvGrpSpPr/>
            <p:nvPr/>
          </p:nvGrpSpPr>
          <p:grpSpPr>
            <a:xfrm>
              <a:off x="3362118" y="3456716"/>
              <a:ext cx="2520949" cy="2175734"/>
              <a:chOff x="4847969" y="3062745"/>
              <a:chExt cx="2520949" cy="2175734"/>
            </a:xfrm>
          </p:grpSpPr>
          <p:sp>
            <p:nvSpPr>
              <p:cNvPr id="14" name="Can 218">
                <a:extLst>
                  <a:ext uri="{FF2B5EF4-FFF2-40B4-BE49-F238E27FC236}">
                    <a16:creationId xmlns:a16="http://schemas.microsoft.com/office/drawing/2014/main" id="{26FB59E5-CD9A-4ABC-B5A8-4C1B4D11B052}"/>
                  </a:ext>
                </a:extLst>
              </p:cNvPr>
              <p:cNvSpPr/>
              <p:nvPr/>
            </p:nvSpPr>
            <p:spPr>
              <a:xfrm>
                <a:off x="6614453" y="4179257"/>
                <a:ext cx="392619" cy="51631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defTabSz="913698"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ndParaRPr>
              </a:p>
            </p:txBody>
          </p:sp>
          <p:sp>
            <p:nvSpPr>
              <p:cNvPr id="15" name="TextBox 14">
                <a:extLst>
                  <a:ext uri="{FF2B5EF4-FFF2-40B4-BE49-F238E27FC236}">
                    <a16:creationId xmlns:a16="http://schemas.microsoft.com/office/drawing/2014/main" id="{FC307801-8156-4984-97C5-7AB5DE408178}"/>
                  </a:ext>
                </a:extLst>
              </p:cNvPr>
              <p:cNvSpPr txBox="1"/>
              <p:nvPr/>
            </p:nvSpPr>
            <p:spPr>
              <a:xfrm>
                <a:off x="6146413" y="4695887"/>
                <a:ext cx="1197656" cy="291752"/>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13874" eaLnBrk="1" fontAlgn="auto" latinLnBrk="0" hangingPunct="1">
                  <a:lnSpc>
                    <a:spcPct val="90000"/>
                  </a:lnSpc>
                  <a:spcBef>
                    <a:spcPts val="0"/>
                  </a:spcBef>
                  <a:spcAft>
                    <a:spcPts val="0"/>
                  </a:spcAft>
                  <a:buClrTx/>
                  <a:buSzTx/>
                  <a:buFontTx/>
                  <a:buNone/>
                  <a:tabLst/>
                  <a:defRPr/>
                </a:pPr>
                <a: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cs typeface="Segoe UI" panose="020B0502040204020203" pitchFamily="34" charset="0"/>
                  </a:rPr>
                  <a:t>Partner apps</a:t>
                </a:r>
              </a:p>
            </p:txBody>
          </p:sp>
          <p:sp>
            <p:nvSpPr>
              <p:cNvPr id="16" name="Can 220">
                <a:extLst>
                  <a:ext uri="{FF2B5EF4-FFF2-40B4-BE49-F238E27FC236}">
                    <a16:creationId xmlns:a16="http://schemas.microsoft.com/office/drawing/2014/main" id="{C45070E6-3E4C-4652-AB54-C38CF2A139C2}"/>
                  </a:ext>
                </a:extLst>
              </p:cNvPr>
              <p:cNvSpPr/>
              <p:nvPr/>
            </p:nvSpPr>
            <p:spPr>
              <a:xfrm>
                <a:off x="6614453" y="3062745"/>
                <a:ext cx="392619" cy="51631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defTabSz="913698"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ndParaRPr>
              </a:p>
            </p:txBody>
          </p:sp>
          <p:sp>
            <p:nvSpPr>
              <p:cNvPr id="17" name="TextBox 16">
                <a:extLst>
                  <a:ext uri="{FF2B5EF4-FFF2-40B4-BE49-F238E27FC236}">
                    <a16:creationId xmlns:a16="http://schemas.microsoft.com/office/drawing/2014/main" id="{C2171687-CCBB-4890-A10A-09FE6F51F5AD}"/>
                  </a:ext>
                </a:extLst>
              </p:cNvPr>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13874" eaLnBrk="1" fontAlgn="auto" latinLnBrk="0" hangingPunct="1">
                  <a:lnSpc>
                    <a:spcPct val="90000"/>
                  </a:lnSpc>
                  <a:spcBef>
                    <a:spcPts val="0"/>
                  </a:spcBef>
                  <a:spcAft>
                    <a:spcPts val="0"/>
                  </a:spcAft>
                  <a:buClrTx/>
                  <a:buSzTx/>
                  <a:buFontTx/>
                  <a:buNone/>
                  <a:tabLst/>
                  <a:defRPr/>
                </a:pPr>
                <a: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cs typeface="Segoe UI" panose="020B0502040204020203" pitchFamily="34" charset="0"/>
                  </a:rPr>
                  <a:t>Office 365</a:t>
                </a:r>
              </a:p>
            </p:txBody>
          </p:sp>
          <p:sp>
            <p:nvSpPr>
              <p:cNvPr id="18" name="Can 228">
                <a:extLst>
                  <a:ext uri="{FF2B5EF4-FFF2-40B4-BE49-F238E27FC236}">
                    <a16:creationId xmlns:a16="http://schemas.microsoft.com/office/drawing/2014/main" id="{0A640947-22A6-4CD6-9480-48EE3D489F2D}"/>
                  </a:ext>
                </a:extLst>
              </p:cNvPr>
              <p:cNvSpPr/>
              <p:nvPr/>
            </p:nvSpPr>
            <p:spPr>
              <a:xfrm>
                <a:off x="5253277" y="4179257"/>
                <a:ext cx="392619" cy="51631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defTabSz="913698"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ndParaRPr>
              </a:p>
            </p:txBody>
          </p:sp>
          <p:sp>
            <p:nvSpPr>
              <p:cNvPr id="19" name="TextBox 18">
                <a:extLst>
                  <a:ext uri="{FF2B5EF4-FFF2-40B4-BE49-F238E27FC236}">
                    <a16:creationId xmlns:a16="http://schemas.microsoft.com/office/drawing/2014/main" id="{552E6940-57BB-4B11-AA53-C426E2F0F887}"/>
                  </a:ext>
                </a:extLst>
              </p:cNvPr>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13874" eaLnBrk="1" fontAlgn="auto" latinLnBrk="0" hangingPunct="1">
                  <a:lnSpc>
                    <a:spcPct val="90000"/>
                  </a:lnSpc>
                  <a:spcBef>
                    <a:spcPts val="0"/>
                  </a:spcBef>
                  <a:spcAft>
                    <a:spcPts val="0"/>
                  </a:spcAft>
                  <a:buClrTx/>
                  <a:buSzTx/>
                  <a:buFontTx/>
                  <a:buNone/>
                  <a:tabLst/>
                  <a:defRPr/>
                </a:pPr>
                <a: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cs typeface="Segoe UI" panose="020B0502040204020203" pitchFamily="34" charset="0"/>
                  </a:rPr>
                  <a:t>Dynamics</a:t>
                </a:r>
              </a:p>
            </p:txBody>
          </p:sp>
          <p:sp>
            <p:nvSpPr>
              <p:cNvPr id="20" name="Can 230">
                <a:extLst>
                  <a:ext uri="{FF2B5EF4-FFF2-40B4-BE49-F238E27FC236}">
                    <a16:creationId xmlns:a16="http://schemas.microsoft.com/office/drawing/2014/main" id="{F75131AC-D674-4D36-9445-9AE9FE608ACF}"/>
                  </a:ext>
                </a:extLst>
              </p:cNvPr>
              <p:cNvSpPr/>
              <p:nvPr/>
            </p:nvSpPr>
            <p:spPr>
              <a:xfrm>
                <a:off x="5253277" y="3062745"/>
                <a:ext cx="392619" cy="51631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defTabSz="913698"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ndParaRPr>
              </a:p>
            </p:txBody>
          </p:sp>
          <p:sp>
            <p:nvSpPr>
              <p:cNvPr id="21" name="TextBox 20">
                <a:extLst>
                  <a:ext uri="{FF2B5EF4-FFF2-40B4-BE49-F238E27FC236}">
                    <a16:creationId xmlns:a16="http://schemas.microsoft.com/office/drawing/2014/main" id="{723248E3-AF66-4F3B-92AC-A51D8125D11E}"/>
                  </a:ext>
                </a:extLst>
              </p:cNvPr>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13874" eaLnBrk="1" fontAlgn="auto" latinLnBrk="0" hangingPunct="1">
                  <a:lnSpc>
                    <a:spcPct val="90000"/>
                  </a:lnSpc>
                  <a:spcBef>
                    <a:spcPts val="0"/>
                  </a:spcBef>
                  <a:spcAft>
                    <a:spcPts val="0"/>
                  </a:spcAft>
                  <a:buClrTx/>
                  <a:buSzTx/>
                  <a:buFontTx/>
                  <a:buNone/>
                  <a:tabLst/>
                  <a:defRPr/>
                </a:pPr>
                <a: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cs typeface="Segoe UI" panose="020B0502040204020203" pitchFamily="34" charset="0"/>
                  </a:rPr>
                  <a:t>Azure data </a:t>
                </a:r>
                <a:b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cs typeface="Segoe UI" panose="020B0502040204020203" pitchFamily="34" charset="0"/>
                  </a:rPr>
                </a:br>
                <a: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panose="020B0502040204020203" pitchFamily="34" charset="0"/>
                    <a:cs typeface="Segoe UI" panose="020B0502040204020203" pitchFamily="34" charset="0"/>
                  </a:rPr>
                  <a:t>services</a:t>
                </a:r>
              </a:p>
            </p:txBody>
          </p:sp>
          <p:cxnSp>
            <p:nvCxnSpPr>
              <p:cNvPr id="22" name="Straight Connector 21">
                <a:extLst>
                  <a:ext uri="{FF2B5EF4-FFF2-40B4-BE49-F238E27FC236}">
                    <a16:creationId xmlns:a16="http://schemas.microsoft.com/office/drawing/2014/main" id="{D5F84C37-272D-4875-ABFB-4F3017DBFDFA}"/>
                  </a:ext>
                </a:extLst>
              </p:cNvPr>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 name="Straight Connector 22">
                <a:extLst>
                  <a:ext uri="{FF2B5EF4-FFF2-40B4-BE49-F238E27FC236}">
                    <a16:creationId xmlns:a16="http://schemas.microsoft.com/office/drawing/2014/main" id="{0040521A-C85C-4A36-A47D-14FB435EA6F1}"/>
                  </a:ext>
                </a:extLst>
              </p:cNvPr>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4" name="Straight Connector 23">
                <a:extLst>
                  <a:ext uri="{FF2B5EF4-FFF2-40B4-BE49-F238E27FC236}">
                    <a16:creationId xmlns:a16="http://schemas.microsoft.com/office/drawing/2014/main" id="{E1C48A44-45F9-49CB-8113-6796DC88CB14}"/>
                  </a:ext>
                </a:extLst>
              </p:cNvPr>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5" name="Straight Connector 24">
                <a:extLst>
                  <a:ext uri="{FF2B5EF4-FFF2-40B4-BE49-F238E27FC236}">
                    <a16:creationId xmlns:a16="http://schemas.microsoft.com/office/drawing/2014/main" id="{EF5B36FF-1DF4-4E89-8C2A-8923561566A9}"/>
                  </a:ext>
                </a:extLst>
              </p:cNvPr>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6" name="Straight Connector 25">
                <a:extLst>
                  <a:ext uri="{FF2B5EF4-FFF2-40B4-BE49-F238E27FC236}">
                    <a16:creationId xmlns:a16="http://schemas.microsoft.com/office/drawing/2014/main" id="{13925970-9BBF-4C1C-A0A8-30DE2ECCA4DD}"/>
                  </a:ext>
                </a:extLst>
              </p:cNvPr>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7" name="Straight Connector 26">
                <a:extLst>
                  <a:ext uri="{FF2B5EF4-FFF2-40B4-BE49-F238E27FC236}">
                    <a16:creationId xmlns:a16="http://schemas.microsoft.com/office/drawing/2014/main" id="{BDBE24D2-9B90-42A2-96DE-BB017E650CF1}"/>
                  </a:ext>
                </a:extLst>
              </p:cNvPr>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8" name="Straight Connector 27">
                <a:extLst>
                  <a:ext uri="{FF2B5EF4-FFF2-40B4-BE49-F238E27FC236}">
                    <a16:creationId xmlns:a16="http://schemas.microsoft.com/office/drawing/2014/main" id="{C9E6BF9D-FFC9-4BF6-9F3E-FC76BA6AA9BD}"/>
                  </a:ext>
                </a:extLst>
              </p:cNvPr>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9" name="Straight Arrow Connector 28">
                <a:extLst>
                  <a:ext uri="{FF2B5EF4-FFF2-40B4-BE49-F238E27FC236}">
                    <a16:creationId xmlns:a16="http://schemas.microsoft.com/office/drawing/2014/main" id="{DDC52DBA-CD9E-4A51-A14C-87B0A563E0D2}"/>
                  </a:ext>
                </a:extLst>
              </p:cNvPr>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30" name="Straight Arrow Connector 29">
                <a:extLst>
                  <a:ext uri="{FF2B5EF4-FFF2-40B4-BE49-F238E27FC236}">
                    <a16:creationId xmlns:a16="http://schemas.microsoft.com/office/drawing/2014/main" id="{0FD5273F-6EA4-42E4-B663-9D15EBB75888}"/>
                  </a:ext>
                </a:extLst>
              </p:cNvPr>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31" name="Straight Arrow Connector 30">
                <a:extLst>
                  <a:ext uri="{FF2B5EF4-FFF2-40B4-BE49-F238E27FC236}">
                    <a16:creationId xmlns:a16="http://schemas.microsoft.com/office/drawing/2014/main" id="{9CA45B6D-D33A-44D8-9B23-A27B23BB90C0}"/>
                  </a:ext>
                </a:extLst>
              </p:cNvPr>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32" name="Straight Arrow Connector 31">
                <a:extLst>
                  <a:ext uri="{FF2B5EF4-FFF2-40B4-BE49-F238E27FC236}">
                    <a16:creationId xmlns:a16="http://schemas.microsoft.com/office/drawing/2014/main" id="{337ACDDB-9EDD-4F25-BEA9-CEE8DA4C560C}"/>
                  </a:ext>
                </a:extLst>
              </p:cNvPr>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12" name="Straight Connector 11">
              <a:extLst>
                <a:ext uri="{FF2B5EF4-FFF2-40B4-BE49-F238E27FC236}">
                  <a16:creationId xmlns:a16="http://schemas.microsoft.com/office/drawing/2014/main" id="{0CB53ADA-4C46-4ED4-A48F-A8B23F280061}"/>
                </a:ext>
              </a:extLst>
            </p:cNvPr>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13" name="TextBox 12">
              <a:extLst>
                <a:ext uri="{FF2B5EF4-FFF2-40B4-BE49-F238E27FC236}">
                  <a16:creationId xmlns:a16="http://schemas.microsoft.com/office/drawing/2014/main" id="{DF539B86-2C4B-48DA-9ED7-3377EEF87244}"/>
                </a:ext>
              </a:extLst>
            </p:cNvPr>
            <p:cNvSpPr txBox="1"/>
            <p:nvPr/>
          </p:nvSpPr>
          <p:spPr>
            <a:xfrm>
              <a:off x="3199125" y="5668929"/>
              <a:ext cx="2711609" cy="489365"/>
            </a:xfrm>
            <a:prstGeom prst="rect">
              <a:avLst/>
            </a:prstGeom>
            <a:noFill/>
          </p:spPr>
          <p:txBody>
            <a:bodyPr wrap="square" lIns="179234" tIns="143387" rIns="179234" bIns="14338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ctr" defTabSz="896214" eaLnBrk="1" fontAlgn="auto" latinLnBrk="0" hangingPunct="1">
                <a:lnSpc>
                  <a:spcPct val="90000"/>
                </a:lnSpc>
                <a:spcBef>
                  <a:spcPts val="0"/>
                </a:spcBef>
                <a:spcAft>
                  <a:spcPts val="588"/>
                </a:spcAft>
                <a:buClrTx/>
                <a:buSzTx/>
                <a:buFontTx/>
                <a:buNone/>
                <a:tabLst/>
                <a:defRPr/>
              </a:pPr>
              <a:r>
                <a:rPr kumimoji="0" lang="zh-CN" alt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rPr>
                <a:t>微软云数据</a:t>
              </a:r>
              <a:endParaRPr kumimoji="0" 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endParaRPr>
            </a:p>
          </p:txBody>
        </p:sp>
      </p:grpSp>
      <p:cxnSp>
        <p:nvCxnSpPr>
          <p:cNvPr id="33" name="Straight Arrow Connector 32">
            <a:extLst>
              <a:ext uri="{FF2B5EF4-FFF2-40B4-BE49-F238E27FC236}">
                <a16:creationId xmlns:a16="http://schemas.microsoft.com/office/drawing/2014/main" id="{3BECE7F5-8760-4E4C-955C-C91F7EFF5601}"/>
              </a:ext>
            </a:extLst>
          </p:cNvPr>
          <p:cNvCxnSpPr/>
          <p:nvPr/>
        </p:nvCxnSpPr>
        <p:spPr>
          <a:xfrm>
            <a:off x="3072356" y="4694848"/>
            <a:ext cx="164546"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34" name="Straight Connector 33">
            <a:extLst>
              <a:ext uri="{FF2B5EF4-FFF2-40B4-BE49-F238E27FC236}">
                <a16:creationId xmlns:a16="http://schemas.microsoft.com/office/drawing/2014/main" id="{62809D01-91F6-4F3F-86D5-7DACCA793F54}"/>
              </a:ext>
            </a:extLst>
          </p:cNvPr>
          <p:cNvCxnSpPr/>
          <p:nvPr/>
        </p:nvCxnSpPr>
        <p:spPr>
          <a:xfrm>
            <a:off x="3081281" y="2423898"/>
            <a:ext cx="0" cy="2269988"/>
          </a:xfrm>
          <a:prstGeom prst="line">
            <a:avLst/>
          </a:prstGeom>
          <a:noFill/>
          <a:ln w="22225" cap="flat" cmpd="sng" algn="ctr">
            <a:solidFill>
              <a:srgbClr val="0072C6"/>
            </a:solidFill>
            <a:prstDash val="solid"/>
            <a:miter lim="800000"/>
            <a:headEnd type="none" w="med" len="sm"/>
            <a:tailEnd type="none"/>
          </a:ln>
          <a:effectLst/>
        </p:spPr>
      </p:cxnSp>
      <p:grpSp>
        <p:nvGrpSpPr>
          <p:cNvPr id="35" name="Group 34">
            <a:extLst>
              <a:ext uri="{FF2B5EF4-FFF2-40B4-BE49-F238E27FC236}">
                <a16:creationId xmlns:a16="http://schemas.microsoft.com/office/drawing/2014/main" id="{51C8C9C8-7E22-4A66-8FA8-1455F13C6661}"/>
              </a:ext>
            </a:extLst>
          </p:cNvPr>
          <p:cNvGrpSpPr/>
          <p:nvPr/>
        </p:nvGrpSpPr>
        <p:grpSpPr>
          <a:xfrm>
            <a:off x="385522" y="4212911"/>
            <a:ext cx="2578357" cy="1830388"/>
            <a:chOff x="165232" y="4300314"/>
            <a:chExt cx="2630804" cy="1867620"/>
          </a:xfrm>
          <a:effectLst/>
        </p:grpSpPr>
        <p:sp>
          <p:nvSpPr>
            <p:cNvPr id="36" name="Rectangle 35">
              <a:extLst>
                <a:ext uri="{FF2B5EF4-FFF2-40B4-BE49-F238E27FC236}">
                  <a16:creationId xmlns:a16="http://schemas.microsoft.com/office/drawing/2014/main" id="{F8332E27-4D69-4F43-88B6-D063E90F89C1}"/>
                </a:ext>
              </a:extLst>
            </p:cNvPr>
            <p:cNvSpPr/>
            <p:nvPr/>
          </p:nvSpPr>
          <p:spPr bwMode="auto">
            <a:xfrm>
              <a:off x="175865" y="4300314"/>
              <a:ext cx="2620171" cy="1863947"/>
            </a:xfrm>
            <a:prstGeom prst="rect">
              <a:avLst/>
            </a:prstGeom>
            <a:solidFill>
              <a:srgbClr val="FFFFFF">
                <a:lumMod val="95000"/>
              </a:srgbClr>
            </a:solidFill>
            <a:ln w="10795" cap="flat" cmpd="sng" algn="ctr">
              <a:noFill/>
              <a:prstDash val="dash"/>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ndParaRPr>
            </a:p>
          </p:txBody>
        </p:sp>
        <p:sp>
          <p:nvSpPr>
            <p:cNvPr id="37" name="TextBox 36">
              <a:extLst>
                <a:ext uri="{FF2B5EF4-FFF2-40B4-BE49-F238E27FC236}">
                  <a16:creationId xmlns:a16="http://schemas.microsoft.com/office/drawing/2014/main" id="{1D8B8667-4EE9-436E-9453-C06A22EC5714}"/>
                </a:ext>
              </a:extLst>
            </p:cNvPr>
            <p:cNvSpPr txBox="1"/>
            <p:nvPr/>
          </p:nvSpPr>
          <p:spPr>
            <a:xfrm>
              <a:off x="165232" y="5678878"/>
              <a:ext cx="2605074" cy="489056"/>
            </a:xfrm>
            <a:prstGeom prst="rect">
              <a:avLst/>
            </a:prstGeom>
            <a:solidFill>
              <a:srgbClr val="FFFFFF">
                <a:lumMod val="95000"/>
              </a:srgbClr>
            </a:solidFill>
          </p:spPr>
          <p:txBody>
            <a:bodyPr wrap="square" lIns="179234" tIns="143387" rIns="179234" bIns="14338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ctr" defTabSz="896214" eaLnBrk="1" fontAlgn="auto" latinLnBrk="0" hangingPunct="1">
                <a:lnSpc>
                  <a:spcPct val="90000"/>
                </a:lnSpc>
                <a:spcBef>
                  <a:spcPts val="0"/>
                </a:spcBef>
                <a:spcAft>
                  <a:spcPts val="588"/>
                </a:spcAft>
                <a:buClrTx/>
                <a:buSzTx/>
                <a:buFontTx/>
                <a:buNone/>
                <a:tabLst/>
                <a:defRPr/>
              </a:pPr>
              <a:r>
                <a:rPr kumimoji="0" lang="zh-CN" alt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rPr>
                <a:t>私有云数据</a:t>
              </a:r>
              <a:endParaRPr kumimoji="0" lang="en-US" altLang="zh-CN"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endParaRPr>
            </a:p>
          </p:txBody>
        </p:sp>
        <p:sp>
          <p:nvSpPr>
            <p:cNvPr id="38" name="Freeform 23">
              <a:extLst>
                <a:ext uri="{FF2B5EF4-FFF2-40B4-BE49-F238E27FC236}">
                  <a16:creationId xmlns:a16="http://schemas.microsoft.com/office/drawing/2014/main" id="{373CFD68-C005-4109-8133-0ADFDB743EF7}"/>
                </a:ext>
              </a:extLst>
            </p:cNvPr>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D83B01"/>
            </a:solidFill>
            <a:ln>
              <a:noFill/>
            </a:ln>
          </p:spPr>
          <p:txBody>
            <a:bodyPr vert="horz" wrap="square" lIns="80642" tIns="40320" rIns="80642" bIns="40320" numCol="1" anchor="t" anchorCtr="0" compatLnSpc="1">
              <a:prstTxWarp prst="textNoShape">
                <a:avLst/>
              </a:prstTxWarp>
            </a:bodyPr>
            <a:lstStyle/>
            <a:p>
              <a:pPr marL="0" marR="0" lvl="0" indent="0" defTabSz="913665" eaLnBrk="1" fontAlgn="auto" latinLnBrk="0" hangingPunct="1">
                <a:lnSpc>
                  <a:spcPct val="90000"/>
                </a:lnSpc>
                <a:spcBef>
                  <a:spcPts val="0"/>
                </a:spcBef>
                <a:spcAft>
                  <a:spcPts val="0"/>
                </a:spcAft>
                <a:buClrTx/>
                <a:buSzTx/>
                <a:buFontTx/>
                <a:buNone/>
                <a:tabLst/>
                <a:defRPr/>
              </a:pPr>
              <a:endParaRPr kumimoji="0" lang="en-US" sz="1567" b="0" i="0" u="none" strike="noStrike" kern="0" cap="none" spc="0" normalizeH="0" baseline="0" noProof="0" dirty="0">
                <a:ln>
                  <a:solidFill>
                    <a:srgbClr val="FFFFFF">
                      <a:alpha val="0"/>
                    </a:srgbClr>
                  </a:solidFill>
                </a:ln>
                <a:gradFill>
                  <a:gsLst>
                    <a:gs pos="93162">
                      <a:srgbClr val="505050">
                        <a:lumMod val="50000"/>
                      </a:srgbClr>
                    </a:gs>
                    <a:gs pos="68000">
                      <a:srgbClr val="505050">
                        <a:lumMod val="50000"/>
                      </a:srgbClr>
                    </a:gs>
                  </a:gsLst>
                  <a:lin ang="5400000" scaled="0"/>
                </a:gradFill>
                <a:effectLst/>
                <a:uLnTx/>
                <a:uFillTx/>
                <a:latin typeface="Segoe UI"/>
              </a:endParaRPr>
            </a:p>
          </p:txBody>
        </p:sp>
        <p:sp>
          <p:nvSpPr>
            <p:cNvPr id="39" name="Can 255">
              <a:extLst>
                <a:ext uri="{FF2B5EF4-FFF2-40B4-BE49-F238E27FC236}">
                  <a16:creationId xmlns:a16="http://schemas.microsoft.com/office/drawing/2014/main" id="{61816ADA-6CD3-4ED8-A831-0CD5FFBA6703}"/>
                </a:ext>
              </a:extLst>
            </p:cNvPr>
            <p:cNvSpPr/>
            <p:nvPr/>
          </p:nvSpPr>
          <p:spPr>
            <a:xfrm>
              <a:off x="510546" y="5141088"/>
              <a:ext cx="465665" cy="534029"/>
            </a:xfrm>
            <a:prstGeom prst="can">
              <a:avLst/>
            </a:prstGeom>
            <a:solidFill>
              <a:srgbClr val="505050"/>
            </a:solidFill>
            <a:ln w="19050" cap="flat" cmpd="sng" algn="ctr">
              <a:solidFill>
                <a:srgbClr val="E3E3E3"/>
              </a:solidFill>
              <a:prstDash val="solid"/>
              <a:miter lim="800000"/>
            </a:ln>
            <a:effectLst/>
          </p:spPr>
          <p:txBody>
            <a:bodyPr rtlCol="0" anchor="ctr"/>
            <a:lstStyle/>
            <a:p>
              <a:pPr marL="0" marR="0" lvl="0" indent="0" algn="ctr" defTabSz="913698"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Light" panose="020B0502040204020203" pitchFamily="34" charset="0"/>
              </a:endParaRPr>
            </a:p>
          </p:txBody>
        </p:sp>
        <p:sp>
          <p:nvSpPr>
            <p:cNvPr id="40" name="TextBox 39">
              <a:extLst>
                <a:ext uri="{FF2B5EF4-FFF2-40B4-BE49-F238E27FC236}">
                  <a16:creationId xmlns:a16="http://schemas.microsoft.com/office/drawing/2014/main" id="{3E53F6E8-2D13-4387-AFB5-1DC6AA01CCC7}"/>
                </a:ext>
              </a:extLst>
            </p:cNvPr>
            <p:cNvSpPr txBox="1"/>
            <p:nvPr/>
          </p:nvSpPr>
          <p:spPr>
            <a:xfrm>
              <a:off x="1023240" y="4521846"/>
              <a:ext cx="1530825" cy="489498"/>
            </a:xfrm>
            <a:prstGeom prst="rect">
              <a:avLst/>
            </a:prstGeom>
            <a:noFill/>
          </p:spPr>
          <p:txBody>
            <a:bodyPr wrap="none" rtlCol="0">
              <a:spAutoFit/>
            </a:bodyPr>
            <a:lstStyle/>
            <a:p>
              <a:pPr marL="0" marR="0" lvl="0" indent="0" defTabSz="913698" eaLnBrk="1" fontAlgn="auto" latinLnBrk="0" hangingPunct="1">
                <a:lnSpc>
                  <a:spcPct val="90000"/>
                </a:lnSpc>
                <a:spcBef>
                  <a:spcPts val="0"/>
                </a:spcBef>
                <a:spcAft>
                  <a:spcPts val="0"/>
                </a:spcAft>
                <a:buClrTx/>
                <a:buSzTx/>
                <a:buFontTx/>
                <a:buNone/>
                <a:tabLst/>
                <a:defRPr/>
              </a:pPr>
              <a: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cs typeface="Segoe UI" panose="020B0502040204020203" pitchFamily="34" charset="0"/>
                </a:rPr>
                <a:t>SQL Server </a:t>
              </a:r>
              <a:b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cs typeface="Segoe UI" panose="020B0502040204020203" pitchFamily="34" charset="0"/>
                </a:rPr>
              </a:br>
              <a: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cs typeface="Segoe UI" panose="020B0502040204020203" pitchFamily="34" charset="0"/>
                </a:rPr>
                <a:t>Analysis Services</a:t>
              </a:r>
            </a:p>
          </p:txBody>
        </p:sp>
        <p:sp>
          <p:nvSpPr>
            <p:cNvPr id="41" name="TextBox 40">
              <a:extLst>
                <a:ext uri="{FF2B5EF4-FFF2-40B4-BE49-F238E27FC236}">
                  <a16:creationId xmlns:a16="http://schemas.microsoft.com/office/drawing/2014/main" id="{3DD70FD6-59F5-4C48-B533-01C147957CD7}"/>
                </a:ext>
              </a:extLst>
            </p:cNvPr>
            <p:cNvSpPr txBox="1"/>
            <p:nvPr/>
          </p:nvSpPr>
          <p:spPr>
            <a:xfrm>
              <a:off x="1016260" y="5170223"/>
              <a:ext cx="1686403" cy="489305"/>
            </a:xfrm>
            <a:prstGeom prst="rect">
              <a:avLst/>
            </a:prstGeom>
            <a:noFill/>
          </p:spPr>
          <p:txBody>
            <a:bodyPr wrap="none" rtlCol="0">
              <a:spAutoFit/>
            </a:bodyPr>
            <a:lstStyle/>
            <a:p>
              <a:pPr marL="0" marR="0" lvl="0" indent="0" defTabSz="913698" eaLnBrk="1" fontAlgn="auto" latinLnBrk="0" hangingPunct="1">
                <a:lnSpc>
                  <a:spcPct val="90000"/>
                </a:lnSpc>
                <a:spcBef>
                  <a:spcPts val="0"/>
                </a:spcBef>
                <a:spcAft>
                  <a:spcPts val="0"/>
                </a:spcAft>
                <a:buClrTx/>
                <a:buSzTx/>
                <a:buFontTx/>
                <a:buNone/>
                <a:tabLst/>
                <a:defRPr/>
              </a:pPr>
              <a: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cs typeface="Segoe UI" panose="020B0502040204020203" pitchFamily="34" charset="0"/>
                </a:rPr>
                <a:t>Databases and</a:t>
              </a:r>
              <a:b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cs typeface="Segoe UI" panose="020B0502040204020203" pitchFamily="34" charset="0"/>
                </a:rPr>
              </a:br>
              <a:r>
                <a:rPr kumimoji="0" lang="en-US" sz="1370"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cs typeface="Segoe UI" panose="020B0502040204020203" pitchFamily="34" charset="0"/>
                </a:rPr>
                <a:t>other data sources</a:t>
              </a:r>
            </a:p>
          </p:txBody>
        </p:sp>
      </p:grpSp>
      <p:cxnSp>
        <p:nvCxnSpPr>
          <p:cNvPr id="42" name="Straight Arrow Connector 41">
            <a:extLst>
              <a:ext uri="{FF2B5EF4-FFF2-40B4-BE49-F238E27FC236}">
                <a16:creationId xmlns:a16="http://schemas.microsoft.com/office/drawing/2014/main" id="{5A65D4E6-FC65-42F3-A3CB-BC034482AA47}"/>
              </a:ext>
            </a:extLst>
          </p:cNvPr>
          <p:cNvCxnSpPr/>
          <p:nvPr/>
        </p:nvCxnSpPr>
        <p:spPr>
          <a:xfrm flipH="1">
            <a:off x="2956606" y="4694848"/>
            <a:ext cx="116519"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43" name="Rectangle 42">
            <a:extLst>
              <a:ext uri="{FF2B5EF4-FFF2-40B4-BE49-F238E27FC236}">
                <a16:creationId xmlns:a16="http://schemas.microsoft.com/office/drawing/2014/main" id="{FCD6C22E-7DE9-4DA8-A8FC-984C49F77156}"/>
              </a:ext>
            </a:extLst>
          </p:cNvPr>
          <p:cNvSpPr/>
          <p:nvPr/>
        </p:nvSpPr>
        <p:spPr bwMode="auto">
          <a:xfrm>
            <a:off x="3658256" y="2039452"/>
            <a:ext cx="4571932" cy="74905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22D8DDDA-2C72-49FA-8C59-C9DC9784391A}"/>
              </a:ext>
            </a:extLst>
          </p:cNvPr>
          <p:cNvSpPr/>
          <p:nvPr/>
        </p:nvSpPr>
        <p:spPr bwMode="auto">
          <a:xfrm>
            <a:off x="5947986" y="2129013"/>
            <a:ext cx="1937827" cy="586631"/>
          </a:xfrm>
          <a:prstGeom prst="rect">
            <a:avLst/>
          </a:prstGeom>
          <a:no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679" fontAlgn="base">
              <a:lnSpc>
                <a:spcPct val="90000"/>
              </a:lnSpc>
              <a:spcBef>
                <a:spcPct val="0"/>
              </a:spcBef>
              <a:spcAft>
                <a:spcPct val="0"/>
              </a:spcAft>
              <a:defRPr/>
            </a:pPr>
            <a:r>
              <a:rPr lang="en-US" sz="2059" kern="0" dirty="0">
                <a:gradFill>
                  <a:gsLst>
                    <a:gs pos="93162">
                      <a:srgbClr val="FFFFFF"/>
                    </a:gs>
                    <a:gs pos="68000">
                      <a:srgbClr val="FFFFFF"/>
                    </a:gs>
                  </a:gsLst>
                  <a:lin ang="5400000" scaled="0"/>
                </a:gradFill>
                <a:latin typeface="Segoe UI Semibold" panose="020B0702040204020203" pitchFamily="34" charset="0"/>
                <a:cs typeface="Segoe UI Semibold" panose="020B0702040204020203" pitchFamily="34" charset="0"/>
              </a:rPr>
              <a:t>   </a:t>
            </a:r>
            <a:r>
              <a:rPr lang="en-US" sz="1765" kern="0" dirty="0">
                <a:gradFill>
                  <a:gsLst>
                    <a:gs pos="93162">
                      <a:srgbClr val="FFFFFF"/>
                    </a:gs>
                    <a:gs pos="68000">
                      <a:srgbClr val="FFFFFF"/>
                    </a:gs>
                  </a:gsLst>
                  <a:lin ang="5400000" scaled="0"/>
                </a:gradFill>
                <a:latin typeface="Segoe UI Semibold" panose="020B0702040204020203" pitchFamily="34" charset="0"/>
                <a:cs typeface="Segoe UI Semibold" panose="020B0702040204020203" pitchFamily="34" charset="0"/>
              </a:rPr>
              <a:t>Power BI </a:t>
            </a:r>
          </a:p>
          <a:p>
            <a:pPr algn="ctr" defTabSz="913679" fontAlgn="base">
              <a:lnSpc>
                <a:spcPct val="90000"/>
              </a:lnSpc>
              <a:spcBef>
                <a:spcPct val="0"/>
              </a:spcBef>
              <a:spcAft>
                <a:spcPct val="0"/>
              </a:spcAft>
              <a:defRPr/>
            </a:pPr>
            <a:r>
              <a:rPr lang="zh-CN" altLang="en-US" sz="1765" kern="0" dirty="0">
                <a:gradFill>
                  <a:gsLst>
                    <a:gs pos="93162">
                      <a:srgbClr val="FFFFFF"/>
                    </a:gs>
                    <a:gs pos="68000">
                      <a:srgbClr val="FFFFFF"/>
                    </a:gs>
                  </a:gsLst>
                  <a:lin ang="5400000" scaled="0"/>
                </a:gradFill>
                <a:latin typeface="Segoe UI Semibold" panose="020B0702040204020203" pitchFamily="34" charset="0"/>
                <a:cs typeface="Segoe UI Semibold" panose="020B0702040204020203" pitchFamily="34" charset="0"/>
              </a:rPr>
              <a:t>云服务</a:t>
            </a:r>
            <a:endParaRPr lang="en-US" sz="1765" kern="0" dirty="0">
              <a:gradFill>
                <a:gsLst>
                  <a:gs pos="93162">
                    <a:srgbClr val="FFFFFF"/>
                  </a:gs>
                  <a:gs pos="68000">
                    <a:srgbClr val="FFFFFF"/>
                  </a:gs>
                </a:gsLst>
                <a:lin ang="5400000" scaled="0"/>
              </a:gradFill>
              <a:latin typeface="Segoe UI Semibold" panose="020B0702040204020203" pitchFamily="34" charset="0"/>
              <a:cs typeface="Segoe UI Semibold" panose="020B0702040204020203" pitchFamily="34" charset="0"/>
            </a:endParaRPr>
          </a:p>
        </p:txBody>
      </p:sp>
      <p:sp>
        <p:nvSpPr>
          <p:cNvPr id="45" name="Rectangle 44">
            <a:extLst>
              <a:ext uri="{FF2B5EF4-FFF2-40B4-BE49-F238E27FC236}">
                <a16:creationId xmlns:a16="http://schemas.microsoft.com/office/drawing/2014/main" id="{40DC20EA-071F-4E2D-AA8D-22CA2BB48A4E}"/>
              </a:ext>
            </a:extLst>
          </p:cNvPr>
          <p:cNvSpPr/>
          <p:nvPr/>
        </p:nvSpPr>
        <p:spPr bwMode="auto">
          <a:xfrm>
            <a:off x="4095051" y="2125024"/>
            <a:ext cx="1937827" cy="586631"/>
          </a:xfrm>
          <a:prstGeom prst="rect">
            <a:avLst/>
          </a:prstGeom>
          <a:no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679" fontAlgn="base">
              <a:lnSpc>
                <a:spcPct val="90000"/>
              </a:lnSpc>
              <a:spcBef>
                <a:spcPct val="0"/>
              </a:spcBef>
              <a:spcAft>
                <a:spcPct val="0"/>
              </a:spcAft>
              <a:defRPr/>
            </a:pPr>
            <a:r>
              <a:rPr lang="en-US" sz="1765" kern="0" dirty="0">
                <a:gradFill>
                  <a:gsLst>
                    <a:gs pos="93162">
                      <a:srgbClr val="FFFFFF"/>
                    </a:gs>
                    <a:gs pos="68000">
                      <a:srgbClr val="FFFFFF"/>
                    </a:gs>
                  </a:gsLst>
                  <a:lin ang="5400000" scaled="0"/>
                </a:gradFill>
                <a:latin typeface="Segoe UI Semibold" panose="020B0702040204020203" pitchFamily="34" charset="0"/>
                <a:cs typeface="Segoe UI Semibold" panose="020B0702040204020203" pitchFamily="34" charset="0"/>
              </a:rPr>
              <a:t>P</a:t>
            </a:r>
            <a:r>
              <a:rPr lang="en-US" altLang="zh-CN" sz="1765" kern="0" dirty="0">
                <a:gradFill>
                  <a:gsLst>
                    <a:gs pos="93162">
                      <a:srgbClr val="FFFFFF"/>
                    </a:gs>
                    <a:gs pos="68000">
                      <a:srgbClr val="FFFFFF"/>
                    </a:gs>
                  </a:gsLst>
                  <a:lin ang="5400000" scaled="0"/>
                </a:gradFill>
                <a:latin typeface="Segoe UI Semibold" panose="020B0702040204020203" pitchFamily="34" charset="0"/>
                <a:cs typeface="Segoe UI Semibold" panose="020B0702040204020203" pitchFamily="34" charset="0"/>
              </a:rPr>
              <a:t>ower BI </a:t>
            </a:r>
          </a:p>
          <a:p>
            <a:pPr algn="ctr" defTabSz="913679" fontAlgn="base">
              <a:lnSpc>
                <a:spcPct val="90000"/>
              </a:lnSpc>
              <a:spcBef>
                <a:spcPct val="0"/>
              </a:spcBef>
              <a:spcAft>
                <a:spcPct val="0"/>
              </a:spcAft>
              <a:defRPr/>
            </a:pPr>
            <a:r>
              <a:rPr lang="zh-CN" altLang="en-US" sz="1765" kern="0" dirty="0">
                <a:gradFill>
                  <a:gsLst>
                    <a:gs pos="93162">
                      <a:srgbClr val="FFFFFF"/>
                    </a:gs>
                    <a:gs pos="68000">
                      <a:srgbClr val="FFFFFF"/>
                    </a:gs>
                  </a:gsLst>
                  <a:lin ang="5400000" scaled="0"/>
                </a:gradFill>
                <a:latin typeface="Segoe UI Semibold" panose="020B0702040204020203" pitchFamily="34" charset="0"/>
                <a:cs typeface="Segoe UI Semibold" panose="020B0702040204020203" pitchFamily="34" charset="0"/>
              </a:rPr>
              <a:t>本地服务器</a:t>
            </a:r>
            <a:endParaRPr lang="en-US" sz="1765" kern="0" dirty="0">
              <a:gradFill>
                <a:gsLst>
                  <a:gs pos="93162">
                    <a:srgbClr val="FFFFFF"/>
                  </a:gs>
                  <a:gs pos="68000">
                    <a:srgbClr val="FFFFFF"/>
                  </a:gs>
                </a:gsLst>
                <a:lin ang="5400000" scaled="0"/>
              </a:gradFill>
              <a:latin typeface="Segoe UI Semibold" panose="020B0702040204020203" pitchFamily="34" charset="0"/>
              <a:cs typeface="Segoe UI Semibold" panose="020B0702040204020203" pitchFamily="34" charset="0"/>
            </a:endParaRPr>
          </a:p>
        </p:txBody>
      </p:sp>
      <p:cxnSp>
        <p:nvCxnSpPr>
          <p:cNvPr id="46" name="Straight Connector 45">
            <a:extLst>
              <a:ext uri="{FF2B5EF4-FFF2-40B4-BE49-F238E27FC236}">
                <a16:creationId xmlns:a16="http://schemas.microsoft.com/office/drawing/2014/main" id="{24619D82-BEEF-4D99-AF33-2D25324DB1C2}"/>
              </a:ext>
            </a:extLst>
          </p:cNvPr>
          <p:cNvCxnSpPr/>
          <p:nvPr/>
        </p:nvCxnSpPr>
        <p:spPr>
          <a:xfrm flipH="1">
            <a:off x="5733995" y="2039452"/>
            <a:ext cx="775623" cy="749050"/>
          </a:xfrm>
          <a:prstGeom prst="line">
            <a:avLst/>
          </a:prstGeom>
          <a:noFill/>
          <a:ln w="19050" cap="flat" cmpd="sng" algn="ctr">
            <a:solidFill>
              <a:srgbClr val="FFFFFF"/>
            </a:solidFill>
            <a:prstDash val="solid"/>
            <a:headEnd type="none"/>
            <a:tailEnd type="none"/>
          </a:ln>
          <a:effectLst/>
        </p:spPr>
      </p:cxnSp>
      <p:grpSp>
        <p:nvGrpSpPr>
          <p:cNvPr id="47" name="Group 46">
            <a:extLst>
              <a:ext uri="{FF2B5EF4-FFF2-40B4-BE49-F238E27FC236}">
                <a16:creationId xmlns:a16="http://schemas.microsoft.com/office/drawing/2014/main" id="{4E6E651B-C8FF-4165-9F2D-F4B278CED751}"/>
              </a:ext>
            </a:extLst>
          </p:cNvPr>
          <p:cNvGrpSpPr/>
          <p:nvPr/>
        </p:nvGrpSpPr>
        <p:grpSpPr>
          <a:xfrm>
            <a:off x="395944" y="1546280"/>
            <a:ext cx="2941890" cy="2595845"/>
            <a:chOff x="275896" y="1548881"/>
            <a:chExt cx="2942724" cy="2596581"/>
          </a:xfrm>
        </p:grpSpPr>
        <p:cxnSp>
          <p:nvCxnSpPr>
            <p:cNvPr id="48" name="Straight Arrow Connector 47">
              <a:extLst>
                <a:ext uri="{FF2B5EF4-FFF2-40B4-BE49-F238E27FC236}">
                  <a16:creationId xmlns:a16="http://schemas.microsoft.com/office/drawing/2014/main" id="{B972673E-7DF3-4560-B5BD-4C21AE1E2B73}"/>
                </a:ext>
              </a:extLst>
            </p:cNvPr>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49" name="Group 48">
              <a:extLst>
                <a:ext uri="{FF2B5EF4-FFF2-40B4-BE49-F238E27FC236}">
                  <a16:creationId xmlns:a16="http://schemas.microsoft.com/office/drawing/2014/main" id="{4010F3EB-2193-42AC-8FBF-43D2A1EB708A}"/>
                </a:ext>
              </a:extLst>
            </p:cNvPr>
            <p:cNvGrpSpPr/>
            <p:nvPr/>
          </p:nvGrpSpPr>
          <p:grpSpPr>
            <a:xfrm>
              <a:off x="275896" y="1548881"/>
              <a:ext cx="2681143" cy="2596581"/>
              <a:chOff x="281428" y="1579443"/>
              <a:chExt cx="2734906" cy="2648648"/>
            </a:xfrm>
          </p:grpSpPr>
          <p:grpSp>
            <p:nvGrpSpPr>
              <p:cNvPr id="50" name="Group 49">
                <a:extLst>
                  <a:ext uri="{FF2B5EF4-FFF2-40B4-BE49-F238E27FC236}">
                    <a16:creationId xmlns:a16="http://schemas.microsoft.com/office/drawing/2014/main" id="{2D3DC9DE-0205-4FF4-A39F-43CC43570C2F}"/>
                  </a:ext>
                </a:extLst>
              </p:cNvPr>
              <p:cNvGrpSpPr/>
              <p:nvPr/>
            </p:nvGrpSpPr>
            <p:grpSpPr>
              <a:xfrm>
                <a:off x="281428" y="1579443"/>
                <a:ext cx="2734906" cy="2648648"/>
                <a:chOff x="281428" y="1579443"/>
                <a:chExt cx="2734906" cy="2648648"/>
              </a:xfrm>
            </p:grpSpPr>
            <p:sp>
              <p:nvSpPr>
                <p:cNvPr id="54" name="Rectangle 53">
                  <a:extLst>
                    <a:ext uri="{FF2B5EF4-FFF2-40B4-BE49-F238E27FC236}">
                      <a16:creationId xmlns:a16="http://schemas.microsoft.com/office/drawing/2014/main" id="{80E453FD-D989-404F-8CF3-466C1EB1B979}"/>
                    </a:ext>
                  </a:extLst>
                </p:cNvPr>
                <p:cNvSpPr/>
                <p:nvPr/>
              </p:nvSpPr>
              <p:spPr bwMode="auto">
                <a:xfrm>
                  <a:off x="281428" y="1579443"/>
                  <a:ext cx="2614039" cy="2648648"/>
                </a:xfrm>
                <a:prstGeom prst="rect">
                  <a:avLst/>
                </a:prstGeom>
                <a:solidFill>
                  <a:srgbClr val="FFFFFF">
                    <a:lumMod val="95000"/>
                  </a:srgbClr>
                </a:solidFill>
                <a:ln w="10795" cap="flat" cmpd="sng" algn="ctr">
                  <a:noFill/>
                  <a:prstDash val="dash"/>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ndParaRPr>
                </a:p>
              </p:txBody>
            </p:sp>
            <p:sp>
              <p:nvSpPr>
                <p:cNvPr id="55" name="Rectangle 54">
                  <a:extLst>
                    <a:ext uri="{FF2B5EF4-FFF2-40B4-BE49-F238E27FC236}">
                      <a16:creationId xmlns:a16="http://schemas.microsoft.com/office/drawing/2014/main" id="{00D07756-B72C-4152-B161-A1A3FD2FEEAD}"/>
                    </a:ext>
                  </a:extLst>
                </p:cNvPr>
                <p:cNvSpPr/>
                <p:nvPr/>
              </p:nvSpPr>
              <p:spPr bwMode="auto">
                <a:xfrm>
                  <a:off x="433664" y="2640945"/>
                  <a:ext cx="2309566" cy="457200"/>
                </a:xfrm>
                <a:prstGeom prst="rect">
                  <a:avLst/>
                </a:prstGeom>
                <a:solidFill>
                  <a:srgbClr val="D83B01"/>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r>
                    <a:rPr kumimoji="0" lang="en-US" sz="1273" b="0" i="0" u="none" strike="noStrike" kern="0" cap="none" spc="0" normalizeH="0" baseline="0" noProof="0" dirty="0">
                      <a:ln>
                        <a:noFill/>
                      </a:ln>
                      <a:gradFill>
                        <a:gsLst>
                          <a:gs pos="93162">
                            <a:srgbClr val="FFFFFF"/>
                          </a:gs>
                          <a:gs pos="68000">
                            <a:srgbClr val="FFFFFF"/>
                          </a:gs>
                        </a:gsLst>
                      </a:gradFill>
                      <a:effectLst/>
                      <a:uLnTx/>
                      <a:uFillTx/>
                      <a:latin typeface="Segoe UI"/>
                      <a:cs typeface="Segoe UI Semibold" panose="020B0702040204020203" pitchFamily="34" charset="0"/>
                    </a:rPr>
                    <a:t>Power BI Desktop</a:t>
                  </a:r>
                </a:p>
              </p:txBody>
            </p:sp>
            <p:sp>
              <p:nvSpPr>
                <p:cNvPr id="56" name="TextBox 55">
                  <a:extLst>
                    <a:ext uri="{FF2B5EF4-FFF2-40B4-BE49-F238E27FC236}">
                      <a16:creationId xmlns:a16="http://schemas.microsoft.com/office/drawing/2014/main" id="{6175F500-717E-424C-ACC2-49A056CB14C8}"/>
                    </a:ext>
                  </a:extLst>
                </p:cNvPr>
                <p:cNvSpPr txBox="1"/>
                <p:nvPr/>
              </p:nvSpPr>
              <p:spPr>
                <a:xfrm>
                  <a:off x="281428" y="1592262"/>
                  <a:ext cx="2599574" cy="433965"/>
                </a:xfrm>
                <a:prstGeom prst="rect">
                  <a:avLst/>
                </a:prstGeom>
                <a:noFill/>
              </p:spPr>
              <p:txBody>
                <a:bodyPr wrap="square" lIns="179234" tIns="143387" rIns="179234" bIns="8961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ctr" defTabSz="896214" eaLnBrk="1" fontAlgn="auto" latinLnBrk="0" hangingPunct="1">
                    <a:lnSpc>
                      <a:spcPct val="90000"/>
                    </a:lnSpc>
                    <a:spcBef>
                      <a:spcPts val="0"/>
                    </a:spcBef>
                    <a:spcAft>
                      <a:spcPts val="588"/>
                    </a:spcAft>
                    <a:buClrTx/>
                    <a:buSzTx/>
                    <a:buFontTx/>
                    <a:buNone/>
                    <a:tabLst/>
                    <a:defRPr/>
                  </a:pPr>
                  <a:r>
                    <a:rPr kumimoji="0" lang="zh-CN" alt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rPr>
                    <a:t>数据整合与分析</a:t>
                  </a:r>
                  <a:endParaRPr kumimoji="0" 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endParaRPr>
                </a:p>
              </p:txBody>
            </p:sp>
            <p:cxnSp>
              <p:nvCxnSpPr>
                <p:cNvPr id="57" name="Straight Connector 56">
                  <a:extLst>
                    <a:ext uri="{FF2B5EF4-FFF2-40B4-BE49-F238E27FC236}">
                      <a16:creationId xmlns:a16="http://schemas.microsoft.com/office/drawing/2014/main" id="{D6313114-875C-447E-81AA-6C9BF3C070F2}"/>
                    </a:ext>
                  </a:extLst>
                </p:cNvPr>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51" name="Rectangle 50">
                <a:extLst>
                  <a:ext uri="{FF2B5EF4-FFF2-40B4-BE49-F238E27FC236}">
                    <a16:creationId xmlns:a16="http://schemas.microsoft.com/office/drawing/2014/main" id="{8F791C54-3FC2-426B-BDE8-B947838FB09E}"/>
                  </a:ext>
                </a:extLst>
              </p:cNvPr>
              <p:cNvSpPr/>
              <p:nvPr/>
            </p:nvSpPr>
            <p:spPr bwMode="auto">
              <a:xfrm>
                <a:off x="424130" y="3149590"/>
                <a:ext cx="2309566" cy="457200"/>
              </a:xfrm>
              <a:prstGeom prst="rect">
                <a:avLst/>
              </a:prstGeom>
              <a:solidFill>
                <a:srgbClr val="D83B01"/>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93162">
                          <a:srgbClr val="FFFFFF"/>
                        </a:gs>
                        <a:gs pos="68000">
                          <a:srgbClr val="FFFFFF"/>
                        </a:gs>
                      </a:gsLst>
                      <a:lin ang="0" scaled="0"/>
                    </a:gradFill>
                    <a:effectLst/>
                    <a:uLnTx/>
                    <a:uFillTx/>
                    <a:latin typeface="Segoe UI"/>
                    <a:cs typeface="Segoe UI Semibold" panose="020B0702040204020203" pitchFamily="34" charset="0"/>
                  </a:rPr>
                  <a:t>  </a:t>
                </a:r>
                <a:r>
                  <a:rPr kumimoji="0" lang="en-US" sz="1273" b="0" i="0" u="none" strike="noStrike" kern="0" cap="none" spc="0" normalizeH="0" baseline="0" noProof="0" dirty="0">
                    <a:ln>
                      <a:noFill/>
                    </a:ln>
                    <a:gradFill>
                      <a:gsLst>
                        <a:gs pos="93162">
                          <a:srgbClr val="FFFFFF"/>
                        </a:gs>
                        <a:gs pos="68000">
                          <a:srgbClr val="FFFFFF"/>
                        </a:gs>
                      </a:gsLst>
                      <a:lin ang="0" scaled="0"/>
                    </a:gradFill>
                    <a:effectLst/>
                    <a:uLnTx/>
                    <a:uFillTx/>
                    <a:latin typeface="Segoe UI"/>
                    <a:cs typeface="Segoe UI Semibold" panose="020B0702040204020203" pitchFamily="34" charset="0"/>
                  </a:rPr>
                  <a:t>SQL Server </a:t>
                </a:r>
                <a:br>
                  <a:rPr kumimoji="0" lang="en-US" sz="1273" b="0" i="0" u="none" strike="noStrike" kern="0" cap="none" spc="0" normalizeH="0" baseline="0" noProof="0" dirty="0">
                    <a:ln>
                      <a:noFill/>
                    </a:ln>
                    <a:gradFill>
                      <a:gsLst>
                        <a:gs pos="93162">
                          <a:srgbClr val="FFFFFF"/>
                        </a:gs>
                        <a:gs pos="68000">
                          <a:srgbClr val="FFFFFF"/>
                        </a:gs>
                      </a:gsLst>
                      <a:lin ang="0" scaled="0"/>
                    </a:gradFill>
                    <a:effectLst/>
                    <a:uLnTx/>
                    <a:uFillTx/>
                    <a:latin typeface="Segoe UI"/>
                    <a:cs typeface="Segoe UI Semibold" panose="020B0702040204020203" pitchFamily="34" charset="0"/>
                  </a:rPr>
                </a:br>
                <a:r>
                  <a:rPr kumimoji="0" lang="en-US" sz="1273" b="0" i="0" u="none" strike="noStrike" kern="0" cap="none" spc="0" normalizeH="0" baseline="0" noProof="0" dirty="0">
                    <a:ln>
                      <a:noFill/>
                    </a:ln>
                    <a:gradFill>
                      <a:gsLst>
                        <a:gs pos="93162">
                          <a:srgbClr val="FFFFFF"/>
                        </a:gs>
                        <a:gs pos="68000">
                          <a:srgbClr val="FFFFFF"/>
                        </a:gs>
                      </a:gsLst>
                      <a:lin ang="0" scaled="0"/>
                    </a:gradFill>
                    <a:effectLst/>
                    <a:uLnTx/>
                    <a:uFillTx/>
                    <a:latin typeface="Segoe UI"/>
                    <a:cs typeface="Segoe UI Semibold" panose="020B0702040204020203" pitchFamily="34" charset="0"/>
                  </a:rPr>
                  <a:t>Mobile Report Publisher</a:t>
                </a:r>
              </a:p>
            </p:txBody>
          </p:sp>
          <p:sp>
            <p:nvSpPr>
              <p:cNvPr id="52" name="Rectangle 51">
                <a:extLst>
                  <a:ext uri="{FF2B5EF4-FFF2-40B4-BE49-F238E27FC236}">
                    <a16:creationId xmlns:a16="http://schemas.microsoft.com/office/drawing/2014/main" id="{8835CEDC-9AAE-4853-BA22-46876459D72B}"/>
                  </a:ext>
                </a:extLst>
              </p:cNvPr>
              <p:cNvSpPr/>
              <p:nvPr/>
            </p:nvSpPr>
            <p:spPr bwMode="auto">
              <a:xfrm>
                <a:off x="423639" y="3664522"/>
                <a:ext cx="2309566" cy="457200"/>
              </a:xfrm>
              <a:prstGeom prst="rect">
                <a:avLst/>
              </a:prstGeom>
              <a:solidFill>
                <a:srgbClr val="D83B01"/>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r>
                  <a:rPr kumimoji="0" lang="en-US" sz="1273" b="0" i="0" u="none" strike="noStrike" kern="0" cap="none" spc="0" normalizeH="0" baseline="0" noProof="0" dirty="0">
                    <a:ln>
                      <a:noFill/>
                    </a:ln>
                    <a:gradFill>
                      <a:gsLst>
                        <a:gs pos="93162">
                          <a:srgbClr val="FFFFFF"/>
                        </a:gs>
                        <a:gs pos="68000">
                          <a:srgbClr val="FFFFFF"/>
                        </a:gs>
                      </a:gsLst>
                      <a:lin ang="0" scaled="0"/>
                    </a:gradFill>
                    <a:effectLst/>
                    <a:uLnTx/>
                    <a:uFillTx/>
                    <a:latin typeface="Segoe UI"/>
                    <a:cs typeface="Segoe UI Semibold" panose="020B0702040204020203" pitchFamily="34" charset="0"/>
                  </a:rPr>
                  <a:t>SQL Server Report Builder/</a:t>
                </a:r>
              </a:p>
              <a:p>
                <a:pPr marL="0" marR="0" lvl="0" indent="0" algn="ctr" defTabSz="913679" eaLnBrk="1" fontAlgn="base" latinLnBrk="0" hangingPunct="1">
                  <a:lnSpc>
                    <a:spcPct val="90000"/>
                  </a:lnSpc>
                  <a:spcBef>
                    <a:spcPct val="0"/>
                  </a:spcBef>
                  <a:spcAft>
                    <a:spcPct val="0"/>
                  </a:spcAft>
                  <a:buClrTx/>
                  <a:buSzTx/>
                  <a:buFontTx/>
                  <a:buNone/>
                  <a:tabLst/>
                  <a:defRPr/>
                </a:pPr>
                <a:r>
                  <a:rPr kumimoji="0" lang="en-US" sz="1273" b="0" i="0" u="none" strike="noStrike" kern="0" cap="none" spc="0" normalizeH="0" baseline="0" noProof="0" dirty="0">
                    <a:ln>
                      <a:noFill/>
                    </a:ln>
                    <a:gradFill>
                      <a:gsLst>
                        <a:gs pos="93162">
                          <a:srgbClr val="FFFFFF"/>
                        </a:gs>
                        <a:gs pos="68000">
                          <a:srgbClr val="FFFFFF"/>
                        </a:gs>
                      </a:gsLst>
                      <a:lin ang="0" scaled="0"/>
                    </a:gradFill>
                    <a:effectLst/>
                    <a:uLnTx/>
                    <a:uFillTx/>
                    <a:latin typeface="Segoe UI"/>
                    <a:cs typeface="Segoe UI Semibold" panose="020B0702040204020203" pitchFamily="34" charset="0"/>
                  </a:rPr>
                  <a:t>Report Designer</a:t>
                </a:r>
              </a:p>
            </p:txBody>
          </p:sp>
          <p:sp>
            <p:nvSpPr>
              <p:cNvPr id="53" name="Rectangle 52">
                <a:extLst>
                  <a:ext uri="{FF2B5EF4-FFF2-40B4-BE49-F238E27FC236}">
                    <a16:creationId xmlns:a16="http://schemas.microsoft.com/office/drawing/2014/main" id="{4E3DE227-2B42-407E-835D-16850336006A}"/>
                  </a:ext>
                </a:extLst>
              </p:cNvPr>
              <p:cNvSpPr/>
              <p:nvPr/>
            </p:nvSpPr>
            <p:spPr bwMode="auto">
              <a:xfrm>
                <a:off x="432504" y="2130235"/>
                <a:ext cx="2309566" cy="457200"/>
              </a:xfrm>
              <a:prstGeom prst="rect">
                <a:avLst/>
              </a:prstGeom>
              <a:solidFill>
                <a:srgbClr val="D83B01"/>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r>
                  <a:rPr kumimoji="0" lang="en-US" sz="1273" b="0" i="0" u="none" strike="noStrike" kern="0" cap="none" spc="0" normalizeH="0" baseline="0" noProof="0" dirty="0">
                    <a:ln>
                      <a:noFill/>
                    </a:ln>
                    <a:gradFill>
                      <a:gsLst>
                        <a:gs pos="93162">
                          <a:srgbClr val="FFFFFF"/>
                        </a:gs>
                        <a:gs pos="68000">
                          <a:srgbClr val="FFFFFF"/>
                        </a:gs>
                      </a:gsLst>
                    </a:gradFill>
                    <a:effectLst/>
                    <a:uLnTx/>
                    <a:uFillTx/>
                    <a:latin typeface="Segoe UI"/>
                    <a:cs typeface="Segoe UI Semibold" panose="020B0702040204020203" pitchFamily="34" charset="0"/>
                  </a:rPr>
                  <a:t>Excel</a:t>
                </a:r>
              </a:p>
            </p:txBody>
          </p:sp>
        </p:grpSp>
      </p:grpSp>
      <p:sp>
        <p:nvSpPr>
          <p:cNvPr id="58" name="TextBox 57">
            <a:extLst>
              <a:ext uri="{FF2B5EF4-FFF2-40B4-BE49-F238E27FC236}">
                <a16:creationId xmlns:a16="http://schemas.microsoft.com/office/drawing/2014/main" id="{F4DDDCCF-F160-428D-9F2F-23D074DA72D4}"/>
              </a:ext>
            </a:extLst>
          </p:cNvPr>
          <p:cNvSpPr txBox="1"/>
          <p:nvPr/>
        </p:nvSpPr>
        <p:spPr>
          <a:xfrm>
            <a:off x="3219056" y="2704148"/>
            <a:ext cx="1361824" cy="455728"/>
          </a:xfrm>
          <a:prstGeom prst="rect">
            <a:avLst/>
          </a:prstGeom>
          <a:noFill/>
        </p:spPr>
        <p:txBody>
          <a:bodyPr wrap="square" lIns="179234" tIns="143387" rIns="179234" bIns="143387" rtlCol="0">
            <a:spAutoFit/>
          </a:bodyPr>
          <a:lstStyle/>
          <a:p>
            <a:pPr defTabSz="914016">
              <a:lnSpc>
                <a:spcPct val="90000"/>
              </a:lnSpc>
              <a:spcAft>
                <a:spcPts val="588"/>
              </a:spcAft>
              <a:defRPr/>
            </a:pPr>
            <a:r>
              <a:rPr lang="en-US" sz="1200" dirty="0">
                <a:gradFill>
                  <a:gsLst>
                    <a:gs pos="2917">
                      <a:srgbClr val="505050"/>
                    </a:gs>
                    <a:gs pos="30000">
                      <a:srgbClr val="505050"/>
                    </a:gs>
                  </a:gsLst>
                  <a:lin ang="5400000" scaled="0"/>
                </a:gradFill>
                <a:latin typeface="Segoe UI"/>
              </a:rPr>
              <a:t>On-premises</a:t>
            </a:r>
          </a:p>
        </p:txBody>
      </p:sp>
      <p:sp>
        <p:nvSpPr>
          <p:cNvPr id="59" name="TextBox 58">
            <a:extLst>
              <a:ext uri="{FF2B5EF4-FFF2-40B4-BE49-F238E27FC236}">
                <a16:creationId xmlns:a16="http://schemas.microsoft.com/office/drawing/2014/main" id="{FA590C9E-99BA-4E66-AE2D-0626B1C37206}"/>
              </a:ext>
            </a:extLst>
          </p:cNvPr>
          <p:cNvSpPr txBox="1"/>
          <p:nvPr/>
        </p:nvSpPr>
        <p:spPr>
          <a:xfrm>
            <a:off x="7700428" y="2701448"/>
            <a:ext cx="1129404" cy="455728"/>
          </a:xfrm>
          <a:prstGeom prst="rect">
            <a:avLst/>
          </a:prstGeom>
          <a:noFill/>
        </p:spPr>
        <p:txBody>
          <a:bodyPr wrap="square" lIns="179234" tIns="143387" rIns="179234" bIns="143387" rtlCol="0">
            <a:spAutoFit/>
          </a:bodyPr>
          <a:lstStyle/>
          <a:p>
            <a:pPr defTabSz="914016">
              <a:lnSpc>
                <a:spcPct val="90000"/>
              </a:lnSpc>
              <a:spcAft>
                <a:spcPts val="588"/>
              </a:spcAft>
              <a:defRPr/>
            </a:pPr>
            <a:r>
              <a:rPr lang="en-US" sz="1200" dirty="0">
                <a:gradFill>
                  <a:gsLst>
                    <a:gs pos="2917">
                      <a:srgbClr val="505050"/>
                    </a:gs>
                    <a:gs pos="30000">
                      <a:srgbClr val="505050"/>
                    </a:gs>
                  </a:gsLst>
                  <a:lin ang="5400000" scaled="0"/>
                </a:gradFill>
                <a:latin typeface="Segoe UI"/>
              </a:rPr>
              <a:t>Cloud</a:t>
            </a:r>
          </a:p>
        </p:txBody>
      </p:sp>
      <p:grpSp>
        <p:nvGrpSpPr>
          <p:cNvPr id="60" name="Group 59">
            <a:extLst>
              <a:ext uri="{FF2B5EF4-FFF2-40B4-BE49-F238E27FC236}">
                <a16:creationId xmlns:a16="http://schemas.microsoft.com/office/drawing/2014/main" id="{A3C05856-FFB1-467C-B02E-96B86230F853}"/>
              </a:ext>
            </a:extLst>
          </p:cNvPr>
          <p:cNvGrpSpPr/>
          <p:nvPr/>
        </p:nvGrpSpPr>
        <p:grpSpPr>
          <a:xfrm>
            <a:off x="5922175" y="2953409"/>
            <a:ext cx="2532451" cy="3085902"/>
            <a:chOff x="5920072" y="3015195"/>
            <a:chExt cx="2583964" cy="3148674"/>
          </a:xfrm>
        </p:grpSpPr>
        <p:grpSp>
          <p:nvGrpSpPr>
            <p:cNvPr id="61" name="Group 60">
              <a:extLst>
                <a:ext uri="{FF2B5EF4-FFF2-40B4-BE49-F238E27FC236}">
                  <a16:creationId xmlns:a16="http://schemas.microsoft.com/office/drawing/2014/main" id="{15452827-CE74-4120-95BD-4E1B190B0A0D}"/>
                </a:ext>
              </a:extLst>
            </p:cNvPr>
            <p:cNvGrpSpPr/>
            <p:nvPr/>
          </p:nvGrpSpPr>
          <p:grpSpPr>
            <a:xfrm>
              <a:off x="5920072" y="3015195"/>
              <a:ext cx="2583964" cy="3148674"/>
              <a:chOff x="5920072" y="3015588"/>
              <a:chExt cx="2583964" cy="3148674"/>
            </a:xfrm>
            <a:effectLst/>
          </p:grpSpPr>
          <p:sp>
            <p:nvSpPr>
              <p:cNvPr id="68" name="Rectangle 67">
                <a:extLst>
                  <a:ext uri="{FF2B5EF4-FFF2-40B4-BE49-F238E27FC236}">
                    <a16:creationId xmlns:a16="http://schemas.microsoft.com/office/drawing/2014/main" id="{AC9C4634-61BA-4009-9D93-FAC300EA920F}"/>
                  </a:ext>
                </a:extLst>
              </p:cNvPr>
              <p:cNvSpPr/>
              <p:nvPr/>
            </p:nvSpPr>
            <p:spPr bwMode="auto">
              <a:xfrm>
                <a:off x="5969000" y="3192462"/>
                <a:ext cx="2535036" cy="297180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defTabSz="913679"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ndParaRPr>
              </a:p>
            </p:txBody>
          </p:sp>
          <p:cxnSp>
            <p:nvCxnSpPr>
              <p:cNvPr id="69" name="Straight Connector 68">
                <a:extLst>
                  <a:ext uri="{FF2B5EF4-FFF2-40B4-BE49-F238E27FC236}">
                    <a16:creationId xmlns:a16="http://schemas.microsoft.com/office/drawing/2014/main" id="{92AF6202-CE80-4840-9784-66C9875AEEAA}"/>
                  </a:ext>
                </a:extLst>
              </p:cNvPr>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70" name="TextBox 69">
                <a:extLst>
                  <a:ext uri="{FF2B5EF4-FFF2-40B4-BE49-F238E27FC236}">
                    <a16:creationId xmlns:a16="http://schemas.microsoft.com/office/drawing/2014/main" id="{9F42F821-0CFA-4C49-9C99-B648FDD32176}"/>
                  </a:ext>
                </a:extLst>
              </p:cNvPr>
              <p:cNvSpPr txBox="1"/>
              <p:nvPr/>
            </p:nvSpPr>
            <p:spPr>
              <a:xfrm>
                <a:off x="5920072" y="5660363"/>
                <a:ext cx="2583798" cy="489365"/>
              </a:xfrm>
              <a:prstGeom prst="rect">
                <a:avLst/>
              </a:prstGeom>
              <a:noFill/>
            </p:spPr>
            <p:txBody>
              <a:bodyPr wrap="square" lIns="179234" tIns="143387" rIns="179234" bIns="14338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algn="ctr" defTabSz="896214" eaLnBrk="1" fontAlgn="auto" latinLnBrk="0" hangingPunct="1">
                  <a:lnSpc>
                    <a:spcPct val="90000"/>
                  </a:lnSpc>
                  <a:spcBef>
                    <a:spcPts val="0"/>
                  </a:spcBef>
                  <a:spcAft>
                    <a:spcPts val="588"/>
                  </a:spcAft>
                  <a:buClrTx/>
                  <a:buSzTx/>
                  <a:buFontTx/>
                  <a:buNone/>
                  <a:tabLst/>
                  <a:defRPr/>
                </a:pPr>
                <a:r>
                  <a:rPr kumimoji="0" lang="zh-CN" alt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rPr>
                  <a:t>其他云数据</a:t>
                </a:r>
                <a:endParaRPr kumimoji="0" 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endParaRPr>
              </a:p>
            </p:txBody>
          </p:sp>
        </p:grpSp>
        <p:pic>
          <p:nvPicPr>
            <p:cNvPr id="62" name="Picture 61">
              <a:extLst>
                <a:ext uri="{FF2B5EF4-FFF2-40B4-BE49-F238E27FC236}">
                  <a16:creationId xmlns:a16="http://schemas.microsoft.com/office/drawing/2014/main" id="{C2B4E944-06E2-497F-9947-B25CCDBAA9A2}"/>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63" name="Picture 62">
              <a:extLst>
                <a:ext uri="{FF2B5EF4-FFF2-40B4-BE49-F238E27FC236}">
                  <a16:creationId xmlns:a16="http://schemas.microsoft.com/office/drawing/2014/main" id="{B4F044E6-FB3B-419E-8313-E003B9B28D79}"/>
                </a:ext>
              </a:extLst>
            </p:cNvPr>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64" name="Picture 4" descr="http://tctechcrunch2011.files.wordpress.com/2012/11/twilio-logo-6a141664f35a78e9ac08eed627c2a859.png">
              <a:extLst>
                <a:ext uri="{FF2B5EF4-FFF2-40B4-BE49-F238E27FC236}">
                  <a16:creationId xmlns:a16="http://schemas.microsoft.com/office/drawing/2014/main" id="{CD036CFB-2901-4719-9BBC-37149C316966}"/>
                </a:ext>
              </a:extLst>
            </p:cNvPr>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7BD96550-8BAF-4774-812D-CC9A9C27C752}"/>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66" name="Picture 65">
              <a:extLst>
                <a:ext uri="{FF2B5EF4-FFF2-40B4-BE49-F238E27FC236}">
                  <a16:creationId xmlns:a16="http://schemas.microsoft.com/office/drawing/2014/main" id="{DC840735-8CE3-4824-B20C-D7E58E72050E}"/>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67" name="Picture 66">
              <a:extLst>
                <a:ext uri="{FF2B5EF4-FFF2-40B4-BE49-F238E27FC236}">
                  <a16:creationId xmlns:a16="http://schemas.microsoft.com/office/drawing/2014/main" id="{0F855145-4937-4460-83E6-680E1867DA05}"/>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71" name="Group 70">
            <a:extLst>
              <a:ext uri="{FF2B5EF4-FFF2-40B4-BE49-F238E27FC236}">
                <a16:creationId xmlns:a16="http://schemas.microsoft.com/office/drawing/2014/main" id="{0331ED46-A79B-482F-B524-15F2A0B7CA86}"/>
              </a:ext>
            </a:extLst>
          </p:cNvPr>
          <p:cNvGrpSpPr/>
          <p:nvPr/>
        </p:nvGrpSpPr>
        <p:grpSpPr>
          <a:xfrm>
            <a:off x="3683616" y="2334007"/>
            <a:ext cx="531067" cy="427561"/>
            <a:chOff x="7761290" y="5683723"/>
            <a:chExt cx="875416" cy="704797"/>
          </a:xfrm>
          <a:solidFill>
            <a:srgbClr val="FFFFFF"/>
          </a:solidFill>
        </p:grpSpPr>
        <p:sp>
          <p:nvSpPr>
            <p:cNvPr id="72" name="Freeform 131">
              <a:extLst>
                <a:ext uri="{FF2B5EF4-FFF2-40B4-BE49-F238E27FC236}">
                  <a16:creationId xmlns:a16="http://schemas.microsoft.com/office/drawing/2014/main" id="{449E47B9-4EC3-4B28-85EA-5C5CD2387BB0}"/>
                </a:ext>
              </a:extLst>
            </p:cNvPr>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rgbClr val="FFFFFF"/>
              </a:solidFill>
            </a:ln>
            <a:extLst/>
          </p:spPr>
          <p:txBody>
            <a:bodyPr vert="horz" wrap="square" lIns="89567" tIns="44784" rIns="89567" bIns="4478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170" b="0" i="0" u="none" strike="noStrike" kern="1200" cap="none" spc="0" normalizeH="0" baseline="0" noProof="0">
                <a:ln>
                  <a:noFill/>
                </a:ln>
                <a:solidFill>
                  <a:srgbClr val="000000"/>
                </a:solidFill>
                <a:effectLst/>
                <a:uLnTx/>
                <a:uFillTx/>
                <a:latin typeface="Segoe UI" charset="0"/>
                <a:ea typeface="MS PGothic" charset="0"/>
              </a:endParaRPr>
            </a:p>
          </p:txBody>
        </p:sp>
        <p:sp>
          <p:nvSpPr>
            <p:cNvPr id="73" name="Freeform 132">
              <a:extLst>
                <a:ext uri="{FF2B5EF4-FFF2-40B4-BE49-F238E27FC236}">
                  <a16:creationId xmlns:a16="http://schemas.microsoft.com/office/drawing/2014/main" id="{46C3E4DE-4A2C-4195-A819-8BE6844FB112}"/>
                </a:ext>
              </a:extLst>
            </p:cNvPr>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rgbClr val="FFFFFF"/>
              </a:solidFill>
            </a:ln>
            <a:extLst/>
          </p:spPr>
          <p:txBody>
            <a:bodyPr vert="horz" wrap="square" lIns="89567" tIns="44784" rIns="89567" bIns="4478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170" b="0" i="0" u="none" strike="noStrike" kern="1200" cap="none" spc="0" normalizeH="0" baseline="0" noProof="0">
                <a:ln>
                  <a:noFill/>
                </a:ln>
                <a:solidFill>
                  <a:srgbClr val="000000"/>
                </a:solidFill>
                <a:effectLst/>
                <a:uLnTx/>
                <a:uFillTx/>
                <a:latin typeface="Segoe UI" charset="0"/>
                <a:ea typeface="MS PGothic" charset="0"/>
              </a:endParaRPr>
            </a:p>
          </p:txBody>
        </p:sp>
        <p:sp>
          <p:nvSpPr>
            <p:cNvPr id="74" name="Freeform 133">
              <a:extLst>
                <a:ext uri="{FF2B5EF4-FFF2-40B4-BE49-F238E27FC236}">
                  <a16:creationId xmlns:a16="http://schemas.microsoft.com/office/drawing/2014/main" id="{81681A62-ED86-47A4-93DC-9AF88CF78B02}"/>
                </a:ext>
              </a:extLst>
            </p:cNvPr>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rgbClr val="FFFFFF"/>
              </a:solidFill>
            </a:ln>
            <a:extLst/>
          </p:spPr>
          <p:txBody>
            <a:bodyPr vert="horz" wrap="square" lIns="89567" tIns="44784" rIns="89567" bIns="4478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170" b="0" i="0" u="none" strike="noStrike" kern="1200" cap="none" spc="0" normalizeH="0" baseline="0" noProof="0">
                <a:ln>
                  <a:noFill/>
                </a:ln>
                <a:solidFill>
                  <a:srgbClr val="000000"/>
                </a:solidFill>
                <a:effectLst/>
                <a:uLnTx/>
                <a:uFillTx/>
                <a:latin typeface="Segoe UI" charset="0"/>
                <a:ea typeface="MS PGothic" charset="0"/>
              </a:endParaRPr>
            </a:p>
          </p:txBody>
        </p:sp>
      </p:grpSp>
      <p:sp>
        <p:nvSpPr>
          <p:cNvPr id="75" name="Freeform 124">
            <a:extLst>
              <a:ext uri="{FF2B5EF4-FFF2-40B4-BE49-F238E27FC236}">
                <a16:creationId xmlns:a16="http://schemas.microsoft.com/office/drawing/2014/main" id="{43F6A7F0-4AF4-45AF-B80F-194F72457EF5}"/>
              </a:ext>
            </a:extLst>
          </p:cNvPr>
          <p:cNvSpPr>
            <a:spLocks noChangeAspect="1"/>
          </p:cNvSpPr>
          <p:nvPr/>
        </p:nvSpPr>
        <p:spPr bwMode="auto">
          <a:xfrm>
            <a:off x="7694397" y="2100948"/>
            <a:ext cx="478245" cy="31366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FFFFFF"/>
          </a:solidFill>
          <a:ln>
            <a:noFill/>
          </a:ln>
          <a:extLst/>
        </p:spPr>
        <p:txBody>
          <a:bodyPr vert="horz" wrap="square" lIns="89580" tIns="44790" rIns="89580" bIns="447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549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76" name="Elbow Connector 208">
            <a:extLst>
              <a:ext uri="{FF2B5EF4-FFF2-40B4-BE49-F238E27FC236}">
                <a16:creationId xmlns:a16="http://schemas.microsoft.com/office/drawing/2014/main" id="{C26B1588-E62F-40C8-B99E-017DF457E072}"/>
              </a:ext>
            </a:extLst>
          </p:cNvPr>
          <p:cNvCxnSpPr/>
          <p:nvPr/>
        </p:nvCxnSpPr>
        <p:spPr>
          <a:xfrm rot="10800000">
            <a:off x="8565184" y="2360637"/>
            <a:ext cx="116861" cy="2971614"/>
          </a:xfrm>
          <a:prstGeom prst="bentConnector2">
            <a:avLst/>
          </a:prstGeom>
          <a:noFill/>
          <a:ln w="22225" cap="flat" cmpd="sng" algn="ctr">
            <a:solidFill>
              <a:srgbClr val="0072C6"/>
            </a:solidFill>
            <a:prstDash val="solid"/>
            <a:miter lim="800000"/>
            <a:headEnd type="none" w="med" len="sm"/>
            <a:tailEnd type="none"/>
          </a:ln>
          <a:effectLst/>
        </p:spPr>
      </p:cxnSp>
      <p:grpSp>
        <p:nvGrpSpPr>
          <p:cNvPr id="77" name="Group 76">
            <a:extLst>
              <a:ext uri="{FF2B5EF4-FFF2-40B4-BE49-F238E27FC236}">
                <a16:creationId xmlns:a16="http://schemas.microsoft.com/office/drawing/2014/main" id="{29A074B8-4F8D-4C8E-A8B4-D58EBDDCB3AE}"/>
              </a:ext>
            </a:extLst>
          </p:cNvPr>
          <p:cNvGrpSpPr/>
          <p:nvPr/>
        </p:nvGrpSpPr>
        <p:grpSpPr>
          <a:xfrm>
            <a:off x="8644632" y="4394814"/>
            <a:ext cx="3304750" cy="1623041"/>
            <a:chOff x="8526924" y="4398224"/>
            <a:chExt cx="3305687" cy="1623501"/>
          </a:xfrm>
        </p:grpSpPr>
        <p:sp>
          <p:nvSpPr>
            <p:cNvPr id="78" name="Rectangle 77">
              <a:extLst>
                <a:ext uri="{FF2B5EF4-FFF2-40B4-BE49-F238E27FC236}">
                  <a16:creationId xmlns:a16="http://schemas.microsoft.com/office/drawing/2014/main" id="{BF1C6C12-C2F8-458F-98CB-BF9C5A2C60E1}"/>
                </a:ext>
              </a:extLst>
            </p:cNvPr>
            <p:cNvSpPr/>
            <p:nvPr/>
          </p:nvSpPr>
          <p:spPr bwMode="auto">
            <a:xfrm>
              <a:off x="8564348" y="4650125"/>
              <a:ext cx="3268263" cy="1371600"/>
            </a:xfrm>
            <a:prstGeom prst="rect">
              <a:avLst/>
            </a:prstGeom>
            <a:solidFill>
              <a:srgbClr val="FFFFFF">
                <a:lumMod val="95000"/>
              </a:srgbClr>
            </a:solidFill>
            <a:ln w="10795" cap="flat" cmpd="sng" algn="ctr">
              <a:noFill/>
              <a:prstDash val="dash"/>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ndParaRPr>
            </a:p>
          </p:txBody>
        </p:sp>
        <p:sp>
          <p:nvSpPr>
            <p:cNvPr id="79" name="TextBox 78">
              <a:extLst>
                <a:ext uri="{FF2B5EF4-FFF2-40B4-BE49-F238E27FC236}">
                  <a16:creationId xmlns:a16="http://schemas.microsoft.com/office/drawing/2014/main" id="{E2F86D10-D1E9-4DE3-B34D-C80BBC1D76D6}"/>
                </a:ext>
              </a:extLst>
            </p:cNvPr>
            <p:cNvSpPr txBox="1"/>
            <p:nvPr/>
          </p:nvSpPr>
          <p:spPr>
            <a:xfrm>
              <a:off x="8526924" y="4398224"/>
              <a:ext cx="1613548" cy="479709"/>
            </a:xfrm>
            <a:prstGeom prst="rect">
              <a:avLst/>
            </a:prstGeom>
            <a:noFill/>
          </p:spPr>
          <p:txBody>
            <a:bodyPr wrap="square" lIns="179234" tIns="143387" rIns="179234" bIns="14338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defTabSz="896214" eaLnBrk="1" fontAlgn="auto" latinLnBrk="0" hangingPunct="1">
                <a:lnSpc>
                  <a:spcPct val="90000"/>
                </a:lnSpc>
                <a:spcBef>
                  <a:spcPts val="0"/>
                </a:spcBef>
                <a:spcAft>
                  <a:spcPts val="588"/>
                </a:spcAft>
                <a:buClrTx/>
                <a:buSzTx/>
                <a:buFontTx/>
                <a:buNone/>
                <a:tabLst/>
                <a:defRPr/>
              </a:pPr>
              <a:r>
                <a:rPr kumimoji="0" lang="zh-CN" alt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rPr>
                <a:t>应用程序</a:t>
              </a:r>
              <a:endParaRPr kumimoji="0" 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endParaRPr>
            </a:p>
          </p:txBody>
        </p:sp>
        <p:pic>
          <p:nvPicPr>
            <p:cNvPr id="80" name="Picture 1" descr="image002">
              <a:extLst>
                <a:ext uri="{FF2B5EF4-FFF2-40B4-BE49-F238E27FC236}">
                  <a16:creationId xmlns:a16="http://schemas.microsoft.com/office/drawing/2014/main" id="{194E30F2-76B8-438D-8CD8-D0760131425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 name="Group 80">
            <a:extLst>
              <a:ext uri="{FF2B5EF4-FFF2-40B4-BE49-F238E27FC236}">
                <a16:creationId xmlns:a16="http://schemas.microsoft.com/office/drawing/2014/main" id="{E0BDE877-FD3D-4DF0-BDDF-29D3D9B32D26}"/>
              </a:ext>
            </a:extLst>
          </p:cNvPr>
          <p:cNvGrpSpPr/>
          <p:nvPr/>
        </p:nvGrpSpPr>
        <p:grpSpPr>
          <a:xfrm>
            <a:off x="8649844" y="3039700"/>
            <a:ext cx="3299536" cy="1515910"/>
            <a:chOff x="8532139" y="3042725"/>
            <a:chExt cx="3300472" cy="1516340"/>
          </a:xfrm>
        </p:grpSpPr>
        <p:grpSp>
          <p:nvGrpSpPr>
            <p:cNvPr id="82" name="Group 81">
              <a:extLst>
                <a:ext uri="{FF2B5EF4-FFF2-40B4-BE49-F238E27FC236}">
                  <a16:creationId xmlns:a16="http://schemas.microsoft.com/office/drawing/2014/main" id="{CB81CCEB-493C-4EC8-9699-0F6A846C7828}"/>
                </a:ext>
              </a:extLst>
            </p:cNvPr>
            <p:cNvGrpSpPr/>
            <p:nvPr/>
          </p:nvGrpSpPr>
          <p:grpSpPr>
            <a:xfrm>
              <a:off x="8532139" y="3042725"/>
              <a:ext cx="3300472" cy="1475921"/>
              <a:chOff x="8778197" y="4074975"/>
              <a:chExt cx="3074132" cy="1527050"/>
            </a:xfrm>
            <a:effectLst/>
          </p:grpSpPr>
          <p:sp>
            <p:nvSpPr>
              <p:cNvPr id="84" name="Rectangle 83">
                <a:extLst>
                  <a:ext uri="{FF2B5EF4-FFF2-40B4-BE49-F238E27FC236}">
                    <a16:creationId xmlns:a16="http://schemas.microsoft.com/office/drawing/2014/main" id="{DDE8F4F5-F726-448E-9E35-55E99094404C}"/>
                  </a:ext>
                </a:extLst>
              </p:cNvPr>
              <p:cNvSpPr/>
              <p:nvPr/>
            </p:nvSpPr>
            <p:spPr bwMode="auto">
              <a:xfrm>
                <a:off x="8807823" y="4088303"/>
                <a:ext cx="3044506" cy="1513722"/>
              </a:xfrm>
              <a:prstGeom prst="rect">
                <a:avLst/>
              </a:prstGeom>
              <a:solidFill>
                <a:srgbClr val="FFFFFF">
                  <a:lumMod val="95000"/>
                </a:srgbClr>
              </a:solidFill>
              <a:ln w="10795" cap="flat" cmpd="sng" algn="ctr">
                <a:noFill/>
                <a:prstDash val="dash"/>
                <a:headEnd type="none" w="med" len="med"/>
                <a:tailEnd type="none" w="med" len="med"/>
              </a:ln>
              <a:effectLst/>
            </p:spPr>
            <p:txBody>
              <a:bodyPr vert="horz" wrap="square" lIns="0" tIns="45706" rIns="0" bIns="89617"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ndParaRPr>
              </a:p>
            </p:txBody>
          </p:sp>
          <p:sp>
            <p:nvSpPr>
              <p:cNvPr id="85" name="TextBox 84">
                <a:extLst>
                  <a:ext uri="{FF2B5EF4-FFF2-40B4-BE49-F238E27FC236}">
                    <a16:creationId xmlns:a16="http://schemas.microsoft.com/office/drawing/2014/main" id="{8CB7BB89-C017-47A9-ABBD-72F581BE36E0}"/>
                  </a:ext>
                </a:extLst>
              </p:cNvPr>
              <p:cNvSpPr txBox="1"/>
              <p:nvPr/>
            </p:nvSpPr>
            <p:spPr>
              <a:xfrm>
                <a:off x="8778197" y="4074975"/>
                <a:ext cx="1645902" cy="496327"/>
              </a:xfrm>
              <a:prstGeom prst="rect">
                <a:avLst/>
              </a:prstGeom>
              <a:noFill/>
            </p:spPr>
            <p:txBody>
              <a:bodyPr wrap="square" lIns="179234" tIns="143387" rIns="179234" bIns="14338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defTabSz="896214" eaLnBrk="1" fontAlgn="auto" latinLnBrk="0" hangingPunct="1">
                  <a:lnSpc>
                    <a:spcPct val="90000"/>
                  </a:lnSpc>
                  <a:spcBef>
                    <a:spcPts val="0"/>
                  </a:spcBef>
                  <a:spcAft>
                    <a:spcPts val="588"/>
                  </a:spcAft>
                  <a:buClrTx/>
                  <a:buSzTx/>
                  <a:buFontTx/>
                  <a:buNone/>
                  <a:tabLst/>
                  <a:defRPr/>
                </a:pPr>
                <a:r>
                  <a:rPr kumimoji="0" lang="zh-CN" alt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rPr>
                  <a:t>移动端</a:t>
                </a:r>
                <a:r>
                  <a:rPr kumimoji="0" 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rPr>
                  <a:t> </a:t>
                </a:r>
              </a:p>
            </p:txBody>
          </p:sp>
        </p:grpSp>
        <p:pic>
          <p:nvPicPr>
            <p:cNvPr id="83" name="Picture 82">
              <a:extLst>
                <a:ext uri="{FF2B5EF4-FFF2-40B4-BE49-F238E27FC236}">
                  <a16:creationId xmlns:a16="http://schemas.microsoft.com/office/drawing/2014/main" id="{92F89F9A-CF63-424B-B74E-4554BF4CAFF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36647" y="3338893"/>
              <a:ext cx="2537788" cy="1220172"/>
            </a:xfrm>
            <a:prstGeom prst="rect">
              <a:avLst/>
            </a:prstGeom>
          </p:spPr>
        </p:pic>
      </p:grpSp>
      <p:cxnSp>
        <p:nvCxnSpPr>
          <p:cNvPr id="86" name="Straight Arrow Connector 85">
            <a:extLst>
              <a:ext uri="{FF2B5EF4-FFF2-40B4-BE49-F238E27FC236}">
                <a16:creationId xmlns:a16="http://schemas.microsoft.com/office/drawing/2014/main" id="{1B8E5D8A-BAC7-4254-BB53-B5FD8FAC8BD4}"/>
              </a:ext>
            </a:extLst>
          </p:cNvPr>
          <p:cNvCxnSpPr/>
          <p:nvPr/>
        </p:nvCxnSpPr>
        <p:spPr>
          <a:xfrm flipH="1">
            <a:off x="8565184" y="3892153"/>
            <a:ext cx="182828"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87" name="Straight Arrow Connector 86">
            <a:extLst>
              <a:ext uri="{FF2B5EF4-FFF2-40B4-BE49-F238E27FC236}">
                <a16:creationId xmlns:a16="http://schemas.microsoft.com/office/drawing/2014/main" id="{C80FBCD3-3783-4015-8CCA-4B4E18B4BAD7}"/>
              </a:ext>
            </a:extLst>
          </p:cNvPr>
          <p:cNvCxnSpPr/>
          <p:nvPr/>
        </p:nvCxnSpPr>
        <p:spPr>
          <a:xfrm flipH="1">
            <a:off x="8582229" y="5332249"/>
            <a:ext cx="182828"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88" name="Group 87">
            <a:extLst>
              <a:ext uri="{FF2B5EF4-FFF2-40B4-BE49-F238E27FC236}">
                <a16:creationId xmlns:a16="http://schemas.microsoft.com/office/drawing/2014/main" id="{EA598419-6B72-42F7-9172-2CB23988BF38}"/>
              </a:ext>
            </a:extLst>
          </p:cNvPr>
          <p:cNvGrpSpPr/>
          <p:nvPr/>
        </p:nvGrpSpPr>
        <p:grpSpPr>
          <a:xfrm>
            <a:off x="8399401" y="1540945"/>
            <a:ext cx="3549980" cy="1410280"/>
            <a:chOff x="8281624" y="1543545"/>
            <a:chExt cx="3550987" cy="1410680"/>
          </a:xfrm>
          <a:solidFill>
            <a:srgbClr val="FFFFFF">
              <a:lumMod val="95000"/>
            </a:srgbClr>
          </a:solidFill>
        </p:grpSpPr>
        <p:grpSp>
          <p:nvGrpSpPr>
            <p:cNvPr id="89" name="Group 88">
              <a:extLst>
                <a:ext uri="{FF2B5EF4-FFF2-40B4-BE49-F238E27FC236}">
                  <a16:creationId xmlns:a16="http://schemas.microsoft.com/office/drawing/2014/main" id="{454AB47A-F41C-4B8F-9D6B-FE01B26A4B2E}"/>
                </a:ext>
              </a:extLst>
            </p:cNvPr>
            <p:cNvGrpSpPr/>
            <p:nvPr/>
          </p:nvGrpSpPr>
          <p:grpSpPr>
            <a:xfrm>
              <a:off x="8281624" y="1543545"/>
              <a:ext cx="3550987" cy="1410680"/>
              <a:chOff x="8281624" y="1548883"/>
              <a:chExt cx="3550987" cy="1554481"/>
            </a:xfrm>
            <a:grpFill/>
          </p:grpSpPr>
          <p:sp>
            <p:nvSpPr>
              <p:cNvPr id="91" name="Rectangle 90">
                <a:extLst>
                  <a:ext uri="{FF2B5EF4-FFF2-40B4-BE49-F238E27FC236}">
                    <a16:creationId xmlns:a16="http://schemas.microsoft.com/office/drawing/2014/main" id="{2857EBD6-9CC8-4832-BDBE-86CDDFC49ED7}"/>
                  </a:ext>
                </a:extLst>
              </p:cNvPr>
              <p:cNvSpPr/>
              <p:nvPr/>
            </p:nvSpPr>
            <p:spPr bwMode="auto">
              <a:xfrm>
                <a:off x="8563791" y="1548884"/>
                <a:ext cx="3268820" cy="1554480"/>
              </a:xfrm>
              <a:prstGeom prst="rect">
                <a:avLst/>
              </a:prstGeom>
              <a:grpFill/>
              <a:ln w="10795" cap="flat" cmpd="sng" algn="ctr">
                <a:noFill/>
                <a:prstDash val="dash"/>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679"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93162">
                        <a:srgbClr val="505050">
                          <a:lumMod val="50000"/>
                        </a:srgbClr>
                      </a:gs>
                      <a:gs pos="68000">
                        <a:srgbClr val="505050">
                          <a:lumMod val="50000"/>
                        </a:srgbClr>
                      </a:gs>
                    </a:gsLst>
                    <a:lin ang="5400000" scaled="0"/>
                  </a:gradFill>
                  <a:effectLst/>
                  <a:uLnTx/>
                  <a:uFillTx/>
                  <a:latin typeface="Segoe UI"/>
                </a:endParaRPr>
              </a:p>
            </p:txBody>
          </p:sp>
          <p:sp>
            <p:nvSpPr>
              <p:cNvPr id="92" name="TextBox 91">
                <a:extLst>
                  <a:ext uri="{FF2B5EF4-FFF2-40B4-BE49-F238E27FC236}">
                    <a16:creationId xmlns:a16="http://schemas.microsoft.com/office/drawing/2014/main" id="{5203F7BB-83C5-49EA-B8E9-A008FD9C7C34}"/>
                  </a:ext>
                </a:extLst>
              </p:cNvPr>
              <p:cNvSpPr txBox="1"/>
              <p:nvPr/>
            </p:nvSpPr>
            <p:spPr>
              <a:xfrm>
                <a:off x="8563791" y="1548883"/>
                <a:ext cx="1613547" cy="468762"/>
              </a:xfrm>
              <a:prstGeom prst="rect">
                <a:avLst/>
              </a:prstGeom>
              <a:grpFill/>
            </p:spPr>
            <p:txBody>
              <a:bodyPr wrap="square" lIns="179234" tIns="143387" rIns="179234" bIns="8961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marL="0" marR="0" lvl="0" indent="0" defTabSz="896214" eaLnBrk="1" fontAlgn="auto" latinLnBrk="0" hangingPunct="1">
                  <a:lnSpc>
                    <a:spcPct val="90000"/>
                  </a:lnSpc>
                  <a:spcBef>
                    <a:spcPts val="0"/>
                  </a:spcBef>
                  <a:spcAft>
                    <a:spcPts val="588"/>
                  </a:spcAft>
                  <a:buClrTx/>
                  <a:buSzTx/>
                  <a:buFontTx/>
                  <a:buNone/>
                  <a:tabLst/>
                  <a:defRPr/>
                </a:pPr>
                <a:r>
                  <a:rPr kumimoji="0" lang="zh-CN" alt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rPr>
                  <a:t>网页</a:t>
                </a:r>
                <a:endParaRPr kumimoji="0" lang="en-US" sz="1370" b="1" i="0" u="none" strike="noStrike" kern="0" cap="none" spc="0" normalizeH="0" baseline="0" noProof="0" dirty="0">
                  <a:ln>
                    <a:noFill/>
                  </a:ln>
                  <a:gradFill>
                    <a:gsLst>
                      <a:gs pos="6863">
                        <a:srgbClr val="0078D7"/>
                      </a:gs>
                      <a:gs pos="17000">
                        <a:srgbClr val="0078D7"/>
                      </a:gs>
                    </a:gsLst>
                    <a:lin ang="0" scaled="0"/>
                  </a:gradFill>
                  <a:effectLst/>
                  <a:uLnTx/>
                  <a:uFillTx/>
                  <a:latin typeface="Segoe UI"/>
                </a:endParaRPr>
              </a:p>
            </p:txBody>
          </p:sp>
          <p:cxnSp>
            <p:nvCxnSpPr>
              <p:cNvPr id="93" name="Straight Arrow Connector 92">
                <a:extLst>
                  <a:ext uri="{FF2B5EF4-FFF2-40B4-BE49-F238E27FC236}">
                    <a16:creationId xmlns:a16="http://schemas.microsoft.com/office/drawing/2014/main" id="{F0E0C3F6-0488-46E9-A27E-9D779B657F68}"/>
                  </a:ext>
                </a:extLst>
              </p:cNvPr>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0" name="Picture 89">
              <a:extLst>
                <a:ext uri="{FF2B5EF4-FFF2-40B4-BE49-F238E27FC236}">
                  <a16:creationId xmlns:a16="http://schemas.microsoft.com/office/drawing/2014/main" id="{F67452F6-7A2E-488A-A305-BC03FA0BDE7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243984" y="1638717"/>
              <a:ext cx="2194560" cy="1290692"/>
            </a:xfrm>
            <a:prstGeom prst="rect">
              <a:avLst/>
            </a:prstGeom>
            <a:grpFill/>
          </p:spPr>
        </p:pic>
      </p:grpSp>
      <p:sp>
        <p:nvSpPr>
          <p:cNvPr id="94" name="矩形 6">
            <a:extLst>
              <a:ext uri="{FF2B5EF4-FFF2-40B4-BE49-F238E27FC236}">
                <a16:creationId xmlns:a16="http://schemas.microsoft.com/office/drawing/2014/main" id="{0D97921E-AD68-4ED0-A4F4-5A530CC3D9E0}"/>
              </a:ext>
            </a:extLst>
          </p:cNvPr>
          <p:cNvSpPr/>
          <p:nvPr/>
        </p:nvSpPr>
        <p:spPr bwMode="auto">
          <a:xfrm>
            <a:off x="544007" y="2086092"/>
            <a:ext cx="2263523" cy="948613"/>
          </a:xfrm>
          <a:prstGeom prst="rect">
            <a:avLst/>
          </a:prstGeom>
          <a:noFill/>
          <a:ln w="28575" cap="flat" cmpd="sng" algn="ctr">
            <a:solidFill>
              <a:srgbClr val="C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zh-CN" alt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97049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par>
                                <p:cTn id="37" presetID="10"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10"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zh-CN" altLang="en-US" sz="3600" dirty="0">
                <a:gradFill>
                  <a:gsLst>
                    <a:gs pos="5417">
                      <a:srgbClr val="FFFFFF"/>
                    </a:gs>
                    <a:gs pos="28000">
                      <a:srgbClr val="FFFFFF"/>
                    </a:gs>
                  </a:gsLst>
                  <a:lin ang="5400000" scaled="0"/>
                </a:gradFill>
                <a:cs typeface="Segoe UI" pitchFamily="34" charset="0"/>
              </a:rPr>
              <a:t>如何选择 </a:t>
            </a:r>
            <a:r>
              <a:rPr lang="en-US" altLang="zh-CN" sz="3600" dirty="0">
                <a:gradFill>
                  <a:gsLst>
                    <a:gs pos="5417">
                      <a:srgbClr val="FFFFFF"/>
                    </a:gs>
                    <a:gs pos="28000">
                      <a:srgbClr val="FFFFFF"/>
                    </a:gs>
                  </a:gsLst>
                  <a:lin ang="5400000" scaled="0"/>
                </a:gradFill>
                <a:cs typeface="Segoe UI" pitchFamily="34" charset="0"/>
              </a:rPr>
              <a:t>Power BI &amp; Power BI Embedded</a:t>
            </a:r>
            <a:endPar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endParaRPr>
          </a:p>
        </p:txBody>
      </p:sp>
      <p:sp>
        <p:nvSpPr>
          <p:cNvPr id="5" name="TextBox 4">
            <a:extLst>
              <a:ext uri="{FF2B5EF4-FFF2-40B4-BE49-F238E27FC236}">
                <a16:creationId xmlns:a16="http://schemas.microsoft.com/office/drawing/2014/main" id="{23618525-D1AB-4C0E-8188-2533A0EFAE96}"/>
              </a:ext>
            </a:extLst>
          </p:cNvPr>
          <p:cNvSpPr txBox="1"/>
          <p:nvPr/>
        </p:nvSpPr>
        <p:spPr>
          <a:xfrm>
            <a:off x="696298" y="2283591"/>
            <a:ext cx="5048176" cy="572422"/>
          </a:xfrm>
          <a:prstGeom prst="rect">
            <a:avLst/>
          </a:prstGeom>
          <a:noFill/>
        </p:spPr>
        <p:txBody>
          <a:bodyPr wrap="square" lIns="182854" tIns="146283" rIns="182854" bIns="146283" rtlCol="0">
            <a:spAutoFit/>
          </a:bodyPr>
          <a:lstStyle/>
          <a:p>
            <a:pPr defTabSz="932563">
              <a:lnSpc>
                <a:spcPct val="90000"/>
              </a:lnSpc>
              <a:spcBef>
                <a:spcPts val="1200"/>
              </a:spcBef>
              <a:spcAft>
                <a:spcPts val="600"/>
              </a:spcAft>
            </a:pPr>
            <a:r>
              <a:rPr lang="en-US" sz="2000" dirty="0" err="1">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企业</a:t>
            </a:r>
            <a:r>
              <a:rPr lang="en-US" sz="2000" dirty="0" err="1">
                <a:gradFill>
                  <a:gsLst>
                    <a:gs pos="2917">
                      <a:schemeClr val="tx1"/>
                    </a:gs>
                    <a:gs pos="100000">
                      <a:schemeClr val="tx1"/>
                    </a:gs>
                  </a:gsLst>
                  <a:lin ang="5400000" scaled="0"/>
                </a:gradFill>
                <a:latin typeface="Segoe UI Semilight"/>
              </a:rPr>
              <a:t>寻找完整的</a:t>
            </a:r>
            <a:r>
              <a:rPr lang="en-US" sz="2000" dirty="0">
                <a:gradFill>
                  <a:gsLst>
                    <a:gs pos="2917">
                      <a:schemeClr val="tx1"/>
                    </a:gs>
                    <a:gs pos="100000">
                      <a:schemeClr val="tx1"/>
                    </a:gs>
                  </a:gsLst>
                  <a:lin ang="5400000" scaled="0"/>
                </a:gradFill>
                <a:latin typeface="Segoe UI Semilight"/>
              </a:rPr>
              <a:t> BI 解决方案</a:t>
            </a:r>
          </a:p>
        </p:txBody>
      </p:sp>
      <p:sp>
        <p:nvSpPr>
          <p:cNvPr id="7" name="TextBox 6">
            <a:extLst>
              <a:ext uri="{FF2B5EF4-FFF2-40B4-BE49-F238E27FC236}">
                <a16:creationId xmlns:a16="http://schemas.microsoft.com/office/drawing/2014/main" id="{4C5EAD13-C1DD-4C99-8AC6-210363404143}"/>
              </a:ext>
            </a:extLst>
          </p:cNvPr>
          <p:cNvSpPr txBox="1"/>
          <p:nvPr/>
        </p:nvSpPr>
        <p:spPr>
          <a:xfrm>
            <a:off x="696298" y="4909057"/>
            <a:ext cx="4627944" cy="849421"/>
          </a:xfrm>
          <a:prstGeom prst="rect">
            <a:avLst/>
          </a:prstGeom>
          <a:noFill/>
        </p:spPr>
        <p:txBody>
          <a:bodyPr wrap="square" lIns="182854" tIns="146283" rIns="182854" bIns="146283" rtlCol="0">
            <a:spAutoFit/>
          </a:bodyPr>
          <a:lstStyle/>
          <a:p>
            <a:pPr defTabSz="932563">
              <a:lnSpc>
                <a:spcPct val="90000"/>
              </a:lnSpc>
              <a:spcBef>
                <a:spcPts val="1200"/>
              </a:spcBef>
              <a:spcAft>
                <a:spcPts val="600"/>
              </a:spcAft>
            </a:pPr>
            <a:r>
              <a:rPr lang="en-US" sz="2000" dirty="0">
                <a:gradFill>
                  <a:gsLst>
                    <a:gs pos="2917">
                      <a:schemeClr val="tx1"/>
                    </a:gs>
                    <a:gs pos="100000">
                      <a:schemeClr val="tx1"/>
                    </a:gs>
                  </a:gsLst>
                  <a:lin ang="5400000" scaled="0"/>
                </a:gradFill>
                <a:latin typeface="Segoe UI Semilight"/>
              </a:rPr>
              <a:t>你想</a:t>
            </a:r>
            <a:r>
              <a:rPr lang="en-US" sz="200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帮助您的组织</a:t>
            </a:r>
            <a:r>
              <a:rPr lang="en-US" sz="2000" dirty="0">
                <a:gradFill>
                  <a:gsLst>
                    <a:gs pos="2917">
                      <a:schemeClr val="tx1"/>
                    </a:gs>
                    <a:gs pos="100000">
                      <a:schemeClr val="tx1"/>
                    </a:gs>
                  </a:gsLst>
                  <a:lin ang="5400000" scaled="0"/>
                </a:gradFill>
                <a:latin typeface="Segoe UI Semilight"/>
              </a:rPr>
              <a:t>支持数据驱动的决策</a:t>
            </a:r>
          </a:p>
        </p:txBody>
      </p:sp>
      <p:sp>
        <p:nvSpPr>
          <p:cNvPr id="8" name="TextBox 7">
            <a:extLst>
              <a:ext uri="{FF2B5EF4-FFF2-40B4-BE49-F238E27FC236}">
                <a16:creationId xmlns:a16="http://schemas.microsoft.com/office/drawing/2014/main" id="{1C532000-0DDE-4E53-BC71-7831CECD24C0}"/>
              </a:ext>
            </a:extLst>
          </p:cNvPr>
          <p:cNvSpPr txBox="1"/>
          <p:nvPr/>
        </p:nvSpPr>
        <p:spPr>
          <a:xfrm>
            <a:off x="696298" y="4126234"/>
            <a:ext cx="4627944" cy="849421"/>
          </a:xfrm>
          <a:prstGeom prst="rect">
            <a:avLst/>
          </a:prstGeom>
          <a:noFill/>
        </p:spPr>
        <p:txBody>
          <a:bodyPr wrap="square" lIns="182854" tIns="146283" rIns="182854" bIns="146283" rtlCol="0">
            <a:spAutoFit/>
          </a:bodyPr>
          <a:lstStyle/>
          <a:p>
            <a:pPr defTabSz="932563">
              <a:lnSpc>
                <a:spcPct val="90000"/>
              </a:lnSpc>
              <a:spcBef>
                <a:spcPts val="1200"/>
              </a:spcBef>
              <a:spcAft>
                <a:spcPts val="600"/>
              </a:spcAft>
            </a:pPr>
            <a:r>
              <a:rPr lang="en-US" sz="2000" dirty="0" err="1">
                <a:gradFill>
                  <a:gsLst>
                    <a:gs pos="2917">
                      <a:schemeClr val="tx1"/>
                    </a:gs>
                    <a:gs pos="100000">
                      <a:schemeClr val="tx1"/>
                    </a:gs>
                  </a:gsLst>
                  <a:lin ang="5400000" scaled="0"/>
                </a:gradFill>
                <a:latin typeface="Segoe UI Semilight"/>
              </a:rPr>
              <a:t>您更喜欢完成的解决方案和</a:t>
            </a:r>
            <a:r>
              <a:rPr lang="en-US" sz="2000" dirty="0">
                <a:gradFill>
                  <a:gsLst>
                    <a:gs pos="2917">
                      <a:schemeClr val="tx1"/>
                    </a:gs>
                    <a:gs pos="100000">
                      <a:schemeClr val="tx1"/>
                    </a:gs>
                  </a:gsLst>
                  <a:lin ang="5400000" scaled="0"/>
                </a:gradFill>
                <a:latin typeface="Segoe UI Semilight"/>
              </a:rPr>
              <a:t> API 来自定义部署</a:t>
            </a:r>
          </a:p>
        </p:txBody>
      </p:sp>
      <p:sp>
        <p:nvSpPr>
          <p:cNvPr id="9" name="TextBox 8">
            <a:extLst>
              <a:ext uri="{FF2B5EF4-FFF2-40B4-BE49-F238E27FC236}">
                <a16:creationId xmlns:a16="http://schemas.microsoft.com/office/drawing/2014/main" id="{8A45EBAE-CFCC-4C0F-9891-8D1A05107C52}"/>
              </a:ext>
            </a:extLst>
          </p:cNvPr>
          <p:cNvSpPr txBox="1"/>
          <p:nvPr/>
        </p:nvSpPr>
        <p:spPr>
          <a:xfrm>
            <a:off x="696298" y="3066413"/>
            <a:ext cx="5048176" cy="1126420"/>
          </a:xfrm>
          <a:prstGeom prst="rect">
            <a:avLst/>
          </a:prstGeom>
          <a:noFill/>
        </p:spPr>
        <p:txBody>
          <a:bodyPr wrap="square" lIns="182854" tIns="146283" rIns="182854" bIns="146283" rtlCol="0">
            <a:spAutoFit/>
          </a:bodyPr>
          <a:lstStyle/>
          <a:p>
            <a:pPr defTabSz="932563">
              <a:lnSpc>
                <a:spcPct val="90000"/>
              </a:lnSpc>
              <a:spcBef>
                <a:spcPts val="1200"/>
              </a:spcBef>
              <a:spcAft>
                <a:spcPts val="600"/>
              </a:spcAft>
            </a:pPr>
            <a:r>
              <a:rPr lang="en-US" sz="2000" dirty="0">
                <a:gradFill>
                  <a:gsLst>
                    <a:gs pos="2917">
                      <a:schemeClr val="tx1"/>
                    </a:gs>
                    <a:gs pos="100000">
                      <a:schemeClr val="tx1"/>
                    </a:gs>
                  </a:gsLst>
                  <a:lin ang="5400000" scaled="0"/>
                </a:gradFill>
                <a:latin typeface="Segoe UI Semilight"/>
              </a:rPr>
              <a:t>你想要一个关于发生了什么的单一看法</a:t>
            </a:r>
            <a:r>
              <a:rPr lang="en-US" sz="200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对于您的组织、合作伙伴、客户和供应商</a:t>
            </a:r>
          </a:p>
        </p:txBody>
      </p:sp>
      <p:sp>
        <p:nvSpPr>
          <p:cNvPr id="10" name="PageRight_E761">
            <a:extLst>
              <a:ext uri="{FF2B5EF4-FFF2-40B4-BE49-F238E27FC236}">
                <a16:creationId xmlns:a16="http://schemas.microsoft.com/office/drawing/2014/main" id="{7A50E680-CEDE-474F-871F-026ACE720B52}"/>
              </a:ext>
            </a:extLst>
          </p:cNvPr>
          <p:cNvSpPr>
            <a:spLocks noChangeAspect="1" noEditPoints="1"/>
          </p:cNvSpPr>
          <p:nvPr/>
        </p:nvSpPr>
        <p:spPr bwMode="auto">
          <a:xfrm>
            <a:off x="463232" y="2439526"/>
            <a:ext cx="228600" cy="228767"/>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PageRight_E761">
            <a:extLst>
              <a:ext uri="{FF2B5EF4-FFF2-40B4-BE49-F238E27FC236}">
                <a16:creationId xmlns:a16="http://schemas.microsoft.com/office/drawing/2014/main" id="{451E73EB-FB24-48EC-99B9-39E2A5DE1AB3}"/>
              </a:ext>
            </a:extLst>
          </p:cNvPr>
          <p:cNvSpPr>
            <a:spLocks noChangeAspect="1" noEditPoints="1"/>
          </p:cNvSpPr>
          <p:nvPr/>
        </p:nvSpPr>
        <p:spPr bwMode="auto">
          <a:xfrm>
            <a:off x="463232" y="3228350"/>
            <a:ext cx="228600" cy="228767"/>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 name="PageRight_E761">
            <a:extLst>
              <a:ext uri="{FF2B5EF4-FFF2-40B4-BE49-F238E27FC236}">
                <a16:creationId xmlns:a16="http://schemas.microsoft.com/office/drawing/2014/main" id="{91BE02FB-D7AA-4E4D-A943-3DBADA05B03F}"/>
              </a:ext>
            </a:extLst>
          </p:cNvPr>
          <p:cNvSpPr>
            <a:spLocks noChangeAspect="1" noEditPoints="1"/>
          </p:cNvSpPr>
          <p:nvPr/>
        </p:nvSpPr>
        <p:spPr bwMode="auto">
          <a:xfrm>
            <a:off x="463232" y="4287534"/>
            <a:ext cx="228600" cy="228767"/>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PageRight_E761">
            <a:extLst>
              <a:ext uri="{FF2B5EF4-FFF2-40B4-BE49-F238E27FC236}">
                <a16:creationId xmlns:a16="http://schemas.microsoft.com/office/drawing/2014/main" id="{7AD3590A-E4A1-430F-810F-749B46896668}"/>
              </a:ext>
            </a:extLst>
          </p:cNvPr>
          <p:cNvSpPr>
            <a:spLocks noChangeAspect="1" noEditPoints="1"/>
          </p:cNvSpPr>
          <p:nvPr/>
        </p:nvSpPr>
        <p:spPr bwMode="auto">
          <a:xfrm>
            <a:off x="463232" y="5069728"/>
            <a:ext cx="228600" cy="228767"/>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Text Placeholder 2">
            <a:extLst>
              <a:ext uri="{FF2B5EF4-FFF2-40B4-BE49-F238E27FC236}">
                <a16:creationId xmlns:a16="http://schemas.microsoft.com/office/drawing/2014/main" id="{FAE684C8-6EA7-4FCE-963F-88916ECB3257}"/>
              </a:ext>
            </a:extLst>
          </p:cNvPr>
          <p:cNvSpPr txBox="1">
            <a:spLocks/>
          </p:cNvSpPr>
          <p:nvPr/>
        </p:nvSpPr>
        <p:spPr>
          <a:xfrm>
            <a:off x="286068" y="1823132"/>
            <a:ext cx="5185092"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sz="240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Power </a:t>
            </a:r>
            <a:r>
              <a:rPr lang="en-US" sz="2400" dirty="0" err="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BI适合您</a:t>
            </a:r>
            <a:r>
              <a:rPr lang="en-US" sz="240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 如果:</a:t>
            </a:r>
          </a:p>
        </p:txBody>
      </p:sp>
      <p:sp>
        <p:nvSpPr>
          <p:cNvPr id="16" name="TextBox 15">
            <a:extLst>
              <a:ext uri="{FF2B5EF4-FFF2-40B4-BE49-F238E27FC236}">
                <a16:creationId xmlns:a16="http://schemas.microsoft.com/office/drawing/2014/main" id="{ECD06632-6044-4CD0-805D-0CE010AA8471}"/>
              </a:ext>
            </a:extLst>
          </p:cNvPr>
          <p:cNvSpPr txBox="1"/>
          <p:nvPr/>
        </p:nvSpPr>
        <p:spPr>
          <a:xfrm>
            <a:off x="6761432" y="2283591"/>
            <a:ext cx="4627944" cy="849421"/>
          </a:xfrm>
          <a:prstGeom prst="rect">
            <a:avLst/>
          </a:prstGeom>
          <a:noFill/>
        </p:spPr>
        <p:txBody>
          <a:bodyPr wrap="square" lIns="182854" tIns="146283" rIns="182854" bIns="146283" rtlCol="0">
            <a:spAutoFit/>
          </a:bodyPr>
          <a:lstStyle/>
          <a:p>
            <a:pPr defTabSz="932563">
              <a:lnSpc>
                <a:spcPct val="90000"/>
              </a:lnSpc>
              <a:spcBef>
                <a:spcPts val="1200"/>
              </a:spcBef>
              <a:spcAft>
                <a:spcPts val="600"/>
              </a:spcAft>
            </a:pPr>
            <a:r>
              <a:rPr lang="en-US" sz="2000" dirty="0">
                <a:gradFill>
                  <a:gsLst>
                    <a:gs pos="2917">
                      <a:schemeClr val="tx1"/>
                    </a:gs>
                    <a:gs pos="100000">
                      <a:schemeClr val="tx1"/>
                    </a:gs>
                  </a:gsLst>
                  <a:lin ang="5400000" scaled="0"/>
                </a:gradFill>
                <a:latin typeface="Segoe UI Semilight"/>
              </a:rPr>
              <a:t>你是个</a:t>
            </a:r>
            <a:r>
              <a:rPr lang="en-US" sz="200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ISV 或开发人员</a:t>
            </a:r>
            <a:r>
              <a:rPr lang="en-US" sz="2000" dirty="0">
                <a:gradFill>
                  <a:gsLst>
                    <a:gs pos="2917">
                      <a:schemeClr val="tx1"/>
                    </a:gs>
                    <a:gs pos="100000">
                      <a:schemeClr val="tx1"/>
                    </a:gs>
                  </a:gsLst>
                  <a:lin ang="5400000" scaled="0"/>
                </a:gradFill>
                <a:latin typeface="Segoe UI Semilight"/>
              </a:rPr>
              <a:t>并正在构建应用程序</a:t>
            </a:r>
          </a:p>
        </p:txBody>
      </p:sp>
      <p:sp>
        <p:nvSpPr>
          <p:cNvPr id="17" name="TextBox 16">
            <a:extLst>
              <a:ext uri="{FF2B5EF4-FFF2-40B4-BE49-F238E27FC236}">
                <a16:creationId xmlns:a16="http://schemas.microsoft.com/office/drawing/2014/main" id="{70682BC5-E605-4C0E-89A8-2725ED90B98D}"/>
              </a:ext>
            </a:extLst>
          </p:cNvPr>
          <p:cNvSpPr txBox="1"/>
          <p:nvPr/>
        </p:nvSpPr>
        <p:spPr>
          <a:xfrm>
            <a:off x="6761432" y="4909057"/>
            <a:ext cx="4627944" cy="849421"/>
          </a:xfrm>
          <a:prstGeom prst="rect">
            <a:avLst/>
          </a:prstGeom>
          <a:noFill/>
        </p:spPr>
        <p:txBody>
          <a:bodyPr wrap="square" lIns="182854" tIns="146283" rIns="182854" bIns="146283" rtlCol="0">
            <a:spAutoFit/>
          </a:bodyPr>
          <a:lstStyle/>
          <a:p>
            <a:pPr defTabSz="932563">
              <a:lnSpc>
                <a:spcPct val="90000"/>
              </a:lnSpc>
              <a:spcBef>
                <a:spcPts val="1200"/>
              </a:spcBef>
              <a:spcAft>
                <a:spcPts val="600"/>
              </a:spcAft>
            </a:pPr>
            <a:r>
              <a:rPr lang="en-US" sz="2000" dirty="0">
                <a:gradFill>
                  <a:gsLst>
                    <a:gs pos="2917">
                      <a:schemeClr val="tx1"/>
                    </a:gs>
                    <a:gs pos="100000">
                      <a:schemeClr val="tx1"/>
                    </a:gs>
                  </a:gsLst>
                  <a:lin ang="5400000" scaled="0"/>
                </a:gradFill>
                <a:latin typeface="Segoe UI Semilight"/>
              </a:rPr>
              <a:t>你想</a:t>
            </a:r>
            <a:r>
              <a:rPr lang="en-US" sz="200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帮助您的客户</a:t>
            </a:r>
            <a:r>
              <a:rPr lang="en-US" sz="2000" dirty="0">
                <a:gradFill>
                  <a:gsLst>
                    <a:gs pos="2917">
                      <a:schemeClr val="tx1"/>
                    </a:gs>
                    <a:gs pos="100000">
                      <a:schemeClr val="tx1"/>
                    </a:gs>
                  </a:gsLst>
                  <a:lin ang="5400000" scaled="0"/>
                </a:gradFill>
                <a:latin typeface="Segoe UI Semilight"/>
              </a:rPr>
              <a:t>作出决定</a:t>
            </a:r>
          </a:p>
        </p:txBody>
      </p:sp>
      <p:sp>
        <p:nvSpPr>
          <p:cNvPr id="18" name="TextBox 17">
            <a:extLst>
              <a:ext uri="{FF2B5EF4-FFF2-40B4-BE49-F238E27FC236}">
                <a16:creationId xmlns:a16="http://schemas.microsoft.com/office/drawing/2014/main" id="{9D9A9E5D-E5A0-4DDD-AAB3-5CE2870F1447}"/>
              </a:ext>
            </a:extLst>
          </p:cNvPr>
          <p:cNvSpPr txBox="1"/>
          <p:nvPr/>
        </p:nvSpPr>
        <p:spPr>
          <a:xfrm>
            <a:off x="6761432" y="4033901"/>
            <a:ext cx="4627944" cy="849421"/>
          </a:xfrm>
          <a:prstGeom prst="rect">
            <a:avLst/>
          </a:prstGeom>
          <a:noFill/>
        </p:spPr>
        <p:txBody>
          <a:bodyPr wrap="square" lIns="182854" tIns="146283" rIns="182854" bIns="146283" rtlCol="0">
            <a:spAutoFit/>
          </a:bodyPr>
          <a:lstStyle/>
          <a:p>
            <a:pPr defTabSz="932563">
              <a:lnSpc>
                <a:spcPct val="90000"/>
              </a:lnSpc>
              <a:spcBef>
                <a:spcPts val="1200"/>
              </a:spcBef>
              <a:spcAft>
                <a:spcPts val="600"/>
              </a:spcAft>
            </a:pPr>
            <a:r>
              <a:rPr lang="en-US" sz="2000" dirty="0">
                <a:gradFill>
                  <a:gsLst>
                    <a:gs pos="2917">
                      <a:schemeClr val="tx1"/>
                    </a:gs>
                    <a:gs pos="100000">
                      <a:schemeClr val="tx1"/>
                    </a:gs>
                  </a:gsLst>
                  <a:lin ang="5400000" scaled="0"/>
                </a:gradFill>
                <a:latin typeface="Segoe UI Semilight"/>
              </a:rPr>
              <a:t>您希望利用</a:t>
            </a:r>
            <a:r>
              <a:rPr lang="en-US" sz="200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熟悉的 Azure 环境</a:t>
            </a:r>
          </a:p>
        </p:txBody>
      </p:sp>
      <p:sp>
        <p:nvSpPr>
          <p:cNvPr id="19" name="TextBox 18">
            <a:extLst>
              <a:ext uri="{FF2B5EF4-FFF2-40B4-BE49-F238E27FC236}">
                <a16:creationId xmlns:a16="http://schemas.microsoft.com/office/drawing/2014/main" id="{4BD84D07-F6D7-42F9-9F50-27E4834ADF2A}"/>
              </a:ext>
            </a:extLst>
          </p:cNvPr>
          <p:cNvSpPr txBox="1"/>
          <p:nvPr/>
        </p:nvSpPr>
        <p:spPr>
          <a:xfrm>
            <a:off x="6761432" y="3158746"/>
            <a:ext cx="4627944" cy="572422"/>
          </a:xfrm>
          <a:prstGeom prst="rect">
            <a:avLst/>
          </a:prstGeom>
          <a:noFill/>
        </p:spPr>
        <p:txBody>
          <a:bodyPr wrap="square" lIns="182854" tIns="146283" rIns="182854" bIns="146283" rtlCol="0">
            <a:spAutoFit/>
          </a:bodyPr>
          <a:lstStyle/>
          <a:p>
            <a:pPr defTabSz="932563">
              <a:lnSpc>
                <a:spcPct val="90000"/>
              </a:lnSpc>
              <a:spcBef>
                <a:spcPts val="1200"/>
              </a:spcBef>
              <a:spcAft>
                <a:spcPts val="600"/>
              </a:spcAft>
            </a:pPr>
            <a:r>
              <a:rPr lang="en-US" sz="2000" dirty="0" err="1">
                <a:gradFill>
                  <a:gsLst>
                    <a:gs pos="2917">
                      <a:schemeClr val="tx1"/>
                    </a:gs>
                    <a:gs pos="100000">
                      <a:schemeClr val="tx1"/>
                    </a:gs>
                  </a:gsLst>
                  <a:lin ang="5400000" scaled="0"/>
                </a:gradFill>
                <a:latin typeface="Segoe UI Semilight"/>
              </a:rPr>
              <a:t>你想</a:t>
            </a:r>
            <a:r>
              <a:rPr lang="en-US" sz="2000" dirty="0" err="1">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嵌入</a:t>
            </a:r>
            <a:r>
              <a:rPr lang="en-US" sz="2000" dirty="0" err="1">
                <a:gradFill>
                  <a:gsLst>
                    <a:gs pos="2917">
                      <a:schemeClr val="tx1"/>
                    </a:gs>
                    <a:gs pos="100000">
                      <a:schemeClr val="tx1"/>
                    </a:gs>
                  </a:gsLst>
                  <a:lin ang="5400000" scaled="0"/>
                </a:gradFill>
                <a:latin typeface="Segoe UI Semilight"/>
              </a:rPr>
              <a:t>可视化</a:t>
            </a:r>
            <a:r>
              <a:rPr lang="zh-CN" altLang="en-US" sz="2000" dirty="0">
                <a:gradFill>
                  <a:gsLst>
                    <a:gs pos="2917">
                      <a:schemeClr val="tx1"/>
                    </a:gs>
                    <a:gs pos="100000">
                      <a:schemeClr val="tx1"/>
                    </a:gs>
                  </a:gsLst>
                  <a:lin ang="5400000" scaled="0"/>
                </a:gradFill>
                <a:latin typeface="Segoe UI Semilight"/>
              </a:rPr>
              <a:t>到</a:t>
            </a:r>
            <a:r>
              <a:rPr lang="en-US" sz="2000" dirty="0" err="1">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应用</a:t>
            </a:r>
            <a:endParaRPr lang="en-US" sz="200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0" name="PageRight_E761">
            <a:extLst>
              <a:ext uri="{FF2B5EF4-FFF2-40B4-BE49-F238E27FC236}">
                <a16:creationId xmlns:a16="http://schemas.microsoft.com/office/drawing/2014/main" id="{F30ACAFD-D62E-4971-ABE2-D51CB98C2325}"/>
              </a:ext>
            </a:extLst>
          </p:cNvPr>
          <p:cNvSpPr>
            <a:spLocks noChangeAspect="1" noEditPoints="1"/>
          </p:cNvSpPr>
          <p:nvPr/>
        </p:nvSpPr>
        <p:spPr bwMode="auto">
          <a:xfrm>
            <a:off x="6528366" y="2439526"/>
            <a:ext cx="228600" cy="228767"/>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1" name="PageRight_E761">
            <a:extLst>
              <a:ext uri="{FF2B5EF4-FFF2-40B4-BE49-F238E27FC236}">
                <a16:creationId xmlns:a16="http://schemas.microsoft.com/office/drawing/2014/main" id="{37D2D3C4-FE39-47FF-AD3A-14E40FEF13ED}"/>
              </a:ext>
            </a:extLst>
          </p:cNvPr>
          <p:cNvSpPr>
            <a:spLocks noChangeAspect="1" noEditPoints="1"/>
          </p:cNvSpPr>
          <p:nvPr/>
        </p:nvSpPr>
        <p:spPr bwMode="auto">
          <a:xfrm>
            <a:off x="6528366" y="3302645"/>
            <a:ext cx="228600" cy="228767"/>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2" name="PageRight_E761">
            <a:extLst>
              <a:ext uri="{FF2B5EF4-FFF2-40B4-BE49-F238E27FC236}">
                <a16:creationId xmlns:a16="http://schemas.microsoft.com/office/drawing/2014/main" id="{3D7DAEC0-1F7E-4F8F-9794-014D4362D753}"/>
              </a:ext>
            </a:extLst>
          </p:cNvPr>
          <p:cNvSpPr>
            <a:spLocks noChangeAspect="1" noEditPoints="1"/>
          </p:cNvSpPr>
          <p:nvPr/>
        </p:nvSpPr>
        <p:spPr bwMode="auto">
          <a:xfrm>
            <a:off x="6528366" y="4190379"/>
            <a:ext cx="228600" cy="228767"/>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3" name="PageRight_E761">
            <a:extLst>
              <a:ext uri="{FF2B5EF4-FFF2-40B4-BE49-F238E27FC236}">
                <a16:creationId xmlns:a16="http://schemas.microsoft.com/office/drawing/2014/main" id="{5AAC3A43-80BE-464E-8E54-D7D4D6598C70}"/>
              </a:ext>
            </a:extLst>
          </p:cNvPr>
          <p:cNvSpPr>
            <a:spLocks noChangeAspect="1" noEditPoints="1"/>
          </p:cNvSpPr>
          <p:nvPr/>
        </p:nvSpPr>
        <p:spPr bwMode="auto">
          <a:xfrm>
            <a:off x="6528366" y="5062108"/>
            <a:ext cx="228600" cy="228767"/>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4" name="Text Placeholder 2">
            <a:extLst>
              <a:ext uri="{FF2B5EF4-FFF2-40B4-BE49-F238E27FC236}">
                <a16:creationId xmlns:a16="http://schemas.microsoft.com/office/drawing/2014/main" id="{4F8CB3F1-7332-4040-9507-988659EFFE73}"/>
              </a:ext>
            </a:extLst>
          </p:cNvPr>
          <p:cNvSpPr txBox="1">
            <a:spLocks/>
          </p:cNvSpPr>
          <p:nvPr/>
        </p:nvSpPr>
        <p:spPr>
          <a:xfrm>
            <a:off x="6351781" y="1823132"/>
            <a:ext cx="6142148"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sz="240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Power BI Embedded</a:t>
            </a:r>
            <a:r>
              <a:rPr lang="zh-CN" altLang="en-US" sz="240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适合</a:t>
            </a:r>
            <a:r>
              <a:rPr lang="en-US" sz="240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 如果:</a:t>
            </a:r>
          </a:p>
        </p:txBody>
      </p:sp>
    </p:spTree>
    <p:extLst>
      <p:ext uri="{BB962C8B-B14F-4D97-AF65-F5344CB8AC3E}">
        <p14:creationId xmlns:p14="http://schemas.microsoft.com/office/powerpoint/2010/main" val="720962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decel="100000" fill="hold" grpId="1" nodeType="withEffect">
                                  <p:stCondLst>
                                    <p:cond delay="250"/>
                                  </p:stCondLst>
                                  <p:childTnLst>
                                    <p:animMotion origin="layout" path="M -4.13071E-6 -2.79619E-6 L 0.03587 -2.79619E-6 " pathEditMode="relative" rAng="0" ptsTypes="AA">
                                      <p:cBhvr>
                                        <p:cTn id="9" dur="750" spd="-100000" fill="hold"/>
                                        <p:tgtEl>
                                          <p:spTgt spid="10"/>
                                        </p:tgtEl>
                                        <p:attrNameLst>
                                          <p:attrName>ppt_x</p:attrName>
                                          <p:attrName>ppt_y</p:attrName>
                                        </p:attrNameLst>
                                      </p:cBhvr>
                                      <p:rCtr x="1787" y="0"/>
                                    </p:animMotion>
                                  </p:childTnLst>
                                </p:cTn>
                              </p:par>
                              <p:par>
                                <p:cTn id="10" presetID="10" presetClass="entr" presetSubtype="0" fill="hold" grpId="0" nodeType="withEffect">
                                  <p:stCondLst>
                                    <p:cond delay="3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63" presetClass="path" presetSubtype="0" decel="100000" fill="hold" grpId="1" nodeType="withEffect">
                                  <p:stCondLst>
                                    <p:cond delay="350"/>
                                  </p:stCondLst>
                                  <p:childTnLst>
                                    <p:animMotion origin="layout" path="M -4.13071E-6 -3.52247E-6 L 0.03587 -3.52247E-6 " pathEditMode="relative" rAng="0" ptsTypes="AA">
                                      <p:cBhvr>
                                        <p:cTn id="14" dur="750" spd="-100000" fill="hold"/>
                                        <p:tgtEl>
                                          <p:spTgt spid="12"/>
                                        </p:tgtEl>
                                        <p:attrNameLst>
                                          <p:attrName>ppt_x</p:attrName>
                                          <p:attrName>ppt_y</p:attrName>
                                        </p:attrNameLst>
                                      </p:cBhvr>
                                      <p:rCtr x="1787" y="0"/>
                                    </p:animMotion>
                                  </p:childTnLst>
                                </p:cTn>
                              </p:par>
                              <p:par>
                                <p:cTn id="15" presetID="10" presetClass="entr" presetSubtype="0" fill="hold" grpId="0" nodeType="with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63" presetClass="path" presetSubtype="0" decel="100000" fill="hold" grpId="1" nodeType="withEffect">
                                  <p:stCondLst>
                                    <p:cond delay="450"/>
                                  </p:stCondLst>
                                  <p:childTnLst>
                                    <p:animMotion origin="layout" path="M -4.13071E-6 2.00182E-6 L 0.03587 2.00182E-6 " pathEditMode="relative" rAng="0" ptsTypes="AA">
                                      <p:cBhvr>
                                        <p:cTn id="19" dur="750" spd="-100000" fill="hold"/>
                                        <p:tgtEl>
                                          <p:spTgt spid="13"/>
                                        </p:tgtEl>
                                        <p:attrNameLst>
                                          <p:attrName>ppt_x</p:attrName>
                                          <p:attrName>ppt_y</p:attrName>
                                        </p:attrNameLst>
                                      </p:cBhvr>
                                      <p:rCtr x="1787" y="0"/>
                                    </p:animMotion>
                                  </p:childTnLst>
                                </p:cTn>
                              </p:par>
                              <p:par>
                                <p:cTn id="20" presetID="10" presetClass="entr" presetSubtype="0" fill="hold" grpId="0" nodeType="withEffect">
                                  <p:stCondLst>
                                    <p:cond delay="5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63" presetClass="path" presetSubtype="0" decel="100000" fill="hold" grpId="1" nodeType="withEffect">
                                  <p:stCondLst>
                                    <p:cond delay="550"/>
                                  </p:stCondLst>
                                  <p:childTnLst>
                                    <p:animMotion origin="layout" path="M -4.13071E-6 -8.71539E-7 L 0.03587 -8.71539E-7 " pathEditMode="relative" rAng="0" ptsTypes="AA">
                                      <p:cBhvr>
                                        <p:cTn id="24" dur="750" spd="-100000" fill="hold"/>
                                        <p:tgtEl>
                                          <p:spTgt spid="14"/>
                                        </p:tgtEl>
                                        <p:attrNameLst>
                                          <p:attrName>ppt_x</p:attrName>
                                          <p:attrName>ppt_y</p:attrName>
                                        </p:attrNameLst>
                                      </p:cBhvr>
                                      <p:rCtr x="1787" y="0"/>
                                    </p:animMotion>
                                  </p:childTnLst>
                                </p:cTn>
                              </p:par>
                              <p:par>
                                <p:cTn id="25" presetID="10" presetClass="entr" presetSubtype="0" fill="hold" grpId="0" nodeType="withEffect">
                                  <p:stCondLst>
                                    <p:cond delay="6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35" presetClass="path" presetSubtype="0" decel="100000" fill="hold" grpId="1" nodeType="withEffect">
                                  <p:stCondLst>
                                    <p:cond delay="650"/>
                                  </p:stCondLst>
                                  <p:childTnLst>
                                    <p:animMotion origin="layout" path="M 7.65892E-7 1.77031E-6 L -0.03447 1.77031E-6 " pathEditMode="relative" rAng="0" ptsTypes="AA">
                                      <p:cBhvr>
                                        <p:cTn id="29" dur="750" spd="-100000" fill="hold"/>
                                        <p:tgtEl>
                                          <p:spTgt spid="5"/>
                                        </p:tgtEl>
                                        <p:attrNameLst>
                                          <p:attrName>ppt_x</p:attrName>
                                          <p:attrName>ppt_y</p:attrName>
                                        </p:attrNameLst>
                                      </p:cBhvr>
                                      <p:rCtr x="-1723" y="0"/>
                                    </p:animMotion>
                                  </p:childTnLst>
                                </p:cTn>
                              </p:par>
                              <p:par>
                                <p:cTn id="30" presetID="10" presetClass="entr" presetSubtype="0" fill="hold" grpId="0" nodeType="withEffect">
                                  <p:stCondLst>
                                    <p:cond delay="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35" presetClass="path" presetSubtype="0" decel="100000" fill="hold" grpId="1" nodeType="withEffect">
                                  <p:stCondLst>
                                    <p:cond delay="750"/>
                                  </p:stCondLst>
                                  <p:childTnLst>
                                    <p:animMotion origin="layout" path="M 7.65892E-7 -3.86745E-6 L -0.03447 -3.86745E-6 " pathEditMode="relative" rAng="0" ptsTypes="AA">
                                      <p:cBhvr>
                                        <p:cTn id="34" dur="750" spd="-100000" fill="hold"/>
                                        <p:tgtEl>
                                          <p:spTgt spid="9"/>
                                        </p:tgtEl>
                                        <p:attrNameLst>
                                          <p:attrName>ppt_x</p:attrName>
                                          <p:attrName>ppt_y</p:attrName>
                                        </p:attrNameLst>
                                      </p:cBhvr>
                                      <p:rCtr x="-1723" y="0"/>
                                    </p:animMotion>
                                  </p:childTnLst>
                                </p:cTn>
                              </p:par>
                              <p:par>
                                <p:cTn id="35" presetID="10" presetClass="entr" presetSubtype="0" fill="hold" grpId="0" nodeType="withEffect">
                                  <p:stCondLst>
                                    <p:cond delay="8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35" presetClass="path" presetSubtype="0" decel="100000" fill="hold" grpId="1" nodeType="withEffect">
                                  <p:stCondLst>
                                    <p:cond delay="850"/>
                                  </p:stCondLst>
                                  <p:childTnLst>
                                    <p:animMotion origin="layout" path="M -1.95558E-6 -2.54199E-6 L -0.03446 -2.54199E-6 " pathEditMode="relative" rAng="0" ptsTypes="AA">
                                      <p:cBhvr>
                                        <p:cTn id="39" dur="750" spd="-100000" fill="hold"/>
                                        <p:tgtEl>
                                          <p:spTgt spid="8"/>
                                        </p:tgtEl>
                                        <p:attrNameLst>
                                          <p:attrName>ppt_x</p:attrName>
                                          <p:attrName>ppt_y</p:attrName>
                                        </p:attrNameLst>
                                      </p:cBhvr>
                                      <p:rCtr x="-1723" y="0"/>
                                    </p:animMotion>
                                  </p:childTnLst>
                                </p:cTn>
                              </p:par>
                              <p:par>
                                <p:cTn id="40" presetID="10" presetClass="entr" presetSubtype="0" fill="hold" grpId="0" nodeType="withEffect">
                                  <p:stCondLst>
                                    <p:cond delay="95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35" presetClass="path" presetSubtype="0" decel="100000" fill="hold" grpId="1" nodeType="withEffect">
                                  <p:stCondLst>
                                    <p:cond delay="950"/>
                                  </p:stCondLst>
                                  <p:childTnLst>
                                    <p:animMotion origin="layout" path="M -1.95558E-6 4.58466E-6 L -0.03446 4.58466E-6 " pathEditMode="relative" rAng="0" ptsTypes="AA">
                                      <p:cBhvr>
                                        <p:cTn id="44" dur="750" spd="-100000" fill="hold"/>
                                        <p:tgtEl>
                                          <p:spTgt spid="7"/>
                                        </p:tgtEl>
                                        <p:attrNameLst>
                                          <p:attrName>ppt_x</p:attrName>
                                          <p:attrName>ppt_y</p:attrName>
                                        </p:attrNameLst>
                                      </p:cBhvr>
                                      <p:rCtr x="-1723" y="0"/>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35" presetClass="path" presetSubtype="0" decel="100000" fill="hold" grpId="1" nodeType="withEffect">
                                  <p:stCondLst>
                                    <p:cond delay="0"/>
                                  </p:stCondLst>
                                  <p:childTnLst>
                                    <p:animMotion origin="layout" path="M 2.88741E-6 -4.7163E-6 L -0.03447 -4.7163E-6 " pathEditMode="relative" rAng="0" ptsTypes="AA">
                                      <p:cBhvr>
                                        <p:cTn id="49" dur="750" spd="-100000" fill="hold"/>
                                        <p:tgtEl>
                                          <p:spTgt spid="15"/>
                                        </p:tgtEl>
                                        <p:attrNameLst>
                                          <p:attrName>ppt_x</p:attrName>
                                          <p:attrName>ppt_y</p:attrName>
                                        </p:attrNameLst>
                                      </p:cBhvr>
                                      <p:rCtr x="-1723" y="0"/>
                                    </p:animMotion>
                                  </p:childTnLst>
                                </p:cTn>
                              </p:par>
                              <p:par>
                                <p:cTn id="50" presetID="10" presetClass="entr" presetSubtype="0" fill="hold" grpId="0" nodeType="withEffect">
                                  <p:stCondLst>
                                    <p:cond delay="25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63" presetClass="path" presetSubtype="0" decel="100000" fill="hold" grpId="1" nodeType="withEffect">
                                  <p:stCondLst>
                                    <p:cond delay="250"/>
                                  </p:stCondLst>
                                  <p:childTnLst>
                                    <p:animMotion origin="layout" path="M -4.13071E-6 -2.79619E-6 L 0.03587 -2.79619E-6 " pathEditMode="relative" rAng="0" ptsTypes="AA">
                                      <p:cBhvr>
                                        <p:cTn id="54" dur="750" spd="-100000" fill="hold"/>
                                        <p:tgtEl>
                                          <p:spTgt spid="20"/>
                                        </p:tgtEl>
                                        <p:attrNameLst>
                                          <p:attrName>ppt_x</p:attrName>
                                          <p:attrName>ppt_y</p:attrName>
                                        </p:attrNameLst>
                                      </p:cBhvr>
                                      <p:rCtr x="1787" y="0"/>
                                    </p:animMotion>
                                  </p:childTnLst>
                                </p:cTn>
                              </p:par>
                              <p:par>
                                <p:cTn id="55" presetID="10" presetClass="entr" presetSubtype="0" fill="hold" grpId="0" nodeType="withEffect">
                                  <p:stCondLst>
                                    <p:cond delay="35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63" presetClass="path" presetSubtype="0" decel="100000" fill="hold" grpId="1" nodeType="withEffect">
                                  <p:stCondLst>
                                    <p:cond delay="350"/>
                                  </p:stCondLst>
                                  <p:childTnLst>
                                    <p:animMotion origin="layout" path="M -2.20577E-6 -7.94371E-7 L 0.03587 -7.94371E-7 " pathEditMode="relative" rAng="0" ptsTypes="AA">
                                      <p:cBhvr>
                                        <p:cTn id="59" dur="750" spd="-100000" fill="hold"/>
                                        <p:tgtEl>
                                          <p:spTgt spid="21"/>
                                        </p:tgtEl>
                                        <p:attrNameLst>
                                          <p:attrName>ppt_x</p:attrName>
                                          <p:attrName>ppt_y</p:attrName>
                                        </p:attrNameLst>
                                      </p:cBhvr>
                                      <p:rCtr x="1787" y="0"/>
                                    </p:animMotion>
                                  </p:childTnLst>
                                </p:cTn>
                              </p:par>
                              <p:par>
                                <p:cTn id="60" presetID="10" presetClass="entr" presetSubtype="0" fill="hold" grpId="0" nodeType="withEffect">
                                  <p:stCondLst>
                                    <p:cond delay="45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63" presetClass="path" presetSubtype="0" decel="100000" fill="hold" grpId="1" nodeType="withEffect">
                                  <p:stCondLst>
                                    <p:cond delay="450"/>
                                  </p:stCondLst>
                                  <p:childTnLst>
                                    <p:animMotion origin="layout" path="M -2.20577E-6 -3.24103E-6 L 0.03587 -3.24103E-6 " pathEditMode="relative" rAng="0" ptsTypes="AA">
                                      <p:cBhvr>
                                        <p:cTn id="64" dur="750" spd="-100000" fill="hold"/>
                                        <p:tgtEl>
                                          <p:spTgt spid="22"/>
                                        </p:tgtEl>
                                        <p:attrNameLst>
                                          <p:attrName>ppt_x</p:attrName>
                                          <p:attrName>ppt_y</p:attrName>
                                        </p:attrNameLst>
                                      </p:cBhvr>
                                      <p:rCtr x="1787" y="0"/>
                                    </p:animMotion>
                                  </p:childTnLst>
                                </p:cTn>
                              </p:par>
                              <p:par>
                                <p:cTn id="65" presetID="10" presetClass="entr" presetSubtype="0" fill="hold" grpId="0" nodeType="withEffect">
                                  <p:stCondLst>
                                    <p:cond delay="55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63" presetClass="path" presetSubtype="0" decel="100000" fill="hold" grpId="1" nodeType="withEffect">
                                  <p:stCondLst>
                                    <p:cond delay="550"/>
                                  </p:stCondLst>
                                  <p:childTnLst>
                                    <p:animMotion origin="layout" path="M -2.20577E-6 3.94462E-6 L 0.03587 3.94462E-6 " pathEditMode="relative" rAng="0" ptsTypes="AA">
                                      <p:cBhvr>
                                        <p:cTn id="69" dur="750" spd="-100000" fill="hold"/>
                                        <p:tgtEl>
                                          <p:spTgt spid="23"/>
                                        </p:tgtEl>
                                        <p:attrNameLst>
                                          <p:attrName>ppt_x</p:attrName>
                                          <p:attrName>ppt_y</p:attrName>
                                        </p:attrNameLst>
                                      </p:cBhvr>
                                      <p:rCtr x="1787" y="0"/>
                                    </p:animMotion>
                                  </p:childTnLst>
                                </p:cTn>
                              </p:par>
                              <p:par>
                                <p:cTn id="70" presetID="10" presetClass="entr" presetSubtype="0" fill="hold" grpId="0" nodeType="withEffect">
                                  <p:stCondLst>
                                    <p:cond delay="65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35" presetClass="path" presetSubtype="0" decel="100000" fill="hold" grpId="1" nodeType="withEffect">
                                  <p:stCondLst>
                                    <p:cond delay="650"/>
                                  </p:stCondLst>
                                  <p:childTnLst>
                                    <p:animMotion origin="layout" path="M -3.06357E-8 1.77031E-6 L -0.03447 1.77031E-6 " pathEditMode="relative" rAng="0" ptsTypes="AA">
                                      <p:cBhvr>
                                        <p:cTn id="74" dur="750" spd="-100000" fill="hold"/>
                                        <p:tgtEl>
                                          <p:spTgt spid="16"/>
                                        </p:tgtEl>
                                        <p:attrNameLst>
                                          <p:attrName>ppt_x</p:attrName>
                                          <p:attrName>ppt_y</p:attrName>
                                        </p:attrNameLst>
                                      </p:cBhvr>
                                      <p:rCtr x="-1723" y="0"/>
                                    </p:animMotion>
                                  </p:childTnLst>
                                </p:cTn>
                              </p:par>
                              <p:par>
                                <p:cTn id="75" presetID="10" presetClass="entr" presetSubtype="0" fill="hold" grpId="0" nodeType="withEffect">
                                  <p:stCondLst>
                                    <p:cond delay="75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35" presetClass="path" presetSubtype="0" decel="100000" fill="hold" grpId="1" nodeType="withEffect">
                                  <p:stCondLst>
                                    <p:cond delay="750"/>
                                  </p:stCondLst>
                                  <p:childTnLst>
                                    <p:animMotion origin="layout" path="M -3.06357E-8 -1.93373E-6 L -0.03447 -1.93373E-6 " pathEditMode="relative" rAng="0" ptsTypes="AA">
                                      <p:cBhvr>
                                        <p:cTn id="79" dur="750" spd="-100000" fill="hold"/>
                                        <p:tgtEl>
                                          <p:spTgt spid="19"/>
                                        </p:tgtEl>
                                        <p:attrNameLst>
                                          <p:attrName>ppt_x</p:attrName>
                                          <p:attrName>ppt_y</p:attrName>
                                        </p:attrNameLst>
                                      </p:cBhvr>
                                      <p:rCtr x="-1723" y="0"/>
                                    </p:animMotion>
                                  </p:childTnLst>
                                </p:cTn>
                              </p:par>
                              <p:par>
                                <p:cTn id="80" presetID="10" presetClass="entr" presetSubtype="0" fill="hold" grpId="0" nodeType="withEffect">
                                  <p:stCondLst>
                                    <p:cond delay="85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35" presetClass="path" presetSubtype="0" decel="100000" fill="hold" grpId="1" nodeType="withEffect">
                                  <p:stCondLst>
                                    <p:cond delay="850"/>
                                  </p:stCondLst>
                                  <p:childTnLst>
                                    <p:animMotion origin="layout" path="M -3.06357E-8 1.32547E-6 L -0.03447 1.32547E-6 " pathEditMode="relative" rAng="0" ptsTypes="AA">
                                      <p:cBhvr>
                                        <p:cTn id="84" dur="750" spd="-100000" fill="hold"/>
                                        <p:tgtEl>
                                          <p:spTgt spid="18"/>
                                        </p:tgtEl>
                                        <p:attrNameLst>
                                          <p:attrName>ppt_x</p:attrName>
                                          <p:attrName>ppt_y</p:attrName>
                                        </p:attrNameLst>
                                      </p:cBhvr>
                                      <p:rCtr x="-1723" y="0"/>
                                    </p:animMotion>
                                  </p:childTnLst>
                                </p:cTn>
                              </p:par>
                              <p:par>
                                <p:cTn id="85" presetID="10" presetClass="entr" presetSubtype="0" fill="hold" grpId="0" nodeType="withEffect">
                                  <p:stCondLst>
                                    <p:cond delay="95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par>
                                <p:cTn id="88" presetID="35" presetClass="path" presetSubtype="0" decel="100000" fill="hold" grpId="1" nodeType="withEffect">
                                  <p:stCondLst>
                                    <p:cond delay="950"/>
                                  </p:stCondLst>
                                  <p:childTnLst>
                                    <p:animMotion origin="layout" path="M -3.06357E-8 4.58466E-6 L -0.03447 4.58466E-6 " pathEditMode="relative" rAng="0" ptsTypes="AA">
                                      <p:cBhvr>
                                        <p:cTn id="89" dur="750" spd="-100000" fill="hold"/>
                                        <p:tgtEl>
                                          <p:spTgt spid="17"/>
                                        </p:tgtEl>
                                        <p:attrNameLst>
                                          <p:attrName>ppt_x</p:attrName>
                                          <p:attrName>ppt_y</p:attrName>
                                        </p:attrNameLst>
                                      </p:cBhvr>
                                      <p:rCtr x="-1723" y="0"/>
                                    </p:animMotion>
                                  </p:childTnLst>
                                </p:cTn>
                              </p:par>
                              <p:par>
                                <p:cTn id="90" presetID="10"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35" presetClass="path" presetSubtype="0" decel="100000" fill="hold" grpId="1" nodeType="withEffect">
                                  <p:stCondLst>
                                    <p:cond delay="0"/>
                                  </p:stCondLst>
                                  <p:childTnLst>
                                    <p:animMotion origin="layout" path="M 4.90171E-6 -4.7163E-6 L -0.03447 -4.7163E-6 " pathEditMode="relative" rAng="0" ptsTypes="AA">
                                      <p:cBhvr>
                                        <p:cTn id="94" dur="750" spd="-100000" fill="hold"/>
                                        <p:tgtEl>
                                          <p:spTgt spid="24"/>
                                        </p:tgtEl>
                                        <p:attrNameLst>
                                          <p:attrName>ppt_x</p:attrName>
                                          <p:attrName>ppt_y</p:attrName>
                                        </p:attrNameLst>
                                      </p:cBhvr>
                                      <p:rCtr x="-17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P spid="8" grpId="1"/>
      <p:bldP spid="9" grpId="0"/>
      <p:bldP spid="9" grpId="1"/>
      <p:bldP spid="10" grpId="0" animBg="1"/>
      <p:bldP spid="10" grpId="1" animBg="1"/>
      <p:bldP spid="12" grpId="0" animBg="1"/>
      <p:bldP spid="12" grpId="1" animBg="1"/>
      <p:bldP spid="13" grpId="0" animBg="1"/>
      <p:bldP spid="13" grpId="1" animBg="1"/>
      <p:bldP spid="14" grpId="0" animBg="1"/>
      <p:bldP spid="14" grpId="1" animBg="1"/>
      <p:bldP spid="15" grpId="0"/>
      <p:bldP spid="15" grpId="1"/>
      <p:bldP spid="16" grpId="0"/>
      <p:bldP spid="16" grpId="1"/>
      <p:bldP spid="17" grpId="0"/>
      <p:bldP spid="17" grpId="1"/>
      <p:bldP spid="18" grpId="0"/>
      <p:bldP spid="18" grpId="1"/>
      <p:bldP spid="19" grpId="0"/>
      <p:bldP spid="19" grpId="1"/>
      <p:bldP spid="20" grpId="0" animBg="1"/>
      <p:bldP spid="20" grpId="1" animBg="1"/>
      <p:bldP spid="21" grpId="0" animBg="1"/>
      <p:bldP spid="21" grpId="1" animBg="1"/>
      <p:bldP spid="22" grpId="0" animBg="1"/>
      <p:bldP spid="22" grpId="1" animBg="1"/>
      <p:bldP spid="23" grpId="0" animBg="1"/>
      <p:bldP spid="23" grpId="1" animBg="1"/>
      <p:bldP spid="24" grpId="0"/>
      <p:bldP spid="24"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Segoe UI Semilight"/>
                <a:ea typeface="+mn-ea"/>
                <a:cs typeface="Segoe UI" pitchFamily="34" charset="0"/>
              </a:rPr>
              <a:t>企业 </a:t>
            </a:r>
            <a:r>
              <a:rPr kumimoji="0" lang="en-US" altLang="zh-CN"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Segoe UI Semilight"/>
                <a:ea typeface="+mn-ea"/>
                <a:cs typeface="Segoe UI" pitchFamily="34" charset="0"/>
              </a:rPr>
              <a:t>Power BI </a:t>
            </a:r>
            <a:r>
              <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Segoe UI Semilight"/>
                <a:ea typeface="+mn-ea"/>
                <a:cs typeface="Segoe UI" pitchFamily="34" charset="0"/>
              </a:rPr>
              <a:t>架构 示例</a:t>
            </a:r>
          </a:p>
        </p:txBody>
      </p:sp>
      <p:grpSp>
        <p:nvGrpSpPr>
          <p:cNvPr id="25" name="Group 24">
            <a:extLst>
              <a:ext uri="{FF2B5EF4-FFF2-40B4-BE49-F238E27FC236}">
                <a16:creationId xmlns:a16="http://schemas.microsoft.com/office/drawing/2014/main" id="{10298236-2217-4C17-97FA-15A1A45A7328}"/>
              </a:ext>
            </a:extLst>
          </p:cNvPr>
          <p:cNvGrpSpPr/>
          <p:nvPr/>
        </p:nvGrpSpPr>
        <p:grpSpPr>
          <a:xfrm>
            <a:off x="25102" y="1287614"/>
            <a:ext cx="9714837" cy="5149063"/>
            <a:chOff x="1046284" y="1125416"/>
            <a:chExt cx="9582989" cy="5117122"/>
          </a:xfrm>
        </p:grpSpPr>
        <p:sp>
          <p:nvSpPr>
            <p:cNvPr id="26" name="Rectangle: Rounded Corners 25">
              <a:extLst>
                <a:ext uri="{FF2B5EF4-FFF2-40B4-BE49-F238E27FC236}">
                  <a16:creationId xmlns:a16="http://schemas.microsoft.com/office/drawing/2014/main" id="{24CAADA7-B18F-4D3B-AE55-D10F2CFFBAC9}"/>
                </a:ext>
              </a:extLst>
            </p:cNvPr>
            <p:cNvSpPr/>
            <p:nvPr/>
          </p:nvSpPr>
          <p:spPr>
            <a:xfrm>
              <a:off x="1046284" y="1125416"/>
              <a:ext cx="9582989" cy="5117122"/>
            </a:xfrm>
            <a:prstGeom prst="roundRect">
              <a:avLst>
                <a:gd name="adj" fmla="val 0"/>
              </a:avLst>
            </a:prstGeom>
            <a:solidFill>
              <a:srgbClr val="737373">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7" name="TextBox 26">
              <a:extLst>
                <a:ext uri="{FF2B5EF4-FFF2-40B4-BE49-F238E27FC236}">
                  <a16:creationId xmlns:a16="http://schemas.microsoft.com/office/drawing/2014/main" id="{DA260242-5E1C-4075-9D7C-35867E5C1497}"/>
                </a:ext>
              </a:extLst>
            </p:cNvPr>
            <p:cNvSpPr txBox="1"/>
            <p:nvPr/>
          </p:nvSpPr>
          <p:spPr>
            <a:xfrm>
              <a:off x="4564304" y="5480950"/>
              <a:ext cx="3690908" cy="638637"/>
            </a:xfrm>
            <a:prstGeom prst="rect">
              <a:avLst/>
            </a:prstGeom>
            <a:solidFill>
              <a:srgbClr val="FFFFFF"/>
            </a:solidFill>
            <a:ln w="10795" cap="flat" cmpd="sng" algn="ctr">
              <a:solidFill>
                <a:srgbClr val="353535"/>
              </a:solidFill>
              <a:prstDash val="sysDash"/>
            </a:ln>
            <a:effectLst/>
          </p:spPr>
          <p:txBody>
            <a:bodyPr vert="horz" wrap="square" lIns="91416" tIns="91416" rIns="91416" bIns="91416" rtlCol="0" anchor="t">
              <a:noAutofit/>
            </a:bodyPr>
            <a:lstStyle>
              <a:defPPr>
                <a:defRPr lang="en-US"/>
              </a:defPPr>
              <a:lvl1pPr marL="0" algn="l" defTabSz="932404" rtl="0" eaLnBrk="1" latinLnBrk="0" hangingPunct="1">
                <a:defRPr sz="1800" kern="1200">
                  <a:solidFill>
                    <a:schemeClr val="dk1"/>
                  </a:solidFill>
                  <a:latin typeface="+mn-lt"/>
                  <a:ea typeface="+mn-ea"/>
                  <a:cs typeface="+mn-cs"/>
                </a:defRPr>
              </a:lvl1pPr>
              <a:lvl2pPr marL="466203" algn="l" defTabSz="932404" rtl="0" eaLnBrk="1" latinLnBrk="0" hangingPunct="1">
                <a:defRPr sz="1800" kern="1200">
                  <a:solidFill>
                    <a:schemeClr val="dk1"/>
                  </a:solidFill>
                  <a:latin typeface="+mn-lt"/>
                  <a:ea typeface="+mn-ea"/>
                  <a:cs typeface="+mn-cs"/>
                </a:defRPr>
              </a:lvl2pPr>
              <a:lvl3pPr marL="932404" algn="l" defTabSz="932404" rtl="0" eaLnBrk="1" latinLnBrk="0" hangingPunct="1">
                <a:defRPr sz="1800" kern="1200">
                  <a:solidFill>
                    <a:schemeClr val="dk1"/>
                  </a:solidFill>
                  <a:latin typeface="+mn-lt"/>
                  <a:ea typeface="+mn-ea"/>
                  <a:cs typeface="+mn-cs"/>
                </a:defRPr>
              </a:lvl3pPr>
              <a:lvl4pPr marL="1398607" algn="l" defTabSz="932404" rtl="0" eaLnBrk="1" latinLnBrk="0" hangingPunct="1">
                <a:defRPr sz="1800" kern="1200">
                  <a:solidFill>
                    <a:schemeClr val="dk1"/>
                  </a:solidFill>
                  <a:latin typeface="+mn-lt"/>
                  <a:ea typeface="+mn-ea"/>
                  <a:cs typeface="+mn-cs"/>
                </a:defRPr>
              </a:lvl4pPr>
              <a:lvl5pPr marL="1864807" algn="l" defTabSz="932404" rtl="0" eaLnBrk="1" latinLnBrk="0" hangingPunct="1">
                <a:defRPr sz="1800" kern="1200">
                  <a:solidFill>
                    <a:schemeClr val="dk1"/>
                  </a:solidFill>
                  <a:latin typeface="+mn-lt"/>
                  <a:ea typeface="+mn-ea"/>
                  <a:cs typeface="+mn-cs"/>
                </a:defRPr>
              </a:lvl5pPr>
              <a:lvl6pPr marL="2331011" algn="l" defTabSz="932404" rtl="0" eaLnBrk="1" latinLnBrk="0" hangingPunct="1">
                <a:defRPr sz="1800" kern="1200">
                  <a:solidFill>
                    <a:schemeClr val="dk1"/>
                  </a:solidFill>
                  <a:latin typeface="+mn-lt"/>
                  <a:ea typeface="+mn-ea"/>
                  <a:cs typeface="+mn-cs"/>
                </a:defRPr>
              </a:lvl6pPr>
              <a:lvl7pPr marL="2797212" algn="l" defTabSz="932404" rtl="0" eaLnBrk="1" latinLnBrk="0" hangingPunct="1">
                <a:defRPr sz="1800" kern="1200">
                  <a:solidFill>
                    <a:schemeClr val="dk1"/>
                  </a:solidFill>
                  <a:latin typeface="+mn-lt"/>
                  <a:ea typeface="+mn-ea"/>
                  <a:cs typeface="+mn-cs"/>
                </a:defRPr>
              </a:lvl7pPr>
              <a:lvl8pPr marL="3263415" algn="l" defTabSz="932404" rtl="0" eaLnBrk="1" latinLnBrk="0" hangingPunct="1">
                <a:defRPr sz="1800" kern="1200">
                  <a:solidFill>
                    <a:schemeClr val="dk1"/>
                  </a:solidFill>
                  <a:latin typeface="+mn-lt"/>
                  <a:ea typeface="+mn-ea"/>
                  <a:cs typeface="+mn-cs"/>
                </a:defRPr>
              </a:lvl8pPr>
              <a:lvl9pPr marL="3729618" algn="l" defTabSz="932404" rtl="0" eaLnBrk="1" latinLnBrk="0" hangingPunct="1">
                <a:defRPr sz="1800" kern="1200">
                  <a:solidFill>
                    <a:schemeClr val="dk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28" name="TextBox 27">
              <a:extLst>
                <a:ext uri="{FF2B5EF4-FFF2-40B4-BE49-F238E27FC236}">
                  <a16:creationId xmlns:a16="http://schemas.microsoft.com/office/drawing/2014/main" id="{4C65239D-F1F7-47AC-92A3-B2CC98717AFC}"/>
                </a:ext>
              </a:extLst>
            </p:cNvPr>
            <p:cNvSpPr txBox="1"/>
            <p:nvPr/>
          </p:nvSpPr>
          <p:spPr>
            <a:xfrm>
              <a:off x="4564304" y="2106230"/>
              <a:ext cx="1598212" cy="1616335"/>
            </a:xfrm>
            <a:prstGeom prst="rect">
              <a:avLst/>
            </a:prstGeom>
            <a:solidFill>
              <a:srgbClr val="FFFFFF"/>
            </a:solidFill>
            <a:ln w="10795" cap="flat" cmpd="sng" algn="ctr">
              <a:solidFill>
                <a:srgbClr val="353535"/>
              </a:solidFill>
              <a:prstDash val="sysDash"/>
            </a:ln>
            <a:effectLst/>
          </p:spPr>
          <p:txBody>
            <a:bodyPr vert="horz" wrap="square" lIns="91416" tIns="91416" rIns="91416" bIns="91416" rtlCol="0" anchor="t">
              <a:noAutofit/>
            </a:bodyPr>
            <a:lstStyle>
              <a:defPPr>
                <a:defRPr lang="en-US"/>
              </a:defPPr>
              <a:lvl1pPr marL="0" algn="l" defTabSz="932404" rtl="0" eaLnBrk="1" latinLnBrk="0" hangingPunct="1">
                <a:defRPr sz="1800" kern="1200">
                  <a:solidFill>
                    <a:schemeClr val="dk1"/>
                  </a:solidFill>
                  <a:latin typeface="+mn-lt"/>
                  <a:ea typeface="+mn-ea"/>
                  <a:cs typeface="+mn-cs"/>
                </a:defRPr>
              </a:lvl1pPr>
              <a:lvl2pPr marL="466203" algn="l" defTabSz="932404" rtl="0" eaLnBrk="1" latinLnBrk="0" hangingPunct="1">
                <a:defRPr sz="1800" kern="1200">
                  <a:solidFill>
                    <a:schemeClr val="dk1"/>
                  </a:solidFill>
                  <a:latin typeface="+mn-lt"/>
                  <a:ea typeface="+mn-ea"/>
                  <a:cs typeface="+mn-cs"/>
                </a:defRPr>
              </a:lvl2pPr>
              <a:lvl3pPr marL="932404" algn="l" defTabSz="932404" rtl="0" eaLnBrk="1" latinLnBrk="0" hangingPunct="1">
                <a:defRPr sz="1800" kern="1200">
                  <a:solidFill>
                    <a:schemeClr val="dk1"/>
                  </a:solidFill>
                  <a:latin typeface="+mn-lt"/>
                  <a:ea typeface="+mn-ea"/>
                  <a:cs typeface="+mn-cs"/>
                </a:defRPr>
              </a:lvl3pPr>
              <a:lvl4pPr marL="1398607" algn="l" defTabSz="932404" rtl="0" eaLnBrk="1" latinLnBrk="0" hangingPunct="1">
                <a:defRPr sz="1800" kern="1200">
                  <a:solidFill>
                    <a:schemeClr val="dk1"/>
                  </a:solidFill>
                  <a:latin typeface="+mn-lt"/>
                  <a:ea typeface="+mn-ea"/>
                  <a:cs typeface="+mn-cs"/>
                </a:defRPr>
              </a:lvl4pPr>
              <a:lvl5pPr marL="1864807" algn="l" defTabSz="932404" rtl="0" eaLnBrk="1" latinLnBrk="0" hangingPunct="1">
                <a:defRPr sz="1800" kern="1200">
                  <a:solidFill>
                    <a:schemeClr val="dk1"/>
                  </a:solidFill>
                  <a:latin typeface="+mn-lt"/>
                  <a:ea typeface="+mn-ea"/>
                  <a:cs typeface="+mn-cs"/>
                </a:defRPr>
              </a:lvl5pPr>
              <a:lvl6pPr marL="2331011" algn="l" defTabSz="932404" rtl="0" eaLnBrk="1" latinLnBrk="0" hangingPunct="1">
                <a:defRPr sz="1800" kern="1200">
                  <a:solidFill>
                    <a:schemeClr val="dk1"/>
                  </a:solidFill>
                  <a:latin typeface="+mn-lt"/>
                  <a:ea typeface="+mn-ea"/>
                  <a:cs typeface="+mn-cs"/>
                </a:defRPr>
              </a:lvl6pPr>
              <a:lvl7pPr marL="2797212" algn="l" defTabSz="932404" rtl="0" eaLnBrk="1" latinLnBrk="0" hangingPunct="1">
                <a:defRPr sz="1800" kern="1200">
                  <a:solidFill>
                    <a:schemeClr val="dk1"/>
                  </a:solidFill>
                  <a:latin typeface="+mn-lt"/>
                  <a:ea typeface="+mn-ea"/>
                  <a:cs typeface="+mn-cs"/>
                </a:defRPr>
              </a:lvl7pPr>
              <a:lvl8pPr marL="3263415" algn="l" defTabSz="932404" rtl="0" eaLnBrk="1" latinLnBrk="0" hangingPunct="1">
                <a:defRPr sz="1800" kern="1200">
                  <a:solidFill>
                    <a:schemeClr val="dk1"/>
                  </a:solidFill>
                  <a:latin typeface="+mn-lt"/>
                  <a:ea typeface="+mn-ea"/>
                  <a:cs typeface="+mn-cs"/>
                </a:defRPr>
              </a:lvl8pPr>
              <a:lvl9pPr marL="3729618" algn="l" defTabSz="932404" rtl="0" eaLnBrk="1" latinLnBrk="0" hangingPunct="1">
                <a:defRPr sz="1800" kern="1200">
                  <a:solidFill>
                    <a:schemeClr val="dk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企业数据仓库</a:t>
              </a:r>
              <a:endParaRPr kumimoji="0" lang="en-US"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29" name="TextBox 28">
              <a:extLst>
                <a:ext uri="{FF2B5EF4-FFF2-40B4-BE49-F238E27FC236}">
                  <a16:creationId xmlns:a16="http://schemas.microsoft.com/office/drawing/2014/main" id="{68248365-29DA-4607-AAF9-2B46828D7E18}"/>
                </a:ext>
              </a:extLst>
            </p:cNvPr>
            <p:cNvSpPr txBox="1"/>
            <p:nvPr/>
          </p:nvSpPr>
          <p:spPr>
            <a:xfrm>
              <a:off x="1378653" y="1608267"/>
              <a:ext cx="1598212" cy="4169017"/>
            </a:xfrm>
            <a:prstGeom prst="rect">
              <a:avLst/>
            </a:prstGeom>
            <a:solidFill>
              <a:srgbClr val="FFFFFF"/>
            </a:solidFill>
            <a:ln w="10795" cap="flat" cmpd="sng" algn="ctr">
              <a:solidFill>
                <a:srgbClr val="353535"/>
              </a:solidFill>
              <a:prstDash val="sysDash"/>
            </a:ln>
            <a:effectLst/>
          </p:spPr>
          <p:txBody>
            <a:bodyPr vert="horz" wrap="square" lIns="91416" tIns="91416" rIns="91416" bIns="91416" rtlCol="0" anchor="t">
              <a:noAutofit/>
            </a:bodyPr>
            <a:lstStyle>
              <a:defPPr>
                <a:defRPr lang="en-US"/>
              </a:defPPr>
              <a:lvl1pPr marL="0" algn="l" defTabSz="932404" rtl="0" eaLnBrk="1" latinLnBrk="0" hangingPunct="1">
                <a:defRPr sz="1800" kern="1200">
                  <a:solidFill>
                    <a:schemeClr val="dk1"/>
                  </a:solidFill>
                  <a:latin typeface="+mn-lt"/>
                  <a:ea typeface="+mn-ea"/>
                  <a:cs typeface="+mn-cs"/>
                </a:defRPr>
              </a:lvl1pPr>
              <a:lvl2pPr marL="466203" algn="l" defTabSz="932404" rtl="0" eaLnBrk="1" latinLnBrk="0" hangingPunct="1">
                <a:defRPr sz="1800" kern="1200">
                  <a:solidFill>
                    <a:schemeClr val="dk1"/>
                  </a:solidFill>
                  <a:latin typeface="+mn-lt"/>
                  <a:ea typeface="+mn-ea"/>
                  <a:cs typeface="+mn-cs"/>
                </a:defRPr>
              </a:lvl2pPr>
              <a:lvl3pPr marL="932404" algn="l" defTabSz="932404" rtl="0" eaLnBrk="1" latinLnBrk="0" hangingPunct="1">
                <a:defRPr sz="1800" kern="1200">
                  <a:solidFill>
                    <a:schemeClr val="dk1"/>
                  </a:solidFill>
                  <a:latin typeface="+mn-lt"/>
                  <a:ea typeface="+mn-ea"/>
                  <a:cs typeface="+mn-cs"/>
                </a:defRPr>
              </a:lvl3pPr>
              <a:lvl4pPr marL="1398607" algn="l" defTabSz="932404" rtl="0" eaLnBrk="1" latinLnBrk="0" hangingPunct="1">
                <a:defRPr sz="1800" kern="1200">
                  <a:solidFill>
                    <a:schemeClr val="dk1"/>
                  </a:solidFill>
                  <a:latin typeface="+mn-lt"/>
                  <a:ea typeface="+mn-ea"/>
                  <a:cs typeface="+mn-cs"/>
                </a:defRPr>
              </a:lvl4pPr>
              <a:lvl5pPr marL="1864807" algn="l" defTabSz="932404" rtl="0" eaLnBrk="1" latinLnBrk="0" hangingPunct="1">
                <a:defRPr sz="1800" kern="1200">
                  <a:solidFill>
                    <a:schemeClr val="dk1"/>
                  </a:solidFill>
                  <a:latin typeface="+mn-lt"/>
                  <a:ea typeface="+mn-ea"/>
                  <a:cs typeface="+mn-cs"/>
                </a:defRPr>
              </a:lvl5pPr>
              <a:lvl6pPr marL="2331011" algn="l" defTabSz="932404" rtl="0" eaLnBrk="1" latinLnBrk="0" hangingPunct="1">
                <a:defRPr sz="1800" kern="1200">
                  <a:solidFill>
                    <a:schemeClr val="dk1"/>
                  </a:solidFill>
                  <a:latin typeface="+mn-lt"/>
                  <a:ea typeface="+mn-ea"/>
                  <a:cs typeface="+mn-cs"/>
                </a:defRPr>
              </a:lvl6pPr>
              <a:lvl7pPr marL="2797212" algn="l" defTabSz="932404" rtl="0" eaLnBrk="1" latinLnBrk="0" hangingPunct="1">
                <a:defRPr sz="1800" kern="1200">
                  <a:solidFill>
                    <a:schemeClr val="dk1"/>
                  </a:solidFill>
                  <a:latin typeface="+mn-lt"/>
                  <a:ea typeface="+mn-ea"/>
                  <a:cs typeface="+mn-cs"/>
                </a:defRPr>
              </a:lvl7pPr>
              <a:lvl8pPr marL="3263415" algn="l" defTabSz="932404" rtl="0" eaLnBrk="1" latinLnBrk="0" hangingPunct="1">
                <a:defRPr sz="1800" kern="1200">
                  <a:solidFill>
                    <a:schemeClr val="dk1"/>
                  </a:solidFill>
                  <a:latin typeface="+mn-lt"/>
                  <a:ea typeface="+mn-ea"/>
                  <a:cs typeface="+mn-cs"/>
                </a:defRPr>
              </a:lvl8pPr>
              <a:lvl9pPr marL="3729618" algn="l" defTabSz="932404" rtl="0" eaLnBrk="1" latinLnBrk="0" hangingPunct="1">
                <a:defRPr sz="1800" kern="1200">
                  <a:solidFill>
                    <a:schemeClr val="dk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数据源</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30" name="Picture 29">
              <a:extLst>
                <a:ext uri="{FF2B5EF4-FFF2-40B4-BE49-F238E27FC236}">
                  <a16:creationId xmlns:a16="http://schemas.microsoft.com/office/drawing/2014/main" id="{E5F03EAC-3F96-4779-8AF0-555879BB692C}"/>
                </a:ext>
              </a:extLst>
            </p:cNvPr>
            <p:cNvPicPr>
              <a:picLocks noChangeAspect="1"/>
            </p:cNvPicPr>
            <p:nvPr/>
          </p:nvPicPr>
          <p:blipFill>
            <a:blip r:embed="rId3"/>
            <a:stretch>
              <a:fillRect/>
            </a:stretch>
          </p:blipFill>
          <p:spPr>
            <a:xfrm>
              <a:off x="1902966" y="2191196"/>
              <a:ext cx="744207" cy="906919"/>
            </a:xfrm>
            <a:prstGeom prst="rect">
              <a:avLst/>
            </a:prstGeom>
          </p:spPr>
        </p:pic>
        <p:pic>
          <p:nvPicPr>
            <p:cNvPr id="31" name="Picture 30">
              <a:extLst>
                <a:ext uri="{FF2B5EF4-FFF2-40B4-BE49-F238E27FC236}">
                  <a16:creationId xmlns:a16="http://schemas.microsoft.com/office/drawing/2014/main" id="{77AFF9BA-0B54-477E-8F2D-8AE8FB42FD37}"/>
                </a:ext>
              </a:extLst>
            </p:cNvPr>
            <p:cNvPicPr>
              <a:picLocks noChangeAspect="1"/>
            </p:cNvPicPr>
            <p:nvPr/>
          </p:nvPicPr>
          <p:blipFill>
            <a:blip r:embed="rId3"/>
            <a:stretch>
              <a:fillRect/>
            </a:stretch>
          </p:blipFill>
          <p:spPr>
            <a:xfrm>
              <a:off x="4966778" y="2603232"/>
              <a:ext cx="793264" cy="966702"/>
            </a:xfrm>
            <a:prstGeom prst="rect">
              <a:avLst/>
            </a:prstGeom>
          </p:spPr>
        </p:pic>
        <p:sp>
          <p:nvSpPr>
            <p:cNvPr id="32" name="TextBox 31">
              <a:extLst>
                <a:ext uri="{FF2B5EF4-FFF2-40B4-BE49-F238E27FC236}">
                  <a16:creationId xmlns:a16="http://schemas.microsoft.com/office/drawing/2014/main" id="{8F7FF756-2AC9-4E58-956B-04261D453C2E}"/>
                </a:ext>
              </a:extLst>
            </p:cNvPr>
            <p:cNvSpPr txBox="1"/>
            <p:nvPr/>
          </p:nvSpPr>
          <p:spPr>
            <a:xfrm>
              <a:off x="1620996" y="3168566"/>
              <a:ext cx="1355869" cy="1942257"/>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关系型数据库</a:t>
              </a:r>
              <a:endParaRPr kumimoji="0" 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endParaRP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Hadoop</a:t>
              </a: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文件</a:t>
              </a:r>
              <a:endParaRPr kumimoji="0" lang="en-US" altLang="zh-CN"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endParaRP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SAP</a:t>
              </a:r>
              <a:endParaRPr kumimoji="0" 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endParaRP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505050"/>
                  </a:solidFill>
                  <a:effectLst/>
                  <a:uLnTx/>
                  <a:uFillTx/>
                  <a:latin typeface="等线" panose="020F0502020204030204"/>
                  <a:ea typeface="+mn-ea"/>
                  <a:cs typeface="+mn-cs"/>
                </a:rPr>
                <a:t>HR</a:t>
              </a: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505050"/>
                  </a:solidFill>
                  <a:effectLst/>
                  <a:uLnTx/>
                  <a:uFillTx/>
                  <a:latin typeface="等线" panose="020F0502020204030204"/>
                  <a:ea typeface="+mn-ea"/>
                  <a:cs typeface="+mn-cs"/>
                </a:rPr>
                <a:t>ERP</a:t>
              </a: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505050"/>
                  </a:solidFill>
                  <a:effectLst/>
                  <a:uLnTx/>
                  <a:uFillTx/>
                  <a:latin typeface="等线" panose="020F0502020204030204"/>
                  <a:ea typeface="+mn-ea"/>
                  <a:cs typeface="+mn-cs"/>
                </a:rPr>
                <a:t>CRM</a:t>
              </a: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05050"/>
                  </a:solidFill>
                  <a:effectLst/>
                  <a:uLnTx/>
                  <a:uFillTx/>
                  <a:latin typeface="等线" panose="020F0502020204030204"/>
                  <a:ea typeface="+mn-ea"/>
                  <a:cs typeface="+mn-cs"/>
                </a:rPr>
                <a:t>业务系统</a:t>
              </a:r>
              <a:endParaRPr kumimoji="0" lang="en-US" altLang="zh-CN" sz="1100" b="0" i="0" u="none" strike="noStrike" kern="1200" cap="none" spc="0" normalizeH="0" baseline="0" noProof="0" dirty="0">
                <a:ln>
                  <a:noFill/>
                </a:ln>
                <a:solidFill>
                  <a:srgbClr val="505050"/>
                </a:solidFill>
                <a:effectLst/>
                <a:uLnTx/>
                <a:uFillTx/>
                <a:latin typeface="等线" panose="020F0502020204030204"/>
                <a:ea typeface="+mn-ea"/>
                <a:cs typeface="+mn-cs"/>
              </a:endParaRP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505050"/>
                  </a:solidFill>
                  <a:effectLst/>
                  <a:uLnTx/>
                  <a:uFillTx/>
                  <a:latin typeface="等线" panose="020F0502020204030204"/>
                  <a:ea typeface="+mn-ea"/>
                  <a:cs typeface="+mn-cs"/>
                </a:rPr>
                <a:t>………</a:t>
              </a: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505050"/>
                </a:solidFill>
                <a:effectLst/>
                <a:uLnTx/>
                <a:uFillTx/>
                <a:latin typeface="等线" panose="020F0502020204030204"/>
                <a:ea typeface="+mn-ea"/>
                <a:cs typeface="+mn-cs"/>
              </a:endParaRPr>
            </a:p>
            <a:p>
              <a:pPr marL="0" marR="0" lvl="0" indent="0" algn="l" defTabSz="93240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grpSp>
          <p:nvGrpSpPr>
            <p:cNvPr id="33" name="Group 32">
              <a:extLst>
                <a:ext uri="{FF2B5EF4-FFF2-40B4-BE49-F238E27FC236}">
                  <a16:creationId xmlns:a16="http://schemas.microsoft.com/office/drawing/2014/main" id="{0A1EA58D-9F95-4098-86E3-6C9C9CC0B525}"/>
                </a:ext>
              </a:extLst>
            </p:cNvPr>
            <p:cNvGrpSpPr/>
            <p:nvPr/>
          </p:nvGrpSpPr>
          <p:grpSpPr>
            <a:xfrm>
              <a:off x="8722828" y="2106230"/>
              <a:ext cx="1843045" cy="2401021"/>
              <a:chOff x="7031418" y="1469129"/>
              <a:chExt cx="1843045" cy="2401021"/>
            </a:xfrm>
          </p:grpSpPr>
          <p:grpSp>
            <p:nvGrpSpPr>
              <p:cNvPr id="54" name="Group 53">
                <a:extLst>
                  <a:ext uri="{FF2B5EF4-FFF2-40B4-BE49-F238E27FC236}">
                    <a16:creationId xmlns:a16="http://schemas.microsoft.com/office/drawing/2014/main" id="{655587F9-B35F-4B9F-8815-1A6AE837D99B}"/>
                  </a:ext>
                </a:extLst>
              </p:cNvPr>
              <p:cNvGrpSpPr/>
              <p:nvPr/>
            </p:nvGrpSpPr>
            <p:grpSpPr>
              <a:xfrm>
                <a:off x="7065703" y="1469129"/>
                <a:ext cx="1808760" cy="2401021"/>
                <a:chOff x="6861196" y="2340608"/>
                <a:chExt cx="1808760" cy="2401021"/>
              </a:xfrm>
            </p:grpSpPr>
            <p:sp>
              <p:nvSpPr>
                <p:cNvPr id="56" name="Rectangle 55">
                  <a:extLst>
                    <a:ext uri="{FF2B5EF4-FFF2-40B4-BE49-F238E27FC236}">
                      <a16:creationId xmlns:a16="http://schemas.microsoft.com/office/drawing/2014/main" id="{98498F7F-3847-43ED-A7A2-4A18F215CA08}"/>
                    </a:ext>
                  </a:extLst>
                </p:cNvPr>
                <p:cNvSpPr/>
                <p:nvPr/>
              </p:nvSpPr>
              <p:spPr>
                <a:xfrm>
                  <a:off x="6861196" y="2340608"/>
                  <a:ext cx="1614004" cy="2401021"/>
                </a:xfrm>
                <a:prstGeom prst="rect">
                  <a:avLst/>
                </a:prstGeom>
                <a:solidFill>
                  <a:srgbClr val="FFFFFF">
                    <a:lumMod val="95000"/>
                  </a:srgbClr>
                </a:solidFill>
                <a:ln w="6350" cap="flat" cmpd="sng" algn="ctr">
                  <a:solidFill>
                    <a:srgbClr val="0078D7">
                      <a:lumMod val="60000"/>
                      <a:lumOff val="40000"/>
                    </a:srgbClr>
                  </a:solidFill>
                  <a:prstDash val="solid"/>
                  <a:headEnd type="none" w="med" len="med"/>
                  <a:tailEnd type="none" w="med" len="med"/>
                </a:ln>
                <a:effectLst/>
              </p:spPr>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ct val="0"/>
                    </a:spcBef>
                    <a:spcAft>
                      <a:spcPts val="588"/>
                    </a:spcAft>
                    <a:buClrTx/>
                    <a:buSzTx/>
                    <a:buFontTx/>
                    <a:buNone/>
                    <a:tabLst/>
                    <a:defRPr/>
                  </a:pPr>
                  <a:endParaRPr kumimoji="0" lang="en-US" sz="1372" b="0" i="0" u="none" strike="noStrike" kern="0" cap="none" spc="0" normalizeH="0" baseline="0" noProof="0" dirty="0">
                    <a:ln>
                      <a:noFill/>
                    </a:ln>
                    <a:solidFill>
                      <a:srgbClr val="44546A"/>
                    </a:solidFill>
                    <a:effectLst/>
                    <a:uLnTx/>
                    <a:uFillTx/>
                    <a:latin typeface="等线" panose="020F0502020204030204"/>
                    <a:ea typeface="+mn-ea"/>
                    <a:cs typeface="+mn-cs"/>
                  </a:endParaRPr>
                </a:p>
              </p:txBody>
            </p:sp>
            <p:pic>
              <p:nvPicPr>
                <p:cNvPr id="57" name="Picture 56">
                  <a:extLst>
                    <a:ext uri="{FF2B5EF4-FFF2-40B4-BE49-F238E27FC236}">
                      <a16:creationId xmlns:a16="http://schemas.microsoft.com/office/drawing/2014/main" id="{29D29DD8-0939-4FA9-9321-A5B4F7948BCC}"/>
                    </a:ext>
                  </a:extLst>
                </p:cNvPr>
                <p:cNvPicPr>
                  <a:picLocks noChangeAspect="1"/>
                </p:cNvPicPr>
                <p:nvPr/>
              </p:nvPicPr>
              <p:blipFill rotWithShape="1">
                <a:blip r:embed="rId4" cstate="screen">
                  <a:duotone>
                    <a:prstClr val="black"/>
                    <a:srgbClr val="0078D7">
                      <a:tint val="45000"/>
                      <a:satMod val="400000"/>
                    </a:srgbClr>
                  </a:duotone>
                  <a:lum bright="-51000"/>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a:xfrm>
                  <a:off x="7035766" y="2633799"/>
                  <a:ext cx="358570" cy="347169"/>
                </a:xfrm>
                <a:prstGeom prst="rect">
                  <a:avLst/>
                </a:prstGeom>
              </p:spPr>
            </p:pic>
            <p:sp>
              <p:nvSpPr>
                <p:cNvPr id="58" name="TextBox 57">
                  <a:extLst>
                    <a:ext uri="{FF2B5EF4-FFF2-40B4-BE49-F238E27FC236}">
                      <a16:creationId xmlns:a16="http://schemas.microsoft.com/office/drawing/2014/main" id="{2246D185-BEC5-4BBC-84AD-AC96D8C31336}"/>
                    </a:ext>
                  </a:extLst>
                </p:cNvPr>
                <p:cNvSpPr txBox="1"/>
                <p:nvPr/>
              </p:nvSpPr>
              <p:spPr>
                <a:xfrm>
                  <a:off x="7252473" y="2524212"/>
                  <a:ext cx="1417483"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rgbClr val="000000"/>
                          </a:gs>
                          <a:gs pos="30000">
                            <a:srgbClr val="000000"/>
                          </a:gs>
                        </a:gsLst>
                        <a:lin ang="5400000" scaled="0"/>
                      </a:gradFill>
                      <a:effectLst/>
                      <a:uLnTx/>
                      <a:uFillTx/>
                      <a:latin typeface="微软雅黑" panose="020B0503020204020204" pitchFamily="34" charset="-122"/>
                      <a:ea typeface="微软雅黑" panose="020B0503020204020204" pitchFamily="34" charset="-122"/>
                    </a:rPr>
                    <a:t>Power BI R</a:t>
                  </a:r>
                  <a:r>
                    <a:rPr kumimoji="0" lang="en-US" altLang="zh-CN" sz="1200" b="0" i="0" u="none" strike="noStrike" kern="0" cap="none" spc="0" normalizeH="0" baseline="0" noProof="0" dirty="0">
                      <a:ln>
                        <a:noFill/>
                      </a:ln>
                      <a:gradFill>
                        <a:gsLst>
                          <a:gs pos="2917">
                            <a:srgbClr val="000000"/>
                          </a:gs>
                          <a:gs pos="30000">
                            <a:srgbClr val="000000"/>
                          </a:gs>
                        </a:gsLst>
                        <a:lin ang="5400000" scaled="0"/>
                      </a:gradFill>
                      <a:effectLst/>
                      <a:uLnTx/>
                      <a:uFillTx/>
                      <a:latin typeface="微软雅黑" panose="020B0503020204020204" pitchFamily="34" charset="-122"/>
                      <a:ea typeface="微软雅黑" panose="020B0503020204020204" pitchFamily="34" charset="-122"/>
                    </a:rPr>
                    <a:t>eport </a:t>
                  </a:r>
                  <a:r>
                    <a:rPr kumimoji="0" lang="en-US" sz="1200" b="0" i="0" u="none" strike="noStrike" kern="0" cap="none" spc="0" normalizeH="0" baseline="0" noProof="0" dirty="0">
                      <a:ln>
                        <a:noFill/>
                      </a:ln>
                      <a:gradFill>
                        <a:gsLst>
                          <a:gs pos="2917">
                            <a:srgbClr val="000000"/>
                          </a:gs>
                          <a:gs pos="30000">
                            <a:srgbClr val="000000"/>
                          </a:gs>
                        </a:gsLst>
                        <a:lin ang="5400000" scaled="0"/>
                      </a:gradFill>
                      <a:effectLst/>
                      <a:uLnTx/>
                      <a:uFillTx/>
                      <a:latin typeface="微软雅黑" panose="020B0503020204020204" pitchFamily="34" charset="-122"/>
                      <a:ea typeface="微软雅黑" panose="020B0503020204020204" pitchFamily="34" charset="-122"/>
                    </a:rPr>
                    <a:t>Server</a:t>
                  </a:r>
                </a:p>
              </p:txBody>
            </p:sp>
          </p:grpSp>
          <p:sp>
            <p:nvSpPr>
              <p:cNvPr id="55" name="TextBox 54">
                <a:extLst>
                  <a:ext uri="{FF2B5EF4-FFF2-40B4-BE49-F238E27FC236}">
                    <a16:creationId xmlns:a16="http://schemas.microsoft.com/office/drawing/2014/main" id="{492FC560-C114-4EF2-A386-4412740F10CC}"/>
                  </a:ext>
                </a:extLst>
              </p:cNvPr>
              <p:cNvSpPr txBox="1"/>
              <p:nvPr/>
            </p:nvSpPr>
            <p:spPr>
              <a:xfrm>
                <a:off x="7031418" y="2251685"/>
                <a:ext cx="1648289" cy="769441"/>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默认建设的共享给所有人的报表</a:t>
                </a:r>
                <a:endParaRPr kumimoji="0" lang="en-US" altLang="zh-CN"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endParaRP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大部门内部共享的报表</a:t>
                </a:r>
                <a:endParaRPr kumimoji="0" lang="en-US" sz="1100" b="0"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grpSp>
        <p:sp>
          <p:nvSpPr>
            <p:cNvPr id="34" name="TextBox 33">
              <a:extLst>
                <a:ext uri="{FF2B5EF4-FFF2-40B4-BE49-F238E27FC236}">
                  <a16:creationId xmlns:a16="http://schemas.microsoft.com/office/drawing/2014/main" id="{9736A830-F6B9-4F42-B041-04221FD96F1F}"/>
                </a:ext>
              </a:extLst>
            </p:cNvPr>
            <p:cNvSpPr txBox="1"/>
            <p:nvPr/>
          </p:nvSpPr>
          <p:spPr>
            <a:xfrm>
              <a:off x="6660708" y="2106230"/>
              <a:ext cx="1598212" cy="1616334"/>
            </a:xfrm>
            <a:prstGeom prst="rect">
              <a:avLst/>
            </a:prstGeom>
            <a:solidFill>
              <a:srgbClr val="FFFFFF"/>
            </a:solidFill>
            <a:ln w="10795" cap="flat" cmpd="sng" algn="ctr">
              <a:solidFill>
                <a:srgbClr val="353535"/>
              </a:solidFill>
              <a:prstDash val="sysDash"/>
            </a:ln>
            <a:effectLst/>
          </p:spPr>
          <p:txBody>
            <a:bodyPr vert="horz" wrap="square" lIns="91416" tIns="91416" rIns="91416" bIns="91416" rtlCol="0" anchor="t">
              <a:noAutofit/>
            </a:bodyPr>
            <a:lstStyle>
              <a:defPPr>
                <a:defRPr lang="en-US"/>
              </a:defPPr>
              <a:lvl1pPr marL="0" algn="l" defTabSz="932404" rtl="0" eaLnBrk="1" latinLnBrk="0" hangingPunct="1">
                <a:defRPr sz="1800" kern="1200">
                  <a:solidFill>
                    <a:schemeClr val="dk1"/>
                  </a:solidFill>
                  <a:latin typeface="+mn-lt"/>
                  <a:ea typeface="+mn-ea"/>
                  <a:cs typeface="+mn-cs"/>
                </a:defRPr>
              </a:lvl1pPr>
              <a:lvl2pPr marL="466203" algn="l" defTabSz="932404" rtl="0" eaLnBrk="1" latinLnBrk="0" hangingPunct="1">
                <a:defRPr sz="1800" kern="1200">
                  <a:solidFill>
                    <a:schemeClr val="dk1"/>
                  </a:solidFill>
                  <a:latin typeface="+mn-lt"/>
                  <a:ea typeface="+mn-ea"/>
                  <a:cs typeface="+mn-cs"/>
                </a:defRPr>
              </a:lvl2pPr>
              <a:lvl3pPr marL="932404" algn="l" defTabSz="932404" rtl="0" eaLnBrk="1" latinLnBrk="0" hangingPunct="1">
                <a:defRPr sz="1800" kern="1200">
                  <a:solidFill>
                    <a:schemeClr val="dk1"/>
                  </a:solidFill>
                  <a:latin typeface="+mn-lt"/>
                  <a:ea typeface="+mn-ea"/>
                  <a:cs typeface="+mn-cs"/>
                </a:defRPr>
              </a:lvl3pPr>
              <a:lvl4pPr marL="1398607" algn="l" defTabSz="932404" rtl="0" eaLnBrk="1" latinLnBrk="0" hangingPunct="1">
                <a:defRPr sz="1800" kern="1200">
                  <a:solidFill>
                    <a:schemeClr val="dk1"/>
                  </a:solidFill>
                  <a:latin typeface="+mn-lt"/>
                  <a:ea typeface="+mn-ea"/>
                  <a:cs typeface="+mn-cs"/>
                </a:defRPr>
              </a:lvl4pPr>
              <a:lvl5pPr marL="1864807" algn="l" defTabSz="932404" rtl="0" eaLnBrk="1" latinLnBrk="0" hangingPunct="1">
                <a:defRPr sz="1800" kern="1200">
                  <a:solidFill>
                    <a:schemeClr val="dk1"/>
                  </a:solidFill>
                  <a:latin typeface="+mn-lt"/>
                  <a:ea typeface="+mn-ea"/>
                  <a:cs typeface="+mn-cs"/>
                </a:defRPr>
              </a:lvl5pPr>
              <a:lvl6pPr marL="2331011" algn="l" defTabSz="932404" rtl="0" eaLnBrk="1" latinLnBrk="0" hangingPunct="1">
                <a:defRPr sz="1800" kern="1200">
                  <a:solidFill>
                    <a:schemeClr val="dk1"/>
                  </a:solidFill>
                  <a:latin typeface="+mn-lt"/>
                  <a:ea typeface="+mn-ea"/>
                  <a:cs typeface="+mn-cs"/>
                </a:defRPr>
              </a:lvl6pPr>
              <a:lvl7pPr marL="2797212" algn="l" defTabSz="932404" rtl="0" eaLnBrk="1" latinLnBrk="0" hangingPunct="1">
                <a:defRPr sz="1800" kern="1200">
                  <a:solidFill>
                    <a:schemeClr val="dk1"/>
                  </a:solidFill>
                  <a:latin typeface="+mn-lt"/>
                  <a:ea typeface="+mn-ea"/>
                  <a:cs typeface="+mn-cs"/>
                </a:defRPr>
              </a:lvl7pPr>
              <a:lvl8pPr marL="3263415" algn="l" defTabSz="932404" rtl="0" eaLnBrk="1" latinLnBrk="0" hangingPunct="1">
                <a:defRPr sz="1800" kern="1200">
                  <a:solidFill>
                    <a:schemeClr val="dk1"/>
                  </a:solidFill>
                  <a:latin typeface="+mn-lt"/>
                  <a:ea typeface="+mn-ea"/>
                  <a:cs typeface="+mn-cs"/>
                </a:defRPr>
              </a:lvl8pPr>
              <a:lvl9pPr marL="3729618" algn="l" defTabSz="932404" rtl="0" eaLnBrk="1" latinLnBrk="0" hangingPunct="1">
                <a:defRPr sz="1800" kern="1200">
                  <a:solidFill>
                    <a:schemeClr val="dk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SQL Server </a:t>
              </a:r>
              <a:r>
                <a:rPr kumimoji="0" lang="zh-CN" altLang="en-US"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分析服务</a:t>
              </a:r>
              <a:endParaRPr kumimoji="0" lang="en-US"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35" name="Picture 34">
              <a:extLst>
                <a:ext uri="{FF2B5EF4-FFF2-40B4-BE49-F238E27FC236}">
                  <a16:creationId xmlns:a16="http://schemas.microsoft.com/office/drawing/2014/main" id="{24A9BA20-6432-4989-9F00-895DA55E7B49}"/>
                </a:ext>
              </a:extLst>
            </p:cNvPr>
            <p:cNvPicPr>
              <a:picLocks noChangeAspect="1"/>
            </p:cNvPicPr>
            <p:nvPr/>
          </p:nvPicPr>
          <p:blipFill>
            <a:blip r:embed="rId3"/>
            <a:stretch>
              <a:fillRect/>
            </a:stretch>
          </p:blipFill>
          <p:spPr>
            <a:xfrm>
              <a:off x="7020405" y="2603232"/>
              <a:ext cx="793264" cy="966702"/>
            </a:xfrm>
            <a:prstGeom prst="rect">
              <a:avLst/>
            </a:prstGeom>
          </p:spPr>
        </p:pic>
        <p:pic>
          <p:nvPicPr>
            <p:cNvPr id="36" name="Picture 35">
              <a:extLst>
                <a:ext uri="{FF2B5EF4-FFF2-40B4-BE49-F238E27FC236}">
                  <a16:creationId xmlns:a16="http://schemas.microsoft.com/office/drawing/2014/main" id="{B024EBCE-7A38-4694-A29B-B2FBCB582049}"/>
                </a:ext>
              </a:extLst>
            </p:cNvPr>
            <p:cNvPicPr>
              <a:picLocks noChangeAspect="1"/>
            </p:cNvPicPr>
            <p:nvPr/>
          </p:nvPicPr>
          <p:blipFill rotWithShape="1">
            <a:blip r:embed="rId4" cstate="screen">
              <a:duotone>
                <a:prstClr val="black"/>
                <a:srgbClr val="0078D7">
                  <a:tint val="45000"/>
                  <a:satMod val="400000"/>
                </a:srgbClr>
              </a:duotone>
              <a:lum bright="-51000"/>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a:xfrm>
              <a:off x="4826030" y="5626683"/>
              <a:ext cx="358570" cy="347169"/>
            </a:xfrm>
            <a:prstGeom prst="rect">
              <a:avLst/>
            </a:prstGeom>
          </p:spPr>
        </p:pic>
        <p:sp>
          <p:nvSpPr>
            <p:cNvPr id="37" name="TextBox 36">
              <a:extLst>
                <a:ext uri="{FF2B5EF4-FFF2-40B4-BE49-F238E27FC236}">
                  <a16:creationId xmlns:a16="http://schemas.microsoft.com/office/drawing/2014/main" id="{FB513711-4B91-4238-B7AF-EADCE130621D}"/>
                </a:ext>
              </a:extLst>
            </p:cNvPr>
            <p:cNvSpPr txBox="1"/>
            <p:nvPr/>
          </p:nvSpPr>
          <p:spPr>
            <a:xfrm>
              <a:off x="5359702" y="5646380"/>
              <a:ext cx="2488360" cy="307777"/>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Power BI Desktop </a:t>
              </a:r>
              <a:r>
                <a:rPr kumimoji="0" lang="zh-CN" altLang="en-US" sz="14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自助分析</a:t>
              </a:r>
              <a:endParaRPr kumimoji="0" lang="en-US" sz="1400" b="0"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cxnSp>
          <p:nvCxnSpPr>
            <p:cNvPr id="38" name="Connector: Elbow 37">
              <a:extLst>
                <a:ext uri="{FF2B5EF4-FFF2-40B4-BE49-F238E27FC236}">
                  <a16:creationId xmlns:a16="http://schemas.microsoft.com/office/drawing/2014/main" id="{87843A10-8E1D-4A2B-99C8-774715E113DD}"/>
                </a:ext>
              </a:extLst>
            </p:cNvPr>
            <p:cNvCxnSpPr>
              <a:cxnSpLocks/>
              <a:stCxn id="29" idx="3"/>
              <a:endCxn id="28" idx="1"/>
            </p:cNvCxnSpPr>
            <p:nvPr/>
          </p:nvCxnSpPr>
          <p:spPr>
            <a:xfrm flipV="1">
              <a:off x="2976865" y="2914397"/>
              <a:ext cx="1587439" cy="778378"/>
            </a:xfrm>
            <a:prstGeom prst="bentConnector3">
              <a:avLst>
                <a:gd name="adj1" fmla="val 50000"/>
              </a:avLst>
            </a:prstGeom>
            <a:noFill/>
            <a:ln w="19050" cap="flat" cmpd="sng" algn="ctr">
              <a:solidFill>
                <a:srgbClr val="353535"/>
              </a:solidFill>
              <a:prstDash val="solid"/>
              <a:tailEnd type="triangle"/>
            </a:ln>
            <a:effectLst/>
          </p:spPr>
        </p:cxnSp>
        <p:cxnSp>
          <p:nvCxnSpPr>
            <p:cNvPr id="39" name="Connector: Elbow 38">
              <a:extLst>
                <a:ext uri="{FF2B5EF4-FFF2-40B4-BE49-F238E27FC236}">
                  <a16:creationId xmlns:a16="http://schemas.microsoft.com/office/drawing/2014/main" id="{1DA0CB12-510A-4D0B-AA91-CC04B8860442}"/>
                </a:ext>
              </a:extLst>
            </p:cNvPr>
            <p:cNvCxnSpPr>
              <a:cxnSpLocks/>
              <a:stCxn id="29" idx="3"/>
              <a:endCxn id="27" idx="1"/>
            </p:cNvCxnSpPr>
            <p:nvPr/>
          </p:nvCxnSpPr>
          <p:spPr>
            <a:xfrm>
              <a:off x="2976865" y="3692776"/>
              <a:ext cx="1587439" cy="2107493"/>
            </a:xfrm>
            <a:prstGeom prst="bentConnector3">
              <a:avLst>
                <a:gd name="adj1" fmla="val 50000"/>
              </a:avLst>
            </a:prstGeom>
            <a:noFill/>
            <a:ln w="19050" cap="flat" cmpd="sng" algn="ctr">
              <a:solidFill>
                <a:srgbClr val="353535"/>
              </a:solidFill>
              <a:prstDash val="solid"/>
              <a:tailEnd type="triangle"/>
            </a:ln>
            <a:effectLst/>
          </p:spPr>
        </p:cxnSp>
        <p:cxnSp>
          <p:nvCxnSpPr>
            <p:cNvPr id="40" name="Connector: Elbow 39">
              <a:extLst>
                <a:ext uri="{FF2B5EF4-FFF2-40B4-BE49-F238E27FC236}">
                  <a16:creationId xmlns:a16="http://schemas.microsoft.com/office/drawing/2014/main" id="{513F2DC6-3EA5-41D0-9284-E7368071E78F}"/>
                </a:ext>
              </a:extLst>
            </p:cNvPr>
            <p:cNvCxnSpPr>
              <a:stCxn id="28" idx="2"/>
              <a:endCxn id="27" idx="0"/>
            </p:cNvCxnSpPr>
            <p:nvPr/>
          </p:nvCxnSpPr>
          <p:spPr>
            <a:xfrm rot="16200000" flipH="1">
              <a:off x="5007392" y="4078583"/>
              <a:ext cx="1758385" cy="1046348"/>
            </a:xfrm>
            <a:prstGeom prst="bentConnector3">
              <a:avLst>
                <a:gd name="adj1" fmla="val 50000"/>
              </a:avLst>
            </a:prstGeom>
            <a:noFill/>
            <a:ln w="19050" cap="flat" cmpd="sng" algn="ctr">
              <a:solidFill>
                <a:srgbClr val="353535"/>
              </a:solidFill>
              <a:prstDash val="solid"/>
              <a:tailEnd type="triangle"/>
            </a:ln>
            <a:effectLst/>
          </p:spPr>
        </p:cxnSp>
        <p:cxnSp>
          <p:nvCxnSpPr>
            <p:cNvPr id="41" name="Connector: Elbow 40">
              <a:extLst>
                <a:ext uri="{FF2B5EF4-FFF2-40B4-BE49-F238E27FC236}">
                  <a16:creationId xmlns:a16="http://schemas.microsoft.com/office/drawing/2014/main" id="{7B92BD51-CF6F-4530-B176-C9E933ED3E50}"/>
                </a:ext>
              </a:extLst>
            </p:cNvPr>
            <p:cNvCxnSpPr>
              <a:stCxn id="34" idx="2"/>
              <a:endCxn id="27" idx="0"/>
            </p:cNvCxnSpPr>
            <p:nvPr/>
          </p:nvCxnSpPr>
          <p:spPr>
            <a:xfrm rot="5400000">
              <a:off x="6055593" y="4076729"/>
              <a:ext cx="1758386" cy="1050056"/>
            </a:xfrm>
            <a:prstGeom prst="bentConnector3">
              <a:avLst>
                <a:gd name="adj1" fmla="val 50000"/>
              </a:avLst>
            </a:prstGeom>
            <a:noFill/>
            <a:ln w="19050" cap="flat" cmpd="sng" algn="ctr">
              <a:solidFill>
                <a:srgbClr val="353535"/>
              </a:solidFill>
              <a:prstDash val="solid"/>
              <a:tailEnd type="triangle"/>
            </a:ln>
            <a:effectLst/>
          </p:spPr>
        </p:cxnSp>
        <p:cxnSp>
          <p:nvCxnSpPr>
            <p:cNvPr id="42" name="Connector: Elbow 41">
              <a:extLst>
                <a:ext uri="{FF2B5EF4-FFF2-40B4-BE49-F238E27FC236}">
                  <a16:creationId xmlns:a16="http://schemas.microsoft.com/office/drawing/2014/main" id="{42E5F149-9609-4E55-9D32-3D1650FA7104}"/>
                </a:ext>
              </a:extLst>
            </p:cNvPr>
            <p:cNvCxnSpPr>
              <a:cxnSpLocks/>
              <a:stCxn id="27" idx="3"/>
              <a:endCxn id="51" idx="2"/>
            </p:cNvCxnSpPr>
            <p:nvPr/>
          </p:nvCxnSpPr>
          <p:spPr>
            <a:xfrm flipV="1">
              <a:off x="8255213" y="4507251"/>
              <a:ext cx="1328207" cy="1293018"/>
            </a:xfrm>
            <a:prstGeom prst="bentConnector2">
              <a:avLst/>
            </a:prstGeom>
            <a:noFill/>
            <a:ln w="19050" cap="flat" cmpd="sng" algn="ctr">
              <a:solidFill>
                <a:srgbClr val="353535"/>
              </a:solidFill>
              <a:prstDash val="solid"/>
              <a:tailEnd type="triangle"/>
            </a:ln>
            <a:effectLst/>
          </p:spPr>
        </p:cxnSp>
        <p:cxnSp>
          <p:nvCxnSpPr>
            <p:cNvPr id="43" name="Connector: Elbow 42">
              <a:extLst>
                <a:ext uri="{FF2B5EF4-FFF2-40B4-BE49-F238E27FC236}">
                  <a16:creationId xmlns:a16="http://schemas.microsoft.com/office/drawing/2014/main" id="{5A5D4DF1-F99A-4E9D-A438-38AB7765116E}"/>
                </a:ext>
              </a:extLst>
            </p:cNvPr>
            <p:cNvCxnSpPr>
              <a:cxnSpLocks/>
              <a:stCxn id="29" idx="0"/>
              <a:endCxn id="34" idx="0"/>
            </p:cNvCxnSpPr>
            <p:nvPr/>
          </p:nvCxnSpPr>
          <p:spPr>
            <a:xfrm rot="16200000" flipH="1">
              <a:off x="4569805" y="-783779"/>
              <a:ext cx="497963" cy="5282055"/>
            </a:xfrm>
            <a:prstGeom prst="bentConnector3">
              <a:avLst>
                <a:gd name="adj1" fmla="val -45622"/>
              </a:avLst>
            </a:prstGeom>
            <a:noFill/>
            <a:ln w="19050" cap="flat" cmpd="sng" algn="ctr">
              <a:solidFill>
                <a:srgbClr val="353535"/>
              </a:solidFill>
              <a:prstDash val="solid"/>
              <a:tailEnd type="triangle"/>
            </a:ln>
            <a:effectLst/>
          </p:spPr>
        </p:cxnSp>
        <p:cxnSp>
          <p:nvCxnSpPr>
            <p:cNvPr id="44" name="Connector: Elbow 43">
              <a:extLst>
                <a:ext uri="{FF2B5EF4-FFF2-40B4-BE49-F238E27FC236}">
                  <a16:creationId xmlns:a16="http://schemas.microsoft.com/office/drawing/2014/main" id="{42E5C431-420C-4286-BE46-AA062678492C}"/>
                </a:ext>
              </a:extLst>
            </p:cNvPr>
            <p:cNvCxnSpPr>
              <a:cxnSpLocks/>
              <a:stCxn id="34" idx="3"/>
              <a:endCxn id="56" idx="0"/>
            </p:cNvCxnSpPr>
            <p:nvPr/>
          </p:nvCxnSpPr>
          <p:spPr>
            <a:xfrm flipV="1">
              <a:off x="8258920" y="2106230"/>
              <a:ext cx="1305195" cy="808167"/>
            </a:xfrm>
            <a:prstGeom prst="bentConnector4">
              <a:avLst>
                <a:gd name="adj1" fmla="val 19085"/>
                <a:gd name="adj2" fmla="val 128111"/>
              </a:avLst>
            </a:prstGeom>
            <a:noFill/>
            <a:ln w="19050" cap="flat" cmpd="sng" algn="ctr">
              <a:solidFill>
                <a:srgbClr val="353535"/>
              </a:solidFill>
              <a:prstDash val="solid"/>
              <a:tailEnd type="triangle"/>
            </a:ln>
            <a:effectLst/>
          </p:spPr>
        </p:cxnSp>
        <p:cxnSp>
          <p:nvCxnSpPr>
            <p:cNvPr id="45" name="Connector: Elbow 44">
              <a:extLst>
                <a:ext uri="{FF2B5EF4-FFF2-40B4-BE49-F238E27FC236}">
                  <a16:creationId xmlns:a16="http://schemas.microsoft.com/office/drawing/2014/main" id="{4B05CADC-76B6-4927-8B1C-8C7011F9C826}"/>
                </a:ext>
              </a:extLst>
            </p:cNvPr>
            <p:cNvCxnSpPr>
              <a:stCxn id="28" idx="3"/>
              <a:endCxn id="34" idx="1"/>
            </p:cNvCxnSpPr>
            <p:nvPr/>
          </p:nvCxnSpPr>
          <p:spPr>
            <a:xfrm flipV="1">
              <a:off x="6162516" y="2914397"/>
              <a:ext cx="498192" cy="1"/>
            </a:xfrm>
            <a:prstGeom prst="bentConnector3">
              <a:avLst>
                <a:gd name="adj1" fmla="val 50000"/>
              </a:avLst>
            </a:prstGeom>
            <a:noFill/>
            <a:ln w="19050" cap="flat" cmpd="sng" algn="ctr">
              <a:solidFill>
                <a:srgbClr val="353535"/>
              </a:solidFill>
              <a:prstDash val="solid"/>
              <a:tailEnd type="triangle"/>
            </a:ln>
            <a:effectLst/>
          </p:spPr>
        </p:cxnSp>
        <p:sp>
          <p:nvSpPr>
            <p:cNvPr id="46" name="TextBox 45">
              <a:extLst>
                <a:ext uri="{FF2B5EF4-FFF2-40B4-BE49-F238E27FC236}">
                  <a16:creationId xmlns:a16="http://schemas.microsoft.com/office/drawing/2014/main" id="{39816CFD-DBE6-45A2-BEE1-9BB8869EBAE9}"/>
                </a:ext>
              </a:extLst>
            </p:cNvPr>
            <p:cNvSpPr txBox="1"/>
            <p:nvPr/>
          </p:nvSpPr>
          <p:spPr>
            <a:xfrm>
              <a:off x="3684522" y="2692057"/>
              <a:ext cx="575093" cy="261610"/>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T+0/n</a:t>
              </a:r>
              <a:endParaRPr kumimoji="0" lang="en-US" sz="1100" b="0"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sp>
          <p:nvSpPr>
            <p:cNvPr id="47" name="TextBox 46">
              <a:extLst>
                <a:ext uri="{FF2B5EF4-FFF2-40B4-BE49-F238E27FC236}">
                  <a16:creationId xmlns:a16="http://schemas.microsoft.com/office/drawing/2014/main" id="{0B43459C-6EE2-48E4-9703-8CD6E1FA648E}"/>
                </a:ext>
              </a:extLst>
            </p:cNvPr>
            <p:cNvSpPr txBox="1"/>
            <p:nvPr/>
          </p:nvSpPr>
          <p:spPr>
            <a:xfrm>
              <a:off x="9564115" y="1781370"/>
              <a:ext cx="1065158" cy="261610"/>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自动刷新</a:t>
              </a:r>
              <a:endParaRPr kumimoji="0" lang="en-US" sz="1100" b="0"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sp>
          <p:nvSpPr>
            <p:cNvPr id="48" name="TextBox 47">
              <a:extLst>
                <a:ext uri="{FF2B5EF4-FFF2-40B4-BE49-F238E27FC236}">
                  <a16:creationId xmlns:a16="http://schemas.microsoft.com/office/drawing/2014/main" id="{447CE63F-4384-4364-9130-982316CA1277}"/>
                </a:ext>
              </a:extLst>
            </p:cNvPr>
            <p:cNvSpPr txBox="1"/>
            <p:nvPr/>
          </p:nvSpPr>
          <p:spPr>
            <a:xfrm>
              <a:off x="3611466" y="5515674"/>
              <a:ext cx="900358" cy="261610"/>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自助获取</a:t>
              </a:r>
              <a:endParaRPr kumimoji="0" lang="en-US" sz="1100" b="0"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sp>
          <p:nvSpPr>
            <p:cNvPr id="49" name="TextBox 48">
              <a:extLst>
                <a:ext uri="{FF2B5EF4-FFF2-40B4-BE49-F238E27FC236}">
                  <a16:creationId xmlns:a16="http://schemas.microsoft.com/office/drawing/2014/main" id="{1900C310-F84A-42C2-A757-857CE62E6A88}"/>
                </a:ext>
              </a:extLst>
            </p:cNvPr>
            <p:cNvSpPr txBox="1"/>
            <p:nvPr/>
          </p:nvSpPr>
          <p:spPr>
            <a:xfrm>
              <a:off x="6051054" y="4952832"/>
              <a:ext cx="900358" cy="261610"/>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自助获取</a:t>
              </a:r>
              <a:endParaRPr kumimoji="0" lang="en-US" sz="1100" b="0"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sp>
          <p:nvSpPr>
            <p:cNvPr id="50" name="TextBox 49">
              <a:extLst>
                <a:ext uri="{FF2B5EF4-FFF2-40B4-BE49-F238E27FC236}">
                  <a16:creationId xmlns:a16="http://schemas.microsoft.com/office/drawing/2014/main" id="{2C68C887-9C6C-4F05-A859-94F73ACCD4FE}"/>
                </a:ext>
              </a:extLst>
            </p:cNvPr>
            <p:cNvSpPr txBox="1"/>
            <p:nvPr/>
          </p:nvSpPr>
          <p:spPr>
            <a:xfrm>
              <a:off x="8840074" y="5547065"/>
              <a:ext cx="900358" cy="261610"/>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505050"/>
                  </a:solidFill>
                  <a:effectLst/>
                  <a:uLnTx/>
                  <a:uFillTx/>
                  <a:latin typeface="等线" panose="020F0502020204030204"/>
                  <a:ea typeface="等线" panose="02010600030101010101" pitchFamily="2" charset="-122"/>
                  <a:cs typeface="+mn-cs"/>
                </a:rPr>
                <a:t>发布</a:t>
              </a:r>
              <a:endParaRPr kumimoji="0" lang="en-US" sz="1100" b="0"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sp>
          <p:nvSpPr>
            <p:cNvPr id="51" name="TextBox 50">
              <a:extLst>
                <a:ext uri="{FF2B5EF4-FFF2-40B4-BE49-F238E27FC236}">
                  <a16:creationId xmlns:a16="http://schemas.microsoft.com/office/drawing/2014/main" id="{4A56910C-2918-4C5A-8EB7-A7B7B8AD2811}"/>
                </a:ext>
              </a:extLst>
            </p:cNvPr>
            <p:cNvSpPr txBox="1"/>
            <p:nvPr/>
          </p:nvSpPr>
          <p:spPr>
            <a:xfrm>
              <a:off x="8757113" y="4076363"/>
              <a:ext cx="1652612" cy="430887"/>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小部门自定义的报表</a:t>
              </a:r>
              <a:endParaRPr kumimoji="0" lang="en-US" altLang="zh-CN"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endParaRPr>
            </a:p>
            <a:p>
              <a:pPr marL="168022" marR="0" lvl="0" indent="-168022" algn="l" defTabSz="93240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个人自定义的报表</a:t>
              </a:r>
              <a:endParaRPr kumimoji="0" lang="en-US" sz="1100" b="0"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cxnSp>
          <p:nvCxnSpPr>
            <p:cNvPr id="52" name="Straight Connector 51">
              <a:extLst>
                <a:ext uri="{FF2B5EF4-FFF2-40B4-BE49-F238E27FC236}">
                  <a16:creationId xmlns:a16="http://schemas.microsoft.com/office/drawing/2014/main" id="{5BAC6A96-ABC0-442A-A041-C677EFEC4C40}"/>
                </a:ext>
              </a:extLst>
            </p:cNvPr>
            <p:cNvCxnSpPr/>
            <p:nvPr/>
          </p:nvCxnSpPr>
          <p:spPr>
            <a:xfrm>
              <a:off x="9077602" y="3829508"/>
              <a:ext cx="1019092" cy="0"/>
            </a:xfrm>
            <a:prstGeom prst="line">
              <a:avLst/>
            </a:prstGeom>
            <a:noFill/>
            <a:ln w="9525" cap="flat" cmpd="sng" algn="ctr">
              <a:solidFill>
                <a:srgbClr val="0078D7"/>
              </a:solidFill>
              <a:prstDash val="solid"/>
            </a:ln>
            <a:effectLst/>
          </p:spPr>
        </p:cxnSp>
        <p:sp>
          <p:nvSpPr>
            <p:cNvPr id="53" name="TextBox 52">
              <a:extLst>
                <a:ext uri="{FF2B5EF4-FFF2-40B4-BE49-F238E27FC236}">
                  <a16:creationId xmlns:a16="http://schemas.microsoft.com/office/drawing/2014/main" id="{0ECC9252-9139-4259-8221-E482F40DF335}"/>
                </a:ext>
              </a:extLst>
            </p:cNvPr>
            <p:cNvSpPr txBox="1"/>
            <p:nvPr/>
          </p:nvSpPr>
          <p:spPr>
            <a:xfrm>
              <a:off x="1120372" y="5823356"/>
              <a:ext cx="2488360" cy="307777"/>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0" marR="0" lvl="0" indent="0" algn="l" defTabSz="932404"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505050"/>
                  </a:solidFill>
                  <a:effectLst/>
                  <a:uLnTx/>
                  <a:uFillTx/>
                  <a:latin typeface="微软雅黑 Light" panose="020B0502040204020203" pitchFamily="34" charset="-122"/>
                  <a:ea typeface="微软雅黑 Light" panose="020B0502040204020203" pitchFamily="34" charset="-122"/>
                  <a:cs typeface="+mn-cs"/>
                </a:rPr>
                <a:t>本地数据中心</a:t>
              </a:r>
              <a:endParaRPr kumimoji="0" lang="en-US" sz="1400" b="1" i="0" u="none" strike="noStrike" kern="1200" cap="none" spc="0" normalizeH="0" baseline="0" noProof="0" dirty="0">
                <a:ln>
                  <a:noFill/>
                </a:ln>
                <a:solidFill>
                  <a:srgbClr val="505050"/>
                </a:solidFill>
                <a:effectLst/>
                <a:uLnTx/>
                <a:uFillTx/>
                <a:latin typeface="等线" panose="020F0502020204030204"/>
                <a:ea typeface="+mn-ea"/>
                <a:cs typeface="+mn-cs"/>
              </a:endParaRPr>
            </a:p>
          </p:txBody>
        </p:sp>
      </p:grpSp>
      <p:cxnSp>
        <p:nvCxnSpPr>
          <p:cNvPr id="59" name="Connector: Elbow 58">
            <a:extLst>
              <a:ext uri="{FF2B5EF4-FFF2-40B4-BE49-F238E27FC236}">
                <a16:creationId xmlns:a16="http://schemas.microsoft.com/office/drawing/2014/main" id="{C97913F8-046B-48C4-B2A6-48F5FD227417}"/>
              </a:ext>
            </a:extLst>
          </p:cNvPr>
          <p:cNvCxnSpPr>
            <a:stCxn id="28" idx="0"/>
            <a:endCxn id="34" idx="0"/>
          </p:cNvCxnSpPr>
          <p:nvPr/>
        </p:nvCxnSpPr>
        <p:spPr>
          <a:xfrm rot="5400000" flipH="1" flipV="1">
            <a:off x="5464249" y="1211927"/>
            <a:ext cx="12700" cy="2125247"/>
          </a:xfrm>
          <a:prstGeom prst="bentConnector3">
            <a:avLst>
              <a:gd name="adj1" fmla="val 1800000"/>
            </a:avLst>
          </a:prstGeom>
          <a:noFill/>
          <a:ln w="19050" cap="flat" cmpd="sng" algn="ctr">
            <a:solidFill>
              <a:srgbClr val="353535"/>
            </a:solidFill>
            <a:prstDash val="solid"/>
            <a:tailEnd type="triangle"/>
          </a:ln>
          <a:effectLst/>
        </p:spPr>
      </p:cxnSp>
      <p:sp>
        <p:nvSpPr>
          <p:cNvPr id="60" name="TextBox 59">
            <a:extLst>
              <a:ext uri="{FF2B5EF4-FFF2-40B4-BE49-F238E27FC236}">
                <a16:creationId xmlns:a16="http://schemas.microsoft.com/office/drawing/2014/main" id="{DAE83A8E-6018-4295-B7C1-BEEA97C2D61A}"/>
              </a:ext>
            </a:extLst>
          </p:cNvPr>
          <p:cNvSpPr txBox="1"/>
          <p:nvPr/>
        </p:nvSpPr>
        <p:spPr>
          <a:xfrm>
            <a:off x="6495073" y="1741777"/>
            <a:ext cx="1065158" cy="261610"/>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a:defRPr/>
            </a:pPr>
            <a:r>
              <a:rPr lang="zh-CN" altLang="en-US" sz="1100" dirty="0">
                <a:solidFill>
                  <a:srgbClr val="505050"/>
                </a:solidFill>
                <a:latin typeface="微软雅黑 Light" panose="020B0502040204020203" pitchFamily="34" charset="-122"/>
                <a:ea typeface="微软雅黑 Light" panose="020B0502040204020203" pitchFamily="34" charset="-122"/>
              </a:rPr>
              <a:t>自动刷新</a:t>
            </a:r>
            <a:endParaRPr lang="en-US" sz="1100" dirty="0">
              <a:solidFill>
                <a:srgbClr val="505050"/>
              </a:solidFill>
              <a:latin typeface="等线" panose="020F0502020204030204"/>
            </a:endParaRPr>
          </a:p>
        </p:txBody>
      </p:sp>
      <p:sp>
        <p:nvSpPr>
          <p:cNvPr id="61" name="Rectangle 13">
            <a:extLst>
              <a:ext uri="{FF2B5EF4-FFF2-40B4-BE49-F238E27FC236}">
                <a16:creationId xmlns:a16="http://schemas.microsoft.com/office/drawing/2014/main" id="{2F98E112-DE8A-4744-87FB-59AF9B18F6DB}"/>
              </a:ext>
            </a:extLst>
          </p:cNvPr>
          <p:cNvSpPr/>
          <p:nvPr/>
        </p:nvSpPr>
        <p:spPr>
          <a:xfrm>
            <a:off x="10206231" y="1312741"/>
            <a:ext cx="1636210" cy="2416008"/>
          </a:xfrm>
          <a:prstGeom prst="rect">
            <a:avLst/>
          </a:prstGeom>
          <a:solidFill>
            <a:srgbClr val="FFFFFF">
              <a:lumMod val="95000"/>
            </a:srgbClr>
          </a:solidFill>
          <a:ln w="6350" cap="flat" cmpd="sng" algn="ctr">
            <a:solidFill>
              <a:srgbClr val="0078D7">
                <a:lumMod val="60000"/>
                <a:lumOff val="40000"/>
              </a:srgbClr>
            </a:solidFill>
            <a:prstDash val="solid"/>
            <a:headEnd type="none" w="med" len="med"/>
            <a:tailEnd type="none" w="med" len="med"/>
          </a:ln>
          <a:effectLst/>
        </p:spPr>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ct val="0"/>
              </a:spcBef>
              <a:spcAft>
                <a:spcPts val="588"/>
              </a:spcAft>
              <a:buClrTx/>
              <a:buSzTx/>
              <a:buFontTx/>
              <a:buNone/>
              <a:tabLst/>
              <a:defRPr/>
            </a:pPr>
            <a:endParaRPr kumimoji="0" lang="en-US" sz="1372" b="0" i="0" u="none" strike="noStrike" kern="0" cap="none" spc="0" normalizeH="0" baseline="0" noProof="0" dirty="0">
              <a:ln>
                <a:noFill/>
              </a:ln>
              <a:solidFill>
                <a:srgbClr val="44546A"/>
              </a:solidFill>
              <a:effectLst/>
              <a:uLnTx/>
              <a:uFillTx/>
              <a:latin typeface="等线" panose="020F0502020204030204"/>
              <a:ea typeface="+mn-ea"/>
              <a:cs typeface="+mn-cs"/>
            </a:endParaRPr>
          </a:p>
        </p:txBody>
      </p:sp>
      <p:pic>
        <p:nvPicPr>
          <p:cNvPr id="62" name="Picture 14">
            <a:extLst>
              <a:ext uri="{FF2B5EF4-FFF2-40B4-BE49-F238E27FC236}">
                <a16:creationId xmlns:a16="http://schemas.microsoft.com/office/drawing/2014/main" id="{F0ED62BD-32EE-4236-AB61-6D0FF1FA8C35}"/>
              </a:ext>
            </a:extLst>
          </p:cNvPr>
          <p:cNvPicPr>
            <a:picLocks noChangeAspect="1"/>
          </p:cNvPicPr>
          <p:nvPr/>
        </p:nvPicPr>
        <p:blipFill rotWithShape="1">
          <a:blip r:embed="rId4" cstate="screen">
            <a:duotone>
              <a:prstClr val="black"/>
              <a:srgbClr val="0078D7">
                <a:tint val="45000"/>
                <a:satMod val="400000"/>
              </a:srgbClr>
            </a:duotone>
            <a:lum bright="-51000"/>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a:xfrm>
            <a:off x="10450263" y="1848773"/>
            <a:ext cx="363503" cy="349336"/>
          </a:xfrm>
          <a:prstGeom prst="rect">
            <a:avLst/>
          </a:prstGeom>
        </p:spPr>
      </p:pic>
      <p:cxnSp>
        <p:nvCxnSpPr>
          <p:cNvPr id="63" name="Connector: Elbow 24">
            <a:extLst>
              <a:ext uri="{FF2B5EF4-FFF2-40B4-BE49-F238E27FC236}">
                <a16:creationId xmlns:a16="http://schemas.microsoft.com/office/drawing/2014/main" id="{90D21EFB-FB9B-4E5F-AA9A-336D51F8C5CA}"/>
              </a:ext>
            </a:extLst>
          </p:cNvPr>
          <p:cNvCxnSpPr>
            <a:cxnSpLocks/>
            <a:stCxn id="27" idx="3"/>
            <a:endCxn id="61" idx="2"/>
          </p:cNvCxnSpPr>
          <p:nvPr/>
        </p:nvCxnSpPr>
        <p:spPr>
          <a:xfrm flipV="1">
            <a:off x="7333215" y="3728749"/>
            <a:ext cx="3691121" cy="2262898"/>
          </a:xfrm>
          <a:prstGeom prst="bentConnector2">
            <a:avLst/>
          </a:prstGeom>
          <a:noFill/>
          <a:ln w="19050" cap="flat" cmpd="sng" algn="ctr">
            <a:solidFill>
              <a:srgbClr val="353535"/>
            </a:solidFill>
            <a:prstDash val="solid"/>
            <a:tailEnd type="triangle"/>
          </a:ln>
          <a:effectLst/>
        </p:spPr>
      </p:cxnSp>
      <p:sp>
        <p:nvSpPr>
          <p:cNvPr id="64" name="TextBox 12">
            <a:extLst>
              <a:ext uri="{FF2B5EF4-FFF2-40B4-BE49-F238E27FC236}">
                <a16:creationId xmlns:a16="http://schemas.microsoft.com/office/drawing/2014/main" id="{125815F2-0F9A-4875-A0BA-5BE129FFF599}"/>
              </a:ext>
            </a:extLst>
          </p:cNvPr>
          <p:cNvSpPr txBox="1"/>
          <p:nvPr/>
        </p:nvSpPr>
        <p:spPr>
          <a:xfrm>
            <a:off x="10297126" y="2604760"/>
            <a:ext cx="1670967" cy="769441"/>
          </a:xfrm>
          <a:prstGeom prst="rect">
            <a:avLst/>
          </a:prstGeom>
          <a:noFill/>
        </p:spPr>
        <p:txBody>
          <a:bodyPr wrap="square"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marL="168022" indent="-168022">
              <a:buFont typeface="Arial" panose="020B0604020202020204" pitchFamily="34" charset="0"/>
              <a:buChar char="•"/>
              <a:defRPr/>
            </a:pPr>
            <a:r>
              <a:rPr lang="zh-CN" altLang="en-US" sz="1100" dirty="0">
                <a:solidFill>
                  <a:srgbClr val="505050"/>
                </a:solidFill>
                <a:latin typeface="微软雅黑 Light" panose="020B0502040204020203" pitchFamily="34" charset="-122"/>
                <a:ea typeface="微软雅黑 Light" panose="020B0502040204020203" pitchFamily="34" charset="-122"/>
              </a:rPr>
              <a:t>安装需求共享报表</a:t>
            </a:r>
            <a:endParaRPr lang="en-US" altLang="zh-CN" sz="1100" dirty="0">
              <a:solidFill>
                <a:srgbClr val="505050"/>
              </a:solidFill>
              <a:latin typeface="微软雅黑 Light" panose="020B0502040204020203" pitchFamily="34" charset="-122"/>
              <a:ea typeface="微软雅黑 Light" panose="020B0502040204020203" pitchFamily="34" charset="-122"/>
            </a:endParaRPr>
          </a:p>
          <a:p>
            <a:pPr marL="168022" indent="-168022">
              <a:buFont typeface="Arial" panose="020B0604020202020204" pitchFamily="34" charset="0"/>
              <a:buChar char="•"/>
              <a:defRPr/>
            </a:pPr>
            <a:r>
              <a:rPr lang="zh-CN" altLang="en-US" sz="1100" dirty="0">
                <a:solidFill>
                  <a:srgbClr val="505050"/>
                </a:solidFill>
                <a:latin typeface="等线" panose="020F0502020204030204"/>
              </a:rPr>
              <a:t>实时分析</a:t>
            </a:r>
            <a:endParaRPr lang="en-US" altLang="zh-CN" sz="1100" dirty="0">
              <a:solidFill>
                <a:srgbClr val="505050"/>
              </a:solidFill>
              <a:latin typeface="等线" panose="020F0502020204030204"/>
            </a:endParaRPr>
          </a:p>
          <a:p>
            <a:pPr marL="168022" indent="-168022">
              <a:buFont typeface="Arial" panose="020B0604020202020204" pitchFamily="34" charset="0"/>
              <a:buChar char="•"/>
              <a:defRPr/>
            </a:pPr>
            <a:r>
              <a:rPr lang="zh-CN" altLang="en-US" sz="1100" dirty="0">
                <a:solidFill>
                  <a:srgbClr val="505050"/>
                </a:solidFill>
                <a:latin typeface="等线" panose="020F0502020204030204"/>
              </a:rPr>
              <a:t>仪表板</a:t>
            </a:r>
            <a:endParaRPr lang="en-US" altLang="zh-CN" sz="1100" dirty="0">
              <a:solidFill>
                <a:srgbClr val="505050"/>
              </a:solidFill>
              <a:latin typeface="等线" panose="020F0502020204030204"/>
            </a:endParaRPr>
          </a:p>
          <a:p>
            <a:pPr marL="168022" indent="-168022">
              <a:buFont typeface="Arial" panose="020B0604020202020204" pitchFamily="34" charset="0"/>
              <a:buChar char="•"/>
              <a:defRPr/>
            </a:pPr>
            <a:r>
              <a:rPr lang="zh-CN" altLang="en-US" sz="1100" dirty="0">
                <a:solidFill>
                  <a:srgbClr val="505050"/>
                </a:solidFill>
                <a:latin typeface="等线" panose="020F0502020204030204"/>
              </a:rPr>
              <a:t>最新功能提供</a:t>
            </a:r>
            <a:endParaRPr lang="en-US" sz="1100" dirty="0">
              <a:solidFill>
                <a:srgbClr val="505050"/>
              </a:solidFill>
              <a:latin typeface="等线" panose="020F0502020204030204"/>
            </a:endParaRPr>
          </a:p>
        </p:txBody>
      </p:sp>
      <p:sp>
        <p:nvSpPr>
          <p:cNvPr id="65" name="矩形 56">
            <a:extLst>
              <a:ext uri="{FF2B5EF4-FFF2-40B4-BE49-F238E27FC236}">
                <a16:creationId xmlns:a16="http://schemas.microsoft.com/office/drawing/2014/main" id="{6F03077D-36D6-4DE4-AFAE-5A265E7E991F}"/>
              </a:ext>
            </a:extLst>
          </p:cNvPr>
          <p:cNvSpPr/>
          <p:nvPr/>
        </p:nvSpPr>
        <p:spPr bwMode="auto">
          <a:xfrm>
            <a:off x="7584473" y="1281507"/>
            <a:ext cx="2141258" cy="498955"/>
          </a:xfrm>
          <a:prstGeom prst="rect">
            <a:avLst/>
          </a:prstGeom>
          <a:solidFill>
            <a:srgbClr val="EAEAEA"/>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zh-CN" alt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6" name="Picture 14">
            <a:extLst>
              <a:ext uri="{FF2B5EF4-FFF2-40B4-BE49-F238E27FC236}">
                <a16:creationId xmlns:a16="http://schemas.microsoft.com/office/drawing/2014/main" id="{B2671149-1E20-46AC-A8B3-39065CE945EE}"/>
              </a:ext>
            </a:extLst>
          </p:cNvPr>
          <p:cNvPicPr>
            <a:picLocks noChangeAspect="1"/>
          </p:cNvPicPr>
          <p:nvPr/>
        </p:nvPicPr>
        <p:blipFill rotWithShape="1">
          <a:blip r:embed="rId4" cstate="screen">
            <a:duotone>
              <a:prstClr val="black"/>
              <a:srgbClr val="0078D7">
                <a:tint val="45000"/>
                <a:satMod val="400000"/>
              </a:srgbClr>
            </a:duotone>
            <a:lum bright="-51000"/>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a:ext>
            </a:extLst>
          </a:blip>
          <a:srcRect/>
          <a:stretch/>
        </p:blipFill>
        <p:spPr>
          <a:xfrm>
            <a:off x="7883696" y="1374369"/>
            <a:ext cx="363503" cy="349336"/>
          </a:xfrm>
          <a:prstGeom prst="rect">
            <a:avLst/>
          </a:prstGeom>
        </p:spPr>
      </p:pic>
      <p:sp>
        <p:nvSpPr>
          <p:cNvPr id="67" name="TextBox 15">
            <a:extLst>
              <a:ext uri="{FF2B5EF4-FFF2-40B4-BE49-F238E27FC236}">
                <a16:creationId xmlns:a16="http://schemas.microsoft.com/office/drawing/2014/main" id="{E9AE2A7B-E530-4706-B2C0-4D201F0390C8}"/>
              </a:ext>
            </a:extLst>
          </p:cNvPr>
          <p:cNvSpPr txBox="1"/>
          <p:nvPr/>
        </p:nvSpPr>
        <p:spPr>
          <a:xfrm>
            <a:off x="8200744" y="1282821"/>
            <a:ext cx="1436986" cy="461665"/>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1200" dirty="0">
                <a:gradFill>
                  <a:gsLst>
                    <a:gs pos="2917">
                      <a:srgbClr val="000000"/>
                    </a:gs>
                    <a:gs pos="30000">
                      <a:srgbClr val="000000"/>
                    </a:gs>
                  </a:gsLst>
                  <a:lin ang="5400000" scaled="0"/>
                </a:gradFill>
                <a:latin typeface="微软雅黑" panose="020B0503020204020204" pitchFamily="34" charset="-122"/>
                <a:ea typeface="微软雅黑" panose="020B0503020204020204" pitchFamily="34" charset="-122"/>
              </a:rPr>
              <a:t>Power B</a:t>
            </a:r>
            <a:r>
              <a:rPr lang="en-US" altLang="zh-CN" sz="1200" dirty="0">
                <a:gradFill>
                  <a:gsLst>
                    <a:gs pos="2917">
                      <a:srgbClr val="000000"/>
                    </a:gs>
                    <a:gs pos="30000">
                      <a:srgbClr val="000000"/>
                    </a:gs>
                  </a:gsLst>
                  <a:lin ang="5400000" scaled="0"/>
                </a:gradFill>
                <a:latin typeface="微软雅黑" panose="020B0503020204020204" pitchFamily="34" charset="-122"/>
                <a:ea typeface="微软雅黑" panose="020B0503020204020204" pitchFamily="34" charset="-122"/>
              </a:rPr>
              <a:t>I </a:t>
            </a:r>
            <a:r>
              <a:rPr lang="zh-CN" altLang="en-US" sz="1200" dirty="0">
                <a:gradFill>
                  <a:gsLst>
                    <a:gs pos="2917">
                      <a:srgbClr val="000000"/>
                    </a:gs>
                    <a:gs pos="30000">
                      <a:srgbClr val="000000"/>
                    </a:gs>
                  </a:gsLst>
                  <a:lin ang="5400000" scaled="0"/>
                </a:gradFill>
                <a:latin typeface="微软雅黑" panose="020B0503020204020204" pitchFamily="34" charset="-122"/>
                <a:ea typeface="微软雅黑" panose="020B0503020204020204" pitchFamily="34" charset="-122"/>
              </a:rPr>
              <a:t>网关</a:t>
            </a:r>
            <a:endParaRPr lang="en-US" sz="1200" dirty="0">
              <a:gradFill>
                <a:gsLst>
                  <a:gs pos="2917">
                    <a:srgbClr val="000000"/>
                  </a:gs>
                  <a:gs pos="30000">
                    <a:srgbClr val="000000"/>
                  </a:gs>
                </a:gsLst>
                <a:lin ang="5400000" scaled="0"/>
              </a:gradFill>
              <a:latin typeface="微软雅黑" panose="020B0503020204020204" pitchFamily="34" charset="-122"/>
              <a:ea typeface="微软雅黑" panose="020B0503020204020204" pitchFamily="34" charset="-122"/>
            </a:endParaRPr>
          </a:p>
        </p:txBody>
      </p:sp>
      <p:cxnSp>
        <p:nvCxnSpPr>
          <p:cNvPr id="68" name="Connector: Elbow 24">
            <a:extLst>
              <a:ext uri="{FF2B5EF4-FFF2-40B4-BE49-F238E27FC236}">
                <a16:creationId xmlns:a16="http://schemas.microsoft.com/office/drawing/2014/main" id="{F67DAF7E-D92E-4510-8277-6B241553AFB8}"/>
              </a:ext>
            </a:extLst>
          </p:cNvPr>
          <p:cNvCxnSpPr>
            <a:cxnSpLocks/>
            <a:stCxn id="65" idx="3"/>
            <a:endCxn id="61" idx="1"/>
          </p:cNvCxnSpPr>
          <p:nvPr/>
        </p:nvCxnSpPr>
        <p:spPr>
          <a:xfrm>
            <a:off x="9725731" y="1530985"/>
            <a:ext cx="480500" cy="989760"/>
          </a:xfrm>
          <a:prstGeom prst="bentConnector3">
            <a:avLst>
              <a:gd name="adj1" fmla="val 50000"/>
            </a:avLst>
          </a:prstGeom>
          <a:noFill/>
          <a:ln w="19050" cap="flat" cmpd="sng" algn="ctr">
            <a:solidFill>
              <a:srgbClr val="353535"/>
            </a:solidFill>
            <a:prstDash val="solid"/>
            <a:tailEnd type="triangle"/>
          </a:ln>
          <a:effectLst/>
        </p:spPr>
      </p:cxnSp>
      <p:cxnSp>
        <p:nvCxnSpPr>
          <p:cNvPr id="69" name="Connector: Elbow 24">
            <a:extLst>
              <a:ext uri="{FF2B5EF4-FFF2-40B4-BE49-F238E27FC236}">
                <a16:creationId xmlns:a16="http://schemas.microsoft.com/office/drawing/2014/main" id="{9C8A6724-FFB3-4035-B60F-8C42990FD056}"/>
              </a:ext>
            </a:extLst>
          </p:cNvPr>
          <p:cNvCxnSpPr>
            <a:cxnSpLocks/>
            <a:stCxn id="34" idx="3"/>
            <a:endCxn id="65" idx="1"/>
          </p:cNvCxnSpPr>
          <p:nvPr/>
        </p:nvCxnSpPr>
        <p:spPr>
          <a:xfrm flipV="1">
            <a:off x="7336973" y="1530985"/>
            <a:ext cx="247500" cy="1556777"/>
          </a:xfrm>
          <a:prstGeom prst="bentConnector3">
            <a:avLst>
              <a:gd name="adj1" fmla="val 50000"/>
            </a:avLst>
          </a:prstGeom>
          <a:noFill/>
          <a:ln w="19050" cap="flat" cmpd="sng" algn="ctr">
            <a:solidFill>
              <a:srgbClr val="353535"/>
            </a:solidFill>
            <a:prstDash val="solid"/>
            <a:tailEnd type="triangle"/>
          </a:ln>
          <a:effectLst/>
        </p:spPr>
      </p:cxnSp>
    </p:spTree>
    <p:extLst>
      <p:ext uri="{BB962C8B-B14F-4D97-AF65-F5344CB8AC3E}">
        <p14:creationId xmlns:p14="http://schemas.microsoft.com/office/powerpoint/2010/main" val="339829079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553061"/>
            <a:ext cx="5486399" cy="849463"/>
          </a:xfrm>
        </p:spPr>
        <p:txBody>
          <a:bodyPr/>
          <a:lstStyle/>
          <a:p>
            <a:r>
              <a:rPr lang="zh-CN" altLang="en-US">
                <a:solidFill>
                  <a:schemeClr val="tx1"/>
                </a:solidFill>
              </a:rPr>
              <a:t>人工智能</a:t>
            </a:r>
            <a:endParaRPr lang="en-US">
              <a:solidFill>
                <a:schemeClr val="tx1"/>
              </a:solidFill>
            </a:endParaRPr>
          </a:p>
        </p:txBody>
      </p:sp>
      <p:sp>
        <p:nvSpPr>
          <p:cNvPr id="3" name="Picture Placeholder 2"/>
          <p:cNvSpPr>
            <a:spLocks noGrp="1"/>
          </p:cNvSpPr>
          <p:nvPr>
            <p:ph type="pic" sz="quarter" idx="10"/>
          </p:nvPr>
        </p:nvSpPr>
        <p:spPr/>
      </p:sp>
      <p:sp>
        <p:nvSpPr>
          <p:cNvPr id="4" name="TextBox 3">
            <a:extLst>
              <a:ext uri="{FF2B5EF4-FFF2-40B4-BE49-F238E27FC236}">
                <a16:creationId xmlns:a16="http://schemas.microsoft.com/office/drawing/2014/main" id="{D75D2553-D5BF-4745-807B-C3966F2329AD}"/>
              </a:ext>
            </a:extLst>
          </p:cNvPr>
          <p:cNvSpPr txBox="1"/>
          <p:nvPr/>
        </p:nvSpPr>
        <p:spPr>
          <a:xfrm>
            <a:off x="350837" y="2278062"/>
            <a:ext cx="3200400"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zh-CN" altLang="en-US" sz="2400" dirty="0">
                <a:gradFill>
                  <a:gsLst>
                    <a:gs pos="2917">
                      <a:schemeClr val="tx1"/>
                    </a:gs>
                    <a:gs pos="30000">
                      <a:schemeClr val="tx1"/>
                    </a:gs>
                  </a:gsLst>
                  <a:lin ang="5400000" scaled="0"/>
                </a:gradFill>
              </a:rPr>
              <a:t>认知服务</a:t>
            </a:r>
            <a:endParaRPr lang="en-US" altLang="zh-CN" sz="2400" dirty="0">
              <a:gradFill>
                <a:gsLst>
                  <a:gs pos="2917">
                    <a:schemeClr val="tx1"/>
                  </a:gs>
                  <a:gs pos="30000">
                    <a:schemeClr val="tx1"/>
                  </a:gs>
                </a:gsLst>
                <a:lin ang="5400000" scaled="0"/>
              </a:gradFill>
            </a:endParaRPr>
          </a:p>
          <a:p>
            <a:pPr>
              <a:lnSpc>
                <a:spcPct val="90000"/>
              </a:lnSpc>
              <a:spcAft>
                <a:spcPts val="600"/>
              </a:spcAft>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Bot</a:t>
            </a:r>
            <a:r>
              <a:rPr lang="zh-CN" altLang="en-US" sz="2400" dirty="0">
                <a:gradFill>
                  <a:gsLst>
                    <a:gs pos="2917">
                      <a:schemeClr val="tx1"/>
                    </a:gs>
                    <a:gs pos="30000">
                      <a:schemeClr val="tx1"/>
                    </a:gs>
                  </a:gsLst>
                  <a:lin ang="5400000" scaled="0"/>
                </a:gradFill>
              </a:rPr>
              <a:t>服务</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Azure Search</a:t>
            </a:r>
          </a:p>
          <a:p>
            <a:pPr>
              <a:lnSpc>
                <a:spcPct val="90000"/>
              </a:lnSpc>
              <a:spcAft>
                <a:spcPts val="600"/>
              </a:spcAft>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dirty="0">
                <a:gradFill>
                  <a:gsLst>
                    <a:gs pos="2917">
                      <a:schemeClr val="tx1"/>
                    </a:gs>
                    <a:gs pos="30000">
                      <a:schemeClr val="tx1"/>
                    </a:gs>
                  </a:gsLst>
                  <a:lin ang="5400000" scaled="0"/>
                </a:gradFill>
              </a:rPr>
              <a:t>机器学习</a:t>
            </a:r>
          </a:p>
        </p:txBody>
      </p:sp>
    </p:spTree>
    <p:extLst>
      <p:ext uri="{BB962C8B-B14F-4D97-AF65-F5344CB8AC3E}">
        <p14:creationId xmlns:p14="http://schemas.microsoft.com/office/powerpoint/2010/main" val="366191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VNET</a:t>
            </a:r>
            <a:endParaRPr lang="en-US" sz="3600">
              <a:gradFill>
                <a:gsLst>
                  <a:gs pos="5417">
                    <a:srgbClr val="FFFFFF"/>
                  </a:gs>
                  <a:gs pos="28000">
                    <a:srgbClr val="FFFFFF"/>
                  </a:gs>
                </a:gsLst>
                <a:lin ang="5400000" scaled="0"/>
              </a:gradFill>
              <a:latin typeface="+mj-ea"/>
              <a:ea typeface="+mj-ea"/>
              <a:cs typeface="Segoe UI" pitchFamily="34" charset="0"/>
            </a:endParaRPr>
          </a:p>
        </p:txBody>
      </p:sp>
      <p:pic>
        <p:nvPicPr>
          <p:cNvPr id="9" name="Picture 8"/>
          <p:cNvPicPr>
            <a:picLocks noChangeAspect="1"/>
          </p:cNvPicPr>
          <p:nvPr/>
        </p:nvPicPr>
        <p:blipFill>
          <a:blip r:embed="rId3"/>
          <a:stretch>
            <a:fillRect/>
          </a:stretch>
        </p:blipFill>
        <p:spPr>
          <a:xfrm flipH="1">
            <a:off x="370374" y="1029017"/>
            <a:ext cx="649898" cy="563245"/>
          </a:xfrm>
          <a:prstGeom prst="rect">
            <a:avLst/>
          </a:prstGeom>
        </p:spPr>
      </p:pic>
      <p:pic>
        <p:nvPicPr>
          <p:cNvPr id="13" name="Picture 12"/>
          <p:cNvPicPr>
            <a:picLocks noChangeAspect="1"/>
          </p:cNvPicPr>
          <p:nvPr/>
        </p:nvPicPr>
        <p:blipFill>
          <a:blip r:embed="rId4"/>
          <a:stretch>
            <a:fillRect/>
          </a:stretch>
        </p:blipFill>
        <p:spPr>
          <a:xfrm>
            <a:off x="3998773" y="1155841"/>
            <a:ext cx="765688" cy="409554"/>
          </a:xfrm>
          <a:prstGeom prst="rect">
            <a:avLst/>
          </a:prstGeom>
        </p:spPr>
      </p:pic>
      <p:pic>
        <p:nvPicPr>
          <p:cNvPr id="18" name="Picture 17"/>
          <p:cNvPicPr>
            <a:picLocks noChangeAspect="1"/>
          </p:cNvPicPr>
          <p:nvPr/>
        </p:nvPicPr>
        <p:blipFill>
          <a:blip r:embed="rId5"/>
          <a:stretch>
            <a:fillRect/>
          </a:stretch>
        </p:blipFill>
        <p:spPr>
          <a:xfrm>
            <a:off x="7589837" y="1123049"/>
            <a:ext cx="739017" cy="395288"/>
          </a:xfrm>
          <a:prstGeom prst="rect">
            <a:avLst/>
          </a:prstGeom>
        </p:spPr>
      </p:pic>
      <p:pic>
        <p:nvPicPr>
          <p:cNvPr id="34" name="Picture 33"/>
          <p:cNvPicPr>
            <a:picLocks noChangeAspect="1"/>
          </p:cNvPicPr>
          <p:nvPr/>
        </p:nvPicPr>
        <p:blipFill>
          <a:blip r:embed="rId6"/>
          <a:stretch>
            <a:fillRect/>
          </a:stretch>
        </p:blipFill>
        <p:spPr>
          <a:xfrm>
            <a:off x="353174" y="1877803"/>
            <a:ext cx="685800" cy="609600"/>
          </a:xfrm>
          <a:prstGeom prst="rect">
            <a:avLst/>
          </a:prstGeom>
        </p:spPr>
      </p:pic>
      <p:pic>
        <p:nvPicPr>
          <p:cNvPr id="42" name="Picture 41"/>
          <p:cNvPicPr>
            <a:picLocks noChangeAspect="1"/>
          </p:cNvPicPr>
          <p:nvPr/>
        </p:nvPicPr>
        <p:blipFill>
          <a:blip r:embed="rId7"/>
          <a:stretch>
            <a:fillRect/>
          </a:stretch>
        </p:blipFill>
        <p:spPr>
          <a:xfrm>
            <a:off x="3998335" y="1886019"/>
            <a:ext cx="659582" cy="601384"/>
          </a:xfrm>
          <a:prstGeom prst="rect">
            <a:avLst/>
          </a:prstGeom>
        </p:spPr>
      </p:pic>
      <p:pic>
        <p:nvPicPr>
          <p:cNvPr id="45" name="Picture 44"/>
          <p:cNvPicPr>
            <a:picLocks noChangeAspect="1"/>
          </p:cNvPicPr>
          <p:nvPr/>
        </p:nvPicPr>
        <p:blipFill>
          <a:blip r:embed="rId8"/>
          <a:stretch>
            <a:fillRect/>
          </a:stretch>
        </p:blipFill>
        <p:spPr>
          <a:xfrm>
            <a:off x="7375521" y="1993442"/>
            <a:ext cx="1167648" cy="389216"/>
          </a:xfrm>
          <a:prstGeom prst="rect">
            <a:avLst/>
          </a:prstGeom>
        </p:spPr>
      </p:pic>
      <p:sp>
        <p:nvSpPr>
          <p:cNvPr id="46" name="Rectangle 45"/>
          <p:cNvSpPr/>
          <p:nvPr/>
        </p:nvSpPr>
        <p:spPr>
          <a:xfrm>
            <a:off x="1038974" y="1113719"/>
            <a:ext cx="2262158" cy="369332"/>
          </a:xfrm>
          <a:prstGeom prst="rect">
            <a:avLst/>
          </a:prstGeom>
        </p:spPr>
        <p:txBody>
          <a:bodyPr wrap="none">
            <a:spAutoFit/>
          </a:bodyPr>
          <a:lstStyle/>
          <a:p>
            <a:r>
              <a:rPr lang="zh-CN" altLang="en-US">
                <a:gradFill>
                  <a:gsLst>
                    <a:gs pos="2917">
                      <a:schemeClr val="tx1"/>
                    </a:gs>
                    <a:gs pos="30000">
                      <a:schemeClr val="tx1"/>
                    </a:gs>
                  </a:gsLst>
                  <a:lin ang="5400000" scaled="0"/>
                </a:gradFill>
              </a:rPr>
              <a:t>增强安全性和独立性</a:t>
            </a:r>
          </a:p>
        </p:txBody>
      </p:sp>
      <p:sp>
        <p:nvSpPr>
          <p:cNvPr id="47" name="Rectangle 46"/>
          <p:cNvSpPr/>
          <p:nvPr/>
        </p:nvSpPr>
        <p:spPr>
          <a:xfrm>
            <a:off x="4860522" y="1113719"/>
            <a:ext cx="1800493" cy="369332"/>
          </a:xfrm>
          <a:prstGeom prst="rect">
            <a:avLst/>
          </a:prstGeom>
        </p:spPr>
        <p:txBody>
          <a:bodyPr wrap="none">
            <a:spAutoFit/>
          </a:bodyPr>
          <a:lstStyle/>
          <a:p>
            <a:r>
              <a:rPr lang="zh-CN" altLang="en-US">
                <a:gradFill>
                  <a:gsLst>
                    <a:gs pos="2917">
                      <a:schemeClr val="tx1"/>
                    </a:gs>
                    <a:gs pos="30000">
                      <a:schemeClr val="tx1"/>
                    </a:gs>
                  </a:gsLst>
                  <a:lin ang="5400000" scaled="0"/>
                </a:gradFill>
              </a:rPr>
              <a:t>依赖全球性覆盖</a:t>
            </a:r>
          </a:p>
        </p:txBody>
      </p:sp>
      <p:sp>
        <p:nvSpPr>
          <p:cNvPr id="48" name="Rectangle 47"/>
          <p:cNvSpPr/>
          <p:nvPr/>
        </p:nvSpPr>
        <p:spPr>
          <a:xfrm>
            <a:off x="8583763" y="1110584"/>
            <a:ext cx="2262158" cy="369332"/>
          </a:xfrm>
          <a:prstGeom prst="rect">
            <a:avLst/>
          </a:prstGeom>
        </p:spPr>
        <p:txBody>
          <a:bodyPr wrap="none">
            <a:spAutoFit/>
          </a:bodyPr>
          <a:lstStyle/>
          <a:p>
            <a:r>
              <a:rPr lang="zh-CN" altLang="en-US">
                <a:gradFill>
                  <a:gsLst>
                    <a:gs pos="2917">
                      <a:schemeClr val="tx1"/>
                    </a:gs>
                    <a:gs pos="30000">
                      <a:schemeClr val="tx1"/>
                    </a:gs>
                  </a:gsLst>
                  <a:lin ang="5400000" scaled="0"/>
                </a:gradFill>
              </a:rPr>
              <a:t>构建复杂的网络拓扑</a:t>
            </a:r>
          </a:p>
        </p:txBody>
      </p:sp>
      <p:sp>
        <p:nvSpPr>
          <p:cNvPr id="49" name="Rectangle 48"/>
          <p:cNvSpPr/>
          <p:nvPr/>
        </p:nvSpPr>
        <p:spPr>
          <a:xfrm>
            <a:off x="4860522" y="1982548"/>
            <a:ext cx="2031325" cy="369332"/>
          </a:xfrm>
          <a:prstGeom prst="rect">
            <a:avLst/>
          </a:prstGeom>
        </p:spPr>
        <p:txBody>
          <a:bodyPr wrap="none">
            <a:spAutoFit/>
          </a:bodyPr>
          <a:lstStyle/>
          <a:p>
            <a:r>
              <a:rPr lang="zh-CN" altLang="en-US">
                <a:gradFill>
                  <a:gsLst>
                    <a:gs pos="2917">
                      <a:schemeClr val="tx1"/>
                    </a:gs>
                    <a:gs pos="30000">
                      <a:schemeClr val="tx1"/>
                    </a:gs>
                  </a:gsLst>
                  <a:lin ang="5400000" scaled="0"/>
                </a:gradFill>
              </a:rPr>
              <a:t>创建混合应用程序</a:t>
            </a:r>
          </a:p>
        </p:txBody>
      </p:sp>
      <p:sp>
        <p:nvSpPr>
          <p:cNvPr id="50" name="Rectangle 49"/>
          <p:cNvSpPr/>
          <p:nvPr/>
        </p:nvSpPr>
        <p:spPr>
          <a:xfrm>
            <a:off x="8583763" y="1981075"/>
            <a:ext cx="3325526" cy="369332"/>
          </a:xfrm>
          <a:prstGeom prst="rect">
            <a:avLst/>
          </a:prstGeom>
        </p:spPr>
        <p:txBody>
          <a:bodyPr wrap="none">
            <a:spAutoFit/>
          </a:bodyPr>
          <a:lstStyle/>
          <a:p>
            <a:r>
              <a:rPr lang="en-US" altLang="zh-CN">
                <a:gradFill>
                  <a:gsLst>
                    <a:gs pos="2917">
                      <a:schemeClr val="tx1"/>
                    </a:gs>
                    <a:gs pos="30000">
                      <a:schemeClr val="tx1"/>
                    </a:gs>
                  </a:gsLst>
                  <a:lin ang="5400000" scaled="0"/>
                </a:gradFill>
              </a:rPr>
              <a:t>IaaS </a:t>
            </a:r>
            <a:r>
              <a:rPr lang="zh-CN" altLang="en-US">
                <a:gradFill>
                  <a:gsLst>
                    <a:gs pos="2917">
                      <a:schemeClr val="tx1"/>
                    </a:gs>
                    <a:gs pos="30000">
                      <a:schemeClr val="tx1"/>
                    </a:gs>
                  </a:gsLst>
                  <a:lin ang="5400000" scaled="0"/>
                </a:gradFill>
              </a:rPr>
              <a:t>与 </a:t>
            </a:r>
            <a:r>
              <a:rPr lang="en-US" altLang="zh-CN">
                <a:gradFill>
                  <a:gsLst>
                    <a:gs pos="2917">
                      <a:schemeClr val="tx1"/>
                    </a:gs>
                    <a:gs pos="30000">
                      <a:schemeClr val="tx1"/>
                    </a:gs>
                  </a:gsLst>
                  <a:lin ang="5400000" scaled="0"/>
                </a:gradFill>
              </a:rPr>
              <a:t>PaaS </a:t>
            </a:r>
            <a:r>
              <a:rPr lang="zh-CN" altLang="en-US">
                <a:gradFill>
                  <a:gsLst>
                    <a:gs pos="2917">
                      <a:schemeClr val="tx1"/>
                    </a:gs>
                    <a:gs pos="30000">
                      <a:schemeClr val="tx1"/>
                    </a:gs>
                  </a:gsLst>
                  <a:lin ang="5400000" scaled="0"/>
                </a:gradFill>
              </a:rPr>
              <a:t>整合后的效果更佳</a:t>
            </a:r>
          </a:p>
        </p:txBody>
      </p:sp>
      <p:sp>
        <p:nvSpPr>
          <p:cNvPr id="52" name="Rectangle 51"/>
          <p:cNvSpPr/>
          <p:nvPr/>
        </p:nvSpPr>
        <p:spPr>
          <a:xfrm>
            <a:off x="1018745" y="1982548"/>
            <a:ext cx="2492990" cy="369332"/>
          </a:xfrm>
          <a:prstGeom prst="rect">
            <a:avLst/>
          </a:prstGeom>
        </p:spPr>
        <p:txBody>
          <a:bodyPr wrap="none">
            <a:spAutoFit/>
          </a:bodyPr>
          <a:lstStyle/>
          <a:p>
            <a:r>
              <a:rPr lang="zh-CN" altLang="en-US">
                <a:gradFill>
                  <a:gsLst>
                    <a:gs pos="2917">
                      <a:schemeClr val="tx1"/>
                    </a:gs>
                    <a:gs pos="30000">
                      <a:schemeClr val="tx1"/>
                    </a:gs>
                  </a:gsLst>
                  <a:lin ang="5400000" scaled="0"/>
                </a:gradFill>
              </a:rPr>
              <a:t>将数据中心扩展到云中</a:t>
            </a:r>
          </a:p>
        </p:txBody>
      </p:sp>
      <p:pic>
        <p:nvPicPr>
          <p:cNvPr id="59" name="Picture 58"/>
          <p:cNvPicPr>
            <a:picLocks noChangeAspect="1"/>
          </p:cNvPicPr>
          <p:nvPr/>
        </p:nvPicPr>
        <p:blipFill>
          <a:blip r:embed="rId9"/>
          <a:stretch>
            <a:fillRect/>
          </a:stretch>
        </p:blipFill>
        <p:spPr>
          <a:xfrm>
            <a:off x="1265237" y="2582862"/>
            <a:ext cx="3391785" cy="4378012"/>
          </a:xfrm>
          <a:prstGeom prst="rect">
            <a:avLst/>
          </a:prstGeom>
        </p:spPr>
      </p:pic>
      <p:pic>
        <p:nvPicPr>
          <p:cNvPr id="61" name="Picture 60"/>
          <p:cNvPicPr>
            <a:picLocks noChangeAspect="1"/>
          </p:cNvPicPr>
          <p:nvPr/>
        </p:nvPicPr>
        <p:blipFill>
          <a:blip r:embed="rId10"/>
          <a:stretch>
            <a:fillRect/>
          </a:stretch>
        </p:blipFill>
        <p:spPr>
          <a:xfrm>
            <a:off x="7437437" y="2572455"/>
            <a:ext cx="3854562" cy="4422070"/>
          </a:xfrm>
          <a:prstGeom prst="rect">
            <a:avLst/>
          </a:prstGeom>
        </p:spPr>
      </p:pic>
      <p:sp>
        <p:nvSpPr>
          <p:cNvPr id="62" name="Rectangle 61"/>
          <p:cNvSpPr/>
          <p:nvPr/>
        </p:nvSpPr>
        <p:spPr>
          <a:xfrm>
            <a:off x="3733565" y="2938287"/>
            <a:ext cx="1005403" cy="338554"/>
          </a:xfrm>
          <a:prstGeom prst="rect">
            <a:avLst/>
          </a:prstGeom>
        </p:spPr>
        <p:txBody>
          <a:bodyPr wrap="none">
            <a:spAutoFit/>
          </a:bodyPr>
          <a:lstStyle/>
          <a:p>
            <a:r>
              <a:rPr lang="zh-CN" altLang="en-US" sz="1600">
                <a:gradFill>
                  <a:gsLst>
                    <a:gs pos="2917">
                      <a:schemeClr val="tx1"/>
                    </a:gs>
                    <a:gs pos="30000">
                      <a:schemeClr val="tx1"/>
                    </a:gs>
                  </a:gsLst>
                  <a:lin ang="5400000" scaled="0"/>
                </a:gradFill>
              </a:rPr>
              <a:t>本地网络</a:t>
            </a:r>
          </a:p>
        </p:txBody>
      </p:sp>
      <p:sp>
        <p:nvSpPr>
          <p:cNvPr id="63" name="Rectangle 62"/>
          <p:cNvSpPr/>
          <p:nvPr/>
        </p:nvSpPr>
        <p:spPr>
          <a:xfrm>
            <a:off x="10242034" y="2938287"/>
            <a:ext cx="1005403" cy="338554"/>
          </a:xfrm>
          <a:prstGeom prst="rect">
            <a:avLst/>
          </a:prstGeom>
        </p:spPr>
        <p:txBody>
          <a:bodyPr wrap="none">
            <a:spAutoFit/>
          </a:bodyPr>
          <a:lstStyle/>
          <a:p>
            <a:r>
              <a:rPr lang="zh-CN" altLang="en-US" sz="1600">
                <a:solidFill>
                  <a:srgbClr val="0078D7"/>
                </a:solidFill>
              </a:rPr>
              <a:t>云中网络</a:t>
            </a:r>
          </a:p>
        </p:txBody>
      </p:sp>
    </p:spTree>
    <p:extLst>
      <p:ext uri="{BB962C8B-B14F-4D97-AF65-F5344CB8AC3E}">
        <p14:creationId xmlns:p14="http://schemas.microsoft.com/office/powerpoint/2010/main" val="139706966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B5A3590-E966-481C-94BF-619DA02B2AE9}"/>
              </a:ext>
            </a:extLst>
          </p:cNvPr>
          <p:cNvSpPr/>
          <p:nvPr/>
        </p:nvSpPr>
        <p:spPr bwMode="auto">
          <a:xfrm>
            <a:off x="0" y="31765"/>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zh-CN" altLang="en-US" sz="3600" dirty="0">
                <a:gradFill>
                  <a:gsLst>
                    <a:gs pos="5417">
                      <a:srgbClr val="FFFFFF"/>
                    </a:gs>
                    <a:gs pos="28000">
                      <a:srgbClr val="FFFFFF"/>
                    </a:gs>
                  </a:gsLst>
                  <a:lin ang="5400000" scaled="0"/>
                </a:gradFill>
                <a:cs typeface="Segoe UI" pitchFamily="34" charset="0"/>
              </a:rPr>
              <a:t>微软 </a:t>
            </a:r>
            <a:r>
              <a:rPr lang="en-US" altLang="zh-CN" sz="3600" dirty="0">
                <a:gradFill>
                  <a:gsLst>
                    <a:gs pos="5417">
                      <a:srgbClr val="FFFFFF"/>
                    </a:gs>
                    <a:gs pos="28000">
                      <a:srgbClr val="FFFFFF"/>
                    </a:gs>
                  </a:gsLst>
                  <a:lin ang="5400000" scaled="0"/>
                </a:gradFill>
                <a:cs typeface="Segoe UI" pitchFamily="34" charset="0"/>
              </a:rPr>
              <a:t>AI </a:t>
            </a:r>
            <a:r>
              <a:rPr lang="zh-CN" altLang="en-US" sz="3600" dirty="0">
                <a:gradFill>
                  <a:gsLst>
                    <a:gs pos="5417">
                      <a:srgbClr val="FFFFFF"/>
                    </a:gs>
                    <a:gs pos="28000">
                      <a:srgbClr val="FFFFFF"/>
                    </a:gs>
                  </a:gsLst>
                  <a:lin ang="5400000" scaled="0"/>
                </a:gradFill>
                <a:cs typeface="Segoe UI" pitchFamily="34" charset="0"/>
              </a:rPr>
              <a:t>平台中的服务集</a:t>
            </a:r>
          </a:p>
        </p:txBody>
      </p:sp>
      <p:sp>
        <p:nvSpPr>
          <p:cNvPr id="8" name="TextBox 7">
            <a:extLst>
              <a:ext uri="{FF2B5EF4-FFF2-40B4-BE49-F238E27FC236}">
                <a16:creationId xmlns:a16="http://schemas.microsoft.com/office/drawing/2014/main" id="{FBC31687-C755-4368-BD63-9238A0787FA7}"/>
              </a:ext>
            </a:extLst>
          </p:cNvPr>
          <p:cNvSpPr txBox="1"/>
          <p:nvPr/>
        </p:nvSpPr>
        <p:spPr>
          <a:xfrm>
            <a:off x="6752340" y="6512713"/>
            <a:ext cx="8010842"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Segoe UI Semilight"/>
                <a:ea typeface="+mn-ea"/>
                <a:cs typeface="+mn-cs"/>
              </a:rPr>
              <a:t>红线画出来的</a:t>
            </a:r>
            <a:r>
              <a:rPr kumimoji="0" lang="en-US" altLang="zh-CN" sz="1800" b="0" i="0" u="none" strike="noStrike" kern="1200" cap="none" spc="0" normalizeH="0" baseline="0" noProof="0">
                <a:ln>
                  <a:noFill/>
                </a:ln>
                <a:solidFill>
                  <a:srgbClr val="FFFFFF"/>
                </a:solidFill>
                <a:effectLst/>
                <a:uLnTx/>
                <a:uFillTx/>
                <a:latin typeface="Segoe UI Semilight"/>
                <a:ea typeface="+mn-ea"/>
                <a:cs typeface="+mn-cs"/>
              </a:rPr>
              <a:t>API</a:t>
            </a:r>
            <a:r>
              <a:rPr kumimoji="0" lang="zh-CN" altLang="en-US" sz="1800" b="0" i="0" u="none" strike="noStrike" kern="1200" cap="none" spc="0" normalizeH="0" baseline="0" noProof="0">
                <a:ln>
                  <a:noFill/>
                </a:ln>
                <a:solidFill>
                  <a:srgbClr val="FFFFFF"/>
                </a:solidFill>
                <a:effectLst/>
                <a:uLnTx/>
                <a:uFillTx/>
                <a:latin typeface="Segoe UI Semilight"/>
                <a:ea typeface="+mn-ea"/>
                <a:cs typeface="+mn-cs"/>
              </a:rPr>
              <a:t>表示目前在</a:t>
            </a:r>
            <a:r>
              <a:rPr kumimoji="0" lang="en-US" altLang="zh-CN" sz="1800" b="0" i="0" u="none" strike="noStrike" kern="1200" cap="none" spc="0" normalizeH="0" baseline="0" noProof="0">
                <a:ln>
                  <a:noFill/>
                </a:ln>
                <a:solidFill>
                  <a:srgbClr val="FFFFFF"/>
                </a:solidFill>
                <a:effectLst/>
                <a:uLnTx/>
                <a:uFillTx/>
                <a:latin typeface="Segoe UI Semilight"/>
                <a:ea typeface="+mn-ea"/>
                <a:cs typeface="+mn-cs"/>
              </a:rPr>
              <a:t>Azure China</a:t>
            </a:r>
            <a:r>
              <a:rPr kumimoji="0" lang="zh-CN" altLang="en-US" sz="1800" b="0" i="0" u="none" strike="noStrike" kern="1200" cap="none" spc="0" normalizeH="0" baseline="0" noProof="0">
                <a:ln>
                  <a:noFill/>
                </a:ln>
                <a:solidFill>
                  <a:srgbClr val="FFFFFF"/>
                </a:solidFill>
                <a:effectLst/>
                <a:uLnTx/>
                <a:uFillTx/>
                <a:latin typeface="Segoe UI Semilight"/>
                <a:ea typeface="+mn-ea"/>
                <a:cs typeface="+mn-cs"/>
              </a:rPr>
              <a:t>可以使用</a:t>
            </a:r>
          </a:p>
        </p:txBody>
      </p:sp>
      <p:sp>
        <p:nvSpPr>
          <p:cNvPr id="39" name="TextBox 38">
            <a:extLst>
              <a:ext uri="{FF2B5EF4-FFF2-40B4-BE49-F238E27FC236}">
                <a16:creationId xmlns:a16="http://schemas.microsoft.com/office/drawing/2014/main" id="{1A31E639-8F3C-4FE0-B902-7C04D6879F29}"/>
              </a:ext>
            </a:extLst>
          </p:cNvPr>
          <p:cNvSpPr txBox="1"/>
          <p:nvPr/>
        </p:nvSpPr>
        <p:spPr>
          <a:xfrm>
            <a:off x="203193" y="1179944"/>
            <a:ext cx="6998506"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C0"/>
                </a:solidFill>
                <a:effectLst/>
                <a:uLnTx/>
                <a:uFillTx/>
                <a:latin typeface="Segoe UI"/>
                <a:ea typeface="Segoe UI Semibold" charset="0"/>
                <a:cs typeface="Segoe UI Semibold" charset="0"/>
              </a:rPr>
              <a:t>AI </a:t>
            </a:r>
            <a:r>
              <a:rPr kumimoji="0" lang="zh-CN" altLang="en-US" sz="2000" b="1" i="0" u="none" strike="noStrike" kern="0" cap="none" spc="0" normalizeH="0" baseline="0" noProof="0" dirty="0">
                <a:ln>
                  <a:noFill/>
                </a:ln>
                <a:solidFill>
                  <a:srgbClr val="0070C0"/>
                </a:solidFill>
                <a:effectLst/>
                <a:uLnTx/>
                <a:uFillTx/>
                <a:latin typeface="Segoe UI"/>
                <a:ea typeface="Segoe UI Semibold" charset="0"/>
                <a:cs typeface="Segoe UI Semibold" charset="0"/>
              </a:rPr>
              <a:t>服务</a:t>
            </a:r>
            <a:endParaRPr kumimoji="0" lang="en-US" sz="2000" b="1" i="0" u="none" strike="noStrike" kern="0" cap="none" spc="0" normalizeH="0" baseline="0" noProof="0" dirty="0">
              <a:ln>
                <a:noFill/>
              </a:ln>
              <a:solidFill>
                <a:srgbClr val="0070C0"/>
              </a:solidFill>
              <a:effectLst/>
              <a:uLnTx/>
              <a:uFillTx/>
              <a:latin typeface="Segoe UI"/>
              <a:ea typeface="Segoe UI Semibold" charset="0"/>
              <a:cs typeface="Segoe UI Semibold" charset="0"/>
            </a:endParaRPr>
          </a:p>
        </p:txBody>
      </p:sp>
      <p:sp>
        <p:nvSpPr>
          <p:cNvPr id="40" name="TextBox 39">
            <a:extLst>
              <a:ext uri="{FF2B5EF4-FFF2-40B4-BE49-F238E27FC236}">
                <a16:creationId xmlns:a16="http://schemas.microsoft.com/office/drawing/2014/main" id="{02E14E1E-17C9-45D5-B2E2-E35198346F97}"/>
              </a:ext>
            </a:extLst>
          </p:cNvPr>
          <p:cNvSpPr txBox="1"/>
          <p:nvPr/>
        </p:nvSpPr>
        <p:spPr>
          <a:xfrm>
            <a:off x="2430448" y="3316675"/>
            <a:ext cx="2673930"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C0"/>
                </a:solidFill>
                <a:effectLst/>
                <a:uLnTx/>
                <a:uFillTx/>
                <a:latin typeface="Segoe UI"/>
                <a:cs typeface="Segoe UI Semibold" charset="0"/>
              </a:rPr>
              <a:t>AI </a:t>
            </a:r>
            <a:r>
              <a:rPr kumimoji="0" lang="zh-CN" altLang="en-US" sz="2000" b="1" i="0" u="none" strike="noStrike" kern="0" cap="none" spc="0" normalizeH="0" baseline="0" noProof="0" dirty="0">
                <a:ln>
                  <a:noFill/>
                </a:ln>
                <a:solidFill>
                  <a:srgbClr val="0070C0"/>
                </a:solidFill>
                <a:effectLst/>
                <a:uLnTx/>
                <a:uFillTx/>
                <a:latin typeface="Segoe UI"/>
                <a:cs typeface="Segoe UI Semibold" charset="0"/>
              </a:rPr>
              <a:t>基础设施</a:t>
            </a:r>
            <a:endParaRPr kumimoji="0" lang="en-US" sz="2000" b="1" i="0" u="none" strike="noStrike" kern="0" cap="none" spc="0" normalizeH="0" baseline="0" noProof="0" dirty="0">
              <a:ln>
                <a:noFill/>
              </a:ln>
              <a:solidFill>
                <a:srgbClr val="0070C0"/>
              </a:solidFill>
              <a:effectLst/>
              <a:uLnTx/>
              <a:uFillTx/>
              <a:latin typeface="Segoe UI"/>
              <a:cs typeface="Segoe UI Semibold" charset="0"/>
            </a:endParaRPr>
          </a:p>
        </p:txBody>
      </p:sp>
      <p:sp>
        <p:nvSpPr>
          <p:cNvPr id="41" name="TextBox 40">
            <a:extLst>
              <a:ext uri="{FF2B5EF4-FFF2-40B4-BE49-F238E27FC236}">
                <a16:creationId xmlns:a16="http://schemas.microsoft.com/office/drawing/2014/main" id="{D1893662-8255-4A3E-AE24-78DEB439D267}"/>
              </a:ext>
            </a:extLst>
          </p:cNvPr>
          <p:cNvSpPr txBox="1"/>
          <p:nvPr/>
        </p:nvSpPr>
        <p:spPr>
          <a:xfrm>
            <a:off x="7599288" y="1179944"/>
            <a:ext cx="4067491"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C0"/>
                </a:solidFill>
                <a:effectLst/>
                <a:uLnTx/>
                <a:uFillTx/>
                <a:latin typeface="Segoe UI"/>
                <a:ea typeface="Segoe UI Semibold" charset="0"/>
                <a:cs typeface="Segoe UI Semibold" charset="0"/>
              </a:rPr>
              <a:t>AI </a:t>
            </a:r>
            <a:r>
              <a:rPr kumimoji="0" lang="zh-CN" altLang="en-US" sz="2000" b="1" i="0" u="none" strike="noStrike" kern="0" cap="none" spc="0" normalizeH="0" baseline="0" noProof="0" dirty="0">
                <a:ln>
                  <a:noFill/>
                </a:ln>
                <a:solidFill>
                  <a:srgbClr val="0070C0"/>
                </a:solidFill>
                <a:effectLst/>
                <a:uLnTx/>
                <a:uFillTx/>
                <a:latin typeface="Segoe UI"/>
                <a:ea typeface="Segoe UI Semibold" charset="0"/>
                <a:cs typeface="Segoe UI Semibold" charset="0"/>
              </a:rPr>
              <a:t>工具集</a:t>
            </a:r>
            <a:endParaRPr kumimoji="0" lang="en-US" sz="2000" b="1" i="0" u="none" strike="noStrike" kern="0" cap="none" spc="0" normalizeH="0" baseline="0" noProof="0" dirty="0">
              <a:ln>
                <a:noFill/>
              </a:ln>
              <a:solidFill>
                <a:srgbClr val="0070C0"/>
              </a:solidFill>
              <a:effectLst/>
              <a:uLnTx/>
              <a:uFillTx/>
              <a:latin typeface="Segoe UI"/>
              <a:ea typeface="Segoe UI Semibold" charset="0"/>
              <a:cs typeface="Segoe UI Semibold" charset="0"/>
            </a:endParaRPr>
          </a:p>
        </p:txBody>
      </p:sp>
      <p:sp>
        <p:nvSpPr>
          <p:cNvPr id="42" name="TextBox 41">
            <a:extLst>
              <a:ext uri="{FF2B5EF4-FFF2-40B4-BE49-F238E27FC236}">
                <a16:creationId xmlns:a16="http://schemas.microsoft.com/office/drawing/2014/main" id="{B925F87D-7366-4E95-BAA1-35CCBD778E9A}"/>
              </a:ext>
            </a:extLst>
          </p:cNvPr>
          <p:cNvSpPr txBox="1"/>
          <p:nvPr/>
        </p:nvSpPr>
        <p:spPr>
          <a:xfrm>
            <a:off x="368433" y="1749504"/>
            <a:ext cx="2161309"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Semibold" charset="0"/>
                <a:ea typeface="Segoe UI Semibold" charset="0"/>
                <a:cs typeface="Segoe UI Semibold" charset="0"/>
              </a:rPr>
              <a:t>PRE-BUILT AI</a:t>
            </a:r>
          </a:p>
        </p:txBody>
      </p:sp>
      <p:sp>
        <p:nvSpPr>
          <p:cNvPr id="43" name="TextBox 42">
            <a:extLst>
              <a:ext uri="{FF2B5EF4-FFF2-40B4-BE49-F238E27FC236}">
                <a16:creationId xmlns:a16="http://schemas.microsoft.com/office/drawing/2014/main" id="{A114ADC2-1B30-4BBA-AA97-F431FBC7EA5D}"/>
              </a:ext>
            </a:extLst>
          </p:cNvPr>
          <p:cNvSpPr txBox="1"/>
          <p:nvPr/>
        </p:nvSpPr>
        <p:spPr>
          <a:xfrm>
            <a:off x="2530971" y="1749504"/>
            <a:ext cx="2396835"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Semibold" charset="0"/>
                <a:ea typeface="Segoe UI Semibold" charset="0"/>
                <a:cs typeface="Segoe UI Semibold" charset="0"/>
              </a:rPr>
              <a:t>CONVERSATIONAL AI</a:t>
            </a:r>
          </a:p>
        </p:txBody>
      </p:sp>
      <p:sp>
        <p:nvSpPr>
          <p:cNvPr id="44" name="TextBox 43">
            <a:extLst>
              <a:ext uri="{FF2B5EF4-FFF2-40B4-BE49-F238E27FC236}">
                <a16:creationId xmlns:a16="http://schemas.microsoft.com/office/drawing/2014/main" id="{C0A73469-7654-4955-B36F-57FA1623C652}"/>
              </a:ext>
            </a:extLst>
          </p:cNvPr>
          <p:cNvSpPr txBox="1"/>
          <p:nvPr/>
        </p:nvSpPr>
        <p:spPr>
          <a:xfrm>
            <a:off x="5011711" y="1749504"/>
            <a:ext cx="2078180"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Semibold" charset="0"/>
                <a:ea typeface="Segoe UI Semibold" charset="0"/>
                <a:cs typeface="Segoe UI Semibold" charset="0"/>
              </a:rPr>
              <a:t>CUSTOM AI</a:t>
            </a:r>
          </a:p>
        </p:txBody>
      </p:sp>
      <p:sp>
        <p:nvSpPr>
          <p:cNvPr id="45" name="TextBox 44">
            <a:extLst>
              <a:ext uri="{FF2B5EF4-FFF2-40B4-BE49-F238E27FC236}">
                <a16:creationId xmlns:a16="http://schemas.microsoft.com/office/drawing/2014/main" id="{DD885906-321E-4877-92CF-2E7E7C1D9B0B}"/>
              </a:ext>
            </a:extLst>
          </p:cNvPr>
          <p:cNvSpPr txBox="1"/>
          <p:nvPr/>
        </p:nvSpPr>
        <p:spPr>
          <a:xfrm>
            <a:off x="498553" y="2621452"/>
            <a:ext cx="1895540"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Cognitive Services</a:t>
            </a:r>
          </a:p>
        </p:txBody>
      </p:sp>
      <p:sp>
        <p:nvSpPr>
          <p:cNvPr id="46" name="TextBox 45">
            <a:extLst>
              <a:ext uri="{FF2B5EF4-FFF2-40B4-BE49-F238E27FC236}">
                <a16:creationId xmlns:a16="http://schemas.microsoft.com/office/drawing/2014/main" id="{7631B8EE-4C76-4FA6-AF6B-2D5AE2412B0F}"/>
              </a:ext>
            </a:extLst>
          </p:cNvPr>
          <p:cNvSpPr txBox="1"/>
          <p:nvPr/>
        </p:nvSpPr>
        <p:spPr>
          <a:xfrm>
            <a:off x="2914336" y="2621452"/>
            <a:ext cx="1696470"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Bot Framework</a:t>
            </a:r>
          </a:p>
        </p:txBody>
      </p:sp>
      <p:sp>
        <p:nvSpPr>
          <p:cNvPr id="47" name="TextBox 46">
            <a:extLst>
              <a:ext uri="{FF2B5EF4-FFF2-40B4-BE49-F238E27FC236}">
                <a16:creationId xmlns:a16="http://schemas.microsoft.com/office/drawing/2014/main" id="{DD72373B-08B4-45DA-BE80-65C94C598200}"/>
              </a:ext>
            </a:extLst>
          </p:cNvPr>
          <p:cNvSpPr txBox="1"/>
          <p:nvPr/>
        </p:nvSpPr>
        <p:spPr>
          <a:xfrm>
            <a:off x="4850481" y="2621452"/>
            <a:ext cx="2409091"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Azure Machine Learning</a:t>
            </a:r>
          </a:p>
        </p:txBody>
      </p:sp>
      <p:sp>
        <p:nvSpPr>
          <p:cNvPr id="48" name="TextBox 47">
            <a:extLst>
              <a:ext uri="{FF2B5EF4-FFF2-40B4-BE49-F238E27FC236}">
                <a16:creationId xmlns:a16="http://schemas.microsoft.com/office/drawing/2014/main" id="{E72C74E2-01F7-4D31-8439-B1B46A53B05C}"/>
              </a:ext>
            </a:extLst>
          </p:cNvPr>
          <p:cNvSpPr txBox="1"/>
          <p:nvPr/>
        </p:nvSpPr>
        <p:spPr>
          <a:xfrm>
            <a:off x="1006059" y="3863337"/>
            <a:ext cx="1422701"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Semibold" charset="0"/>
                <a:ea typeface="Segoe UI Semibold" charset="0"/>
                <a:cs typeface="Segoe UI Semibold" charset="0"/>
              </a:rPr>
              <a:t>AI ON DATA</a:t>
            </a:r>
          </a:p>
        </p:txBody>
      </p:sp>
      <p:sp>
        <p:nvSpPr>
          <p:cNvPr id="64" name="TextBox 63">
            <a:extLst>
              <a:ext uri="{FF2B5EF4-FFF2-40B4-BE49-F238E27FC236}">
                <a16:creationId xmlns:a16="http://schemas.microsoft.com/office/drawing/2014/main" id="{03B9465B-57E7-415B-9015-EA6DDC34A96D}"/>
              </a:ext>
            </a:extLst>
          </p:cNvPr>
          <p:cNvSpPr txBox="1"/>
          <p:nvPr/>
        </p:nvSpPr>
        <p:spPr>
          <a:xfrm>
            <a:off x="4438977" y="3898320"/>
            <a:ext cx="1511262"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Semibold" charset="0"/>
                <a:ea typeface="Segoe UI Semibold" charset="0"/>
                <a:cs typeface="Segoe UI Semibold" charset="0"/>
              </a:rPr>
              <a:t>AI COMPUTE</a:t>
            </a:r>
          </a:p>
        </p:txBody>
      </p:sp>
      <p:sp>
        <p:nvSpPr>
          <p:cNvPr id="66" name="TextBox 65">
            <a:extLst>
              <a:ext uri="{FF2B5EF4-FFF2-40B4-BE49-F238E27FC236}">
                <a16:creationId xmlns:a16="http://schemas.microsoft.com/office/drawing/2014/main" id="{BE624002-5D79-4126-8E0B-8F200C75B8E2}"/>
              </a:ext>
            </a:extLst>
          </p:cNvPr>
          <p:cNvSpPr txBox="1"/>
          <p:nvPr/>
        </p:nvSpPr>
        <p:spPr>
          <a:xfrm>
            <a:off x="309244" y="4839033"/>
            <a:ext cx="1042570"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Lake</a:t>
            </a:r>
          </a:p>
        </p:txBody>
      </p:sp>
      <p:sp>
        <p:nvSpPr>
          <p:cNvPr id="67" name="TextBox 66">
            <a:extLst>
              <a:ext uri="{FF2B5EF4-FFF2-40B4-BE49-F238E27FC236}">
                <a16:creationId xmlns:a16="http://schemas.microsoft.com/office/drawing/2014/main" id="{4EF570A0-8101-468C-BACF-B58D713A7904}"/>
              </a:ext>
            </a:extLst>
          </p:cNvPr>
          <p:cNvSpPr txBox="1"/>
          <p:nvPr/>
        </p:nvSpPr>
        <p:spPr>
          <a:xfrm>
            <a:off x="1295070" y="4850607"/>
            <a:ext cx="846400"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SQL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Server</a:t>
            </a:r>
          </a:p>
        </p:txBody>
      </p:sp>
      <p:sp>
        <p:nvSpPr>
          <p:cNvPr id="68" name="TextBox 67">
            <a:extLst>
              <a:ext uri="{FF2B5EF4-FFF2-40B4-BE49-F238E27FC236}">
                <a16:creationId xmlns:a16="http://schemas.microsoft.com/office/drawing/2014/main" id="{77B17D87-4020-4910-9E5D-212ECA55D72F}"/>
              </a:ext>
            </a:extLst>
          </p:cNvPr>
          <p:cNvSpPr txBox="1"/>
          <p:nvPr/>
        </p:nvSpPr>
        <p:spPr>
          <a:xfrm>
            <a:off x="2077102" y="4850607"/>
            <a:ext cx="913499"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Cosmos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 DB</a:t>
            </a:r>
          </a:p>
        </p:txBody>
      </p:sp>
      <p:sp>
        <p:nvSpPr>
          <p:cNvPr id="69" name="TextBox 68">
            <a:extLst>
              <a:ext uri="{FF2B5EF4-FFF2-40B4-BE49-F238E27FC236}">
                <a16:creationId xmlns:a16="http://schemas.microsoft.com/office/drawing/2014/main" id="{5590266A-707C-42FE-8CB3-320D9BCEDA19}"/>
              </a:ext>
            </a:extLst>
          </p:cNvPr>
          <p:cNvSpPr txBox="1"/>
          <p:nvPr/>
        </p:nvSpPr>
        <p:spPr>
          <a:xfrm>
            <a:off x="3479167" y="4904738"/>
            <a:ext cx="712219"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Spark</a:t>
            </a:r>
          </a:p>
        </p:txBody>
      </p:sp>
      <p:sp>
        <p:nvSpPr>
          <p:cNvPr id="71" name="TextBox 70">
            <a:extLst>
              <a:ext uri="{FF2B5EF4-FFF2-40B4-BE49-F238E27FC236}">
                <a16:creationId xmlns:a16="http://schemas.microsoft.com/office/drawing/2014/main" id="{0E50EB88-3E85-4110-9914-A6165C6A13D1}"/>
              </a:ext>
            </a:extLst>
          </p:cNvPr>
          <p:cNvSpPr txBox="1"/>
          <p:nvPr/>
        </p:nvSpPr>
        <p:spPr>
          <a:xfrm>
            <a:off x="4132977" y="4890727"/>
            <a:ext cx="743154"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DSVM</a:t>
            </a:r>
          </a:p>
        </p:txBody>
      </p:sp>
      <p:sp>
        <p:nvSpPr>
          <p:cNvPr id="72" name="TextBox 71">
            <a:extLst>
              <a:ext uri="{FF2B5EF4-FFF2-40B4-BE49-F238E27FC236}">
                <a16:creationId xmlns:a16="http://schemas.microsoft.com/office/drawing/2014/main" id="{05A6376D-CB8E-407A-87BC-FA3E28B95304}"/>
              </a:ext>
            </a:extLst>
          </p:cNvPr>
          <p:cNvSpPr txBox="1"/>
          <p:nvPr/>
        </p:nvSpPr>
        <p:spPr>
          <a:xfrm>
            <a:off x="4831978" y="4902301"/>
            <a:ext cx="921323"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Batch AI</a:t>
            </a:r>
          </a:p>
        </p:txBody>
      </p:sp>
      <p:sp>
        <p:nvSpPr>
          <p:cNvPr id="73" name="TextBox 72">
            <a:extLst>
              <a:ext uri="{FF2B5EF4-FFF2-40B4-BE49-F238E27FC236}">
                <a16:creationId xmlns:a16="http://schemas.microsoft.com/office/drawing/2014/main" id="{CAFB8A6F-A962-4F18-852C-F1FAE8C546BC}"/>
              </a:ext>
            </a:extLst>
          </p:cNvPr>
          <p:cNvSpPr txBox="1"/>
          <p:nvPr/>
        </p:nvSpPr>
        <p:spPr>
          <a:xfrm>
            <a:off x="5770936" y="4883854"/>
            <a:ext cx="558544"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0070C0"/>
                </a:solidFill>
                <a:effectLst/>
                <a:uLnTx/>
                <a:uFillTx/>
                <a:latin typeface="Segoe UI" charset="0"/>
                <a:ea typeface="Segoe UI" charset="0"/>
                <a:cs typeface="Segoe UI" charset="0"/>
              </a:rPr>
              <a:t>AkS</a:t>
            </a:r>
            <a:endPar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endParaRPr>
          </a:p>
        </p:txBody>
      </p:sp>
      <p:sp>
        <p:nvSpPr>
          <p:cNvPr id="74" name="TextBox 73">
            <a:extLst>
              <a:ext uri="{FF2B5EF4-FFF2-40B4-BE49-F238E27FC236}">
                <a16:creationId xmlns:a16="http://schemas.microsoft.com/office/drawing/2014/main" id="{030A74D0-164F-4C79-93AC-49653A74D008}"/>
              </a:ext>
            </a:extLst>
          </p:cNvPr>
          <p:cNvSpPr txBox="1"/>
          <p:nvPr/>
        </p:nvSpPr>
        <p:spPr>
          <a:xfrm>
            <a:off x="7896885" y="2572168"/>
            <a:ext cx="1114133"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Azure ML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Studio</a:t>
            </a:r>
          </a:p>
        </p:txBody>
      </p:sp>
      <p:sp>
        <p:nvSpPr>
          <p:cNvPr id="75" name="TextBox 74">
            <a:extLst>
              <a:ext uri="{FF2B5EF4-FFF2-40B4-BE49-F238E27FC236}">
                <a16:creationId xmlns:a16="http://schemas.microsoft.com/office/drawing/2014/main" id="{90F1F780-9EB0-436F-B43F-792F8E574FF5}"/>
              </a:ext>
            </a:extLst>
          </p:cNvPr>
          <p:cNvSpPr txBox="1"/>
          <p:nvPr/>
        </p:nvSpPr>
        <p:spPr>
          <a:xfrm>
            <a:off x="9068064" y="2568394"/>
            <a:ext cx="1161357"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Azure ML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workbench</a:t>
            </a:r>
          </a:p>
        </p:txBody>
      </p:sp>
      <p:sp>
        <p:nvSpPr>
          <p:cNvPr id="76" name="TextBox 75">
            <a:extLst>
              <a:ext uri="{FF2B5EF4-FFF2-40B4-BE49-F238E27FC236}">
                <a16:creationId xmlns:a16="http://schemas.microsoft.com/office/drawing/2014/main" id="{C97E71B0-9FD1-4707-B9DC-18A4D48E3040}"/>
              </a:ext>
            </a:extLst>
          </p:cNvPr>
          <p:cNvSpPr txBox="1"/>
          <p:nvPr/>
        </p:nvSpPr>
        <p:spPr>
          <a:xfrm>
            <a:off x="10199588" y="2568394"/>
            <a:ext cx="1239716"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0070C0"/>
                </a:solidFill>
                <a:effectLst/>
                <a:uLnTx/>
                <a:uFillTx/>
                <a:latin typeface="Segoe UI" charset="0"/>
                <a:ea typeface="Segoe UI" charset="0"/>
                <a:cs typeface="Segoe UI" charset="0"/>
              </a:rPr>
              <a:t>VS Tools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0070C0"/>
                </a:solidFill>
                <a:effectLst/>
                <a:uLnTx/>
                <a:uFillTx/>
                <a:latin typeface="Segoe UI" charset="0"/>
                <a:ea typeface="Segoe UI" charset="0"/>
                <a:cs typeface="Segoe UI" charset="0"/>
              </a:rPr>
              <a:t>AI/AML</a:t>
            </a:r>
            <a:endPar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endParaRPr>
          </a:p>
        </p:txBody>
      </p:sp>
      <p:sp>
        <p:nvSpPr>
          <p:cNvPr id="78" name="TextBox 77">
            <a:extLst>
              <a:ext uri="{FF2B5EF4-FFF2-40B4-BE49-F238E27FC236}">
                <a16:creationId xmlns:a16="http://schemas.microsoft.com/office/drawing/2014/main" id="{0082607C-726E-4498-83FC-B9974A405E35}"/>
              </a:ext>
            </a:extLst>
          </p:cNvPr>
          <p:cNvSpPr txBox="1"/>
          <p:nvPr/>
        </p:nvSpPr>
        <p:spPr>
          <a:xfrm>
            <a:off x="7634985" y="3898321"/>
            <a:ext cx="4071977" cy="246221"/>
          </a:xfrm>
          <a:prstGeom prst="rect">
            <a:avLst/>
          </a:prstGeom>
          <a:noFill/>
          <a:ln>
            <a:solidFill>
              <a:srgbClr val="FFFFFF"/>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u="none" strike="noStrike" cap="none" normalizeH="0" baseline="0">
                <a:ln>
                  <a:noFill/>
                </a:ln>
                <a:solidFill>
                  <a:schemeClr val="bg1"/>
                </a:solidFill>
                <a:effectLst/>
                <a:uLnTx/>
                <a:uFillTx/>
                <a:latin typeface="Segoe UI Semibold" charset="0"/>
                <a:ea typeface="Segoe UI Semibold" charset="0"/>
                <a:cs typeface="Segoe UI Semibold"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Semibold" charset="0"/>
                <a:cs typeface="Segoe UI Semibold" charset="0"/>
              </a:rPr>
              <a:t>DEEP LEARNING FRAMEWORKS</a:t>
            </a:r>
          </a:p>
        </p:txBody>
      </p:sp>
      <p:pic>
        <p:nvPicPr>
          <p:cNvPr id="79" name="Picture 78">
            <a:extLst>
              <a:ext uri="{FF2B5EF4-FFF2-40B4-BE49-F238E27FC236}">
                <a16:creationId xmlns:a16="http://schemas.microsoft.com/office/drawing/2014/main" id="{EE4AAEAD-D199-475E-81D3-C3CD4817BFF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251106" y="4315472"/>
            <a:ext cx="993570" cy="521624"/>
          </a:xfrm>
          <a:prstGeom prst="rect">
            <a:avLst/>
          </a:prstGeom>
          <a:solidFill>
            <a:srgbClr val="0070C0"/>
          </a:solidFill>
          <a:ln>
            <a:solidFill>
              <a:srgbClr val="0070C0"/>
            </a:solidFill>
          </a:ln>
        </p:spPr>
      </p:pic>
      <p:sp>
        <p:nvSpPr>
          <p:cNvPr id="80" name="TextBox 79">
            <a:extLst>
              <a:ext uri="{FF2B5EF4-FFF2-40B4-BE49-F238E27FC236}">
                <a16:creationId xmlns:a16="http://schemas.microsoft.com/office/drawing/2014/main" id="{10839BDE-7936-4B56-8C9C-414518CECEC4}"/>
              </a:ext>
            </a:extLst>
          </p:cNvPr>
          <p:cNvSpPr txBox="1"/>
          <p:nvPr/>
        </p:nvSpPr>
        <p:spPr>
          <a:xfrm>
            <a:off x="8004597" y="4827050"/>
            <a:ext cx="1016955"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Cognitive Toolkit </a:t>
            </a:r>
          </a:p>
        </p:txBody>
      </p:sp>
      <p:sp>
        <p:nvSpPr>
          <p:cNvPr id="81" name="TextBox 80">
            <a:extLst>
              <a:ext uri="{FF2B5EF4-FFF2-40B4-BE49-F238E27FC236}">
                <a16:creationId xmlns:a16="http://schemas.microsoft.com/office/drawing/2014/main" id="{787120F5-94A0-405A-89D4-C18464273375}"/>
              </a:ext>
            </a:extLst>
          </p:cNvPr>
          <p:cNvSpPr txBox="1"/>
          <p:nvPr/>
        </p:nvSpPr>
        <p:spPr>
          <a:xfrm>
            <a:off x="9004798" y="4824842"/>
            <a:ext cx="1204759"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0070C0"/>
                </a:solidFill>
                <a:effectLst/>
                <a:uLnTx/>
                <a:uFillTx/>
                <a:latin typeface="Segoe UI" charset="0"/>
                <a:ea typeface="Segoe UI" charset="0"/>
                <a:cs typeface="Segoe UI" charset="0"/>
              </a:rPr>
              <a:t>TensorFlow</a:t>
            </a: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 </a:t>
            </a:r>
          </a:p>
        </p:txBody>
      </p:sp>
      <p:sp>
        <p:nvSpPr>
          <p:cNvPr id="92" name="TextBox 91">
            <a:extLst>
              <a:ext uri="{FF2B5EF4-FFF2-40B4-BE49-F238E27FC236}">
                <a16:creationId xmlns:a16="http://schemas.microsoft.com/office/drawing/2014/main" id="{D55F4F95-587E-4589-94C2-FAD23DF4D070}"/>
              </a:ext>
            </a:extLst>
          </p:cNvPr>
          <p:cNvSpPr txBox="1"/>
          <p:nvPr/>
        </p:nvSpPr>
        <p:spPr>
          <a:xfrm>
            <a:off x="10373397" y="4824842"/>
            <a:ext cx="783667"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Caffe2</a:t>
            </a:r>
          </a:p>
        </p:txBody>
      </p:sp>
      <p:pic>
        <p:nvPicPr>
          <p:cNvPr id="93" name="Graphic 25">
            <a:extLst>
              <a:ext uri="{FF2B5EF4-FFF2-40B4-BE49-F238E27FC236}">
                <a16:creationId xmlns:a16="http://schemas.microsoft.com/office/drawing/2014/main" id="{08DAB8C6-4B4D-4B35-945E-52A568D5D5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158992" y="2119113"/>
            <a:ext cx="574662" cy="344797"/>
          </a:xfrm>
          <a:prstGeom prst="rect">
            <a:avLst/>
          </a:prstGeom>
        </p:spPr>
      </p:pic>
      <p:pic>
        <p:nvPicPr>
          <p:cNvPr id="94" name="Picture 93">
            <a:extLst>
              <a:ext uri="{FF2B5EF4-FFF2-40B4-BE49-F238E27FC236}">
                <a16:creationId xmlns:a16="http://schemas.microsoft.com/office/drawing/2014/main" id="{C6A53881-CF79-42C5-B514-6EA56721FA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0212" y="2094304"/>
            <a:ext cx="434402" cy="409690"/>
          </a:xfrm>
          <a:prstGeom prst="rect">
            <a:avLst/>
          </a:prstGeom>
          <a:solidFill>
            <a:srgbClr val="0070C0"/>
          </a:solidFill>
          <a:ln>
            <a:solidFill>
              <a:srgbClr val="0070C0"/>
            </a:solidFill>
          </a:ln>
        </p:spPr>
      </p:pic>
      <p:pic>
        <p:nvPicPr>
          <p:cNvPr id="96" name="Graphic 29">
            <a:extLst>
              <a:ext uri="{FF2B5EF4-FFF2-40B4-BE49-F238E27FC236}">
                <a16:creationId xmlns:a16="http://schemas.microsoft.com/office/drawing/2014/main" id="{45F75AA4-EAF2-4D9A-902C-9EB199DC96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886661" y="2149899"/>
            <a:ext cx="334945" cy="344796"/>
          </a:xfrm>
          <a:prstGeom prst="rect">
            <a:avLst/>
          </a:prstGeom>
        </p:spPr>
      </p:pic>
      <p:pic>
        <p:nvPicPr>
          <p:cNvPr id="97" name="Graphic 29">
            <a:extLst>
              <a:ext uri="{FF2B5EF4-FFF2-40B4-BE49-F238E27FC236}">
                <a16:creationId xmlns:a16="http://schemas.microsoft.com/office/drawing/2014/main" id="{44555694-F6A7-4EA0-A961-EE2A14096B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8286478" y="2150088"/>
            <a:ext cx="334945" cy="344796"/>
          </a:xfrm>
          <a:prstGeom prst="rect">
            <a:avLst/>
          </a:prstGeom>
        </p:spPr>
      </p:pic>
      <p:pic>
        <p:nvPicPr>
          <p:cNvPr id="98" name="Graphic 65">
            <a:extLst>
              <a:ext uri="{FF2B5EF4-FFF2-40B4-BE49-F238E27FC236}">
                <a16:creationId xmlns:a16="http://schemas.microsoft.com/office/drawing/2014/main" id="{965B9580-C4C1-4939-937A-BA50C8C18A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9392665" y="2065335"/>
            <a:ext cx="476250" cy="476250"/>
          </a:xfrm>
          <a:prstGeom prst="rect">
            <a:avLst/>
          </a:prstGeom>
        </p:spPr>
      </p:pic>
      <p:pic>
        <p:nvPicPr>
          <p:cNvPr id="99" name="Graphic 67">
            <a:extLst>
              <a:ext uri="{FF2B5EF4-FFF2-40B4-BE49-F238E27FC236}">
                <a16:creationId xmlns:a16="http://schemas.microsoft.com/office/drawing/2014/main" id="{AF7DE78B-0419-4368-9A05-5B6F3C8F0FF1}"/>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l="30648" t="31070" r="30648" b="31070"/>
          <a:stretch/>
        </p:blipFill>
        <p:spPr>
          <a:xfrm>
            <a:off x="10541719" y="2074945"/>
            <a:ext cx="601844" cy="457030"/>
          </a:xfrm>
          <a:prstGeom prst="rect">
            <a:avLst/>
          </a:prstGeom>
        </p:spPr>
      </p:pic>
      <p:pic>
        <p:nvPicPr>
          <p:cNvPr id="100" name="Graphic 40">
            <a:extLst>
              <a:ext uri="{FF2B5EF4-FFF2-40B4-BE49-F238E27FC236}">
                <a16:creationId xmlns:a16="http://schemas.microsoft.com/office/drawing/2014/main" id="{1EC75CD6-9E21-4C55-83F9-428CDD63DA7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599821" y="4356876"/>
            <a:ext cx="489723" cy="390359"/>
          </a:xfrm>
          <a:prstGeom prst="rect">
            <a:avLst/>
          </a:prstGeom>
        </p:spPr>
      </p:pic>
      <p:pic>
        <p:nvPicPr>
          <p:cNvPr id="101" name="Graphic 42">
            <a:extLst>
              <a:ext uri="{FF2B5EF4-FFF2-40B4-BE49-F238E27FC236}">
                <a16:creationId xmlns:a16="http://schemas.microsoft.com/office/drawing/2014/main" id="{D710569C-D2A2-4050-8373-7031439A9B90}"/>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l="35881" t="28592" r="35881" b="28592"/>
          <a:stretch/>
        </p:blipFill>
        <p:spPr>
          <a:xfrm>
            <a:off x="1424972" y="4307645"/>
            <a:ext cx="517150" cy="608716"/>
          </a:xfrm>
          <a:prstGeom prst="rect">
            <a:avLst/>
          </a:prstGeom>
        </p:spPr>
      </p:pic>
      <p:pic>
        <p:nvPicPr>
          <p:cNvPr id="102" name="Picture 101">
            <a:extLst>
              <a:ext uri="{FF2B5EF4-FFF2-40B4-BE49-F238E27FC236}">
                <a16:creationId xmlns:a16="http://schemas.microsoft.com/office/drawing/2014/main" id="{4E04E4E2-AAFF-4B57-BC3D-8A437C8B93B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47751" y="4297531"/>
            <a:ext cx="539683" cy="417525"/>
          </a:xfrm>
          <a:prstGeom prst="rect">
            <a:avLst/>
          </a:prstGeom>
          <a:solidFill>
            <a:srgbClr val="0070C0"/>
          </a:solidFill>
          <a:ln>
            <a:solidFill>
              <a:srgbClr val="0070C0"/>
            </a:solidFill>
          </a:ln>
        </p:spPr>
      </p:pic>
      <p:pic>
        <p:nvPicPr>
          <p:cNvPr id="103" name="Graphic 46">
            <a:extLst>
              <a:ext uri="{FF2B5EF4-FFF2-40B4-BE49-F238E27FC236}">
                <a16:creationId xmlns:a16="http://schemas.microsoft.com/office/drawing/2014/main" id="{9BA4A04C-F5ED-4406-9391-87FB5D509FDE}"/>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l="37733" t="33762" r="37733" b="33762"/>
          <a:stretch/>
        </p:blipFill>
        <p:spPr>
          <a:xfrm>
            <a:off x="4249190" y="4265742"/>
            <a:ext cx="590122" cy="604548"/>
          </a:xfrm>
          <a:prstGeom prst="rect">
            <a:avLst/>
          </a:prstGeom>
        </p:spPr>
      </p:pic>
      <p:pic>
        <p:nvPicPr>
          <p:cNvPr id="104" name="Picture 103">
            <a:extLst>
              <a:ext uri="{FF2B5EF4-FFF2-40B4-BE49-F238E27FC236}">
                <a16:creationId xmlns:a16="http://schemas.microsoft.com/office/drawing/2014/main" id="{D6BA67EF-EAE7-42EA-9DEC-F6ECE5AB35F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84849" y="4317662"/>
            <a:ext cx="503614" cy="478846"/>
          </a:xfrm>
          <a:prstGeom prst="rect">
            <a:avLst/>
          </a:prstGeom>
          <a:solidFill>
            <a:srgbClr val="0070C0"/>
          </a:solidFill>
          <a:ln>
            <a:solidFill>
              <a:srgbClr val="0070C0"/>
            </a:solidFill>
          </a:ln>
        </p:spPr>
      </p:pic>
      <p:pic>
        <p:nvPicPr>
          <p:cNvPr id="105" name="Graphic 48">
            <a:extLst>
              <a:ext uri="{FF2B5EF4-FFF2-40B4-BE49-F238E27FC236}">
                <a16:creationId xmlns:a16="http://schemas.microsoft.com/office/drawing/2014/main" id="{2BA56061-FD87-4C3A-800E-E07C1BC4A49A}"/>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 xmlns:asvg="http://schemas.microsoft.com/office/drawing/2016/SVG/main" r:embed="rId23"/>
              </a:ext>
            </a:extLst>
          </a:blip>
          <a:srcRect l="23682" t="20463" r="23682" b="20463"/>
          <a:stretch/>
        </p:blipFill>
        <p:spPr>
          <a:xfrm>
            <a:off x="4892558" y="4265742"/>
            <a:ext cx="846502" cy="737528"/>
          </a:xfrm>
          <a:prstGeom prst="rect">
            <a:avLst/>
          </a:prstGeom>
        </p:spPr>
      </p:pic>
      <p:pic>
        <p:nvPicPr>
          <p:cNvPr id="106" name="Graphic 50">
            <a:extLst>
              <a:ext uri="{FF2B5EF4-FFF2-40B4-BE49-F238E27FC236}">
                <a16:creationId xmlns:a16="http://schemas.microsoft.com/office/drawing/2014/main" id="{7AD8E4A7-481D-4C5D-A0D9-C969610AF09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5798584" y="4365965"/>
            <a:ext cx="513038" cy="390356"/>
          </a:xfrm>
          <a:prstGeom prst="rect">
            <a:avLst/>
          </a:prstGeom>
        </p:spPr>
      </p:pic>
      <p:pic>
        <p:nvPicPr>
          <p:cNvPr id="107" name="Picture 106">
            <a:extLst>
              <a:ext uri="{FF2B5EF4-FFF2-40B4-BE49-F238E27FC236}">
                <a16:creationId xmlns:a16="http://schemas.microsoft.com/office/drawing/2014/main" id="{49D4C1C2-2DDC-434F-B0FC-8C16AAB8642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257550" y="4344571"/>
            <a:ext cx="498187" cy="446650"/>
          </a:xfrm>
          <a:prstGeom prst="rect">
            <a:avLst/>
          </a:prstGeom>
          <a:solidFill>
            <a:srgbClr val="0070C0"/>
          </a:solidFill>
          <a:ln>
            <a:solidFill>
              <a:srgbClr val="0070C0"/>
            </a:solidFill>
          </a:ln>
        </p:spPr>
      </p:pic>
      <p:pic>
        <p:nvPicPr>
          <p:cNvPr id="108" name="Picture 107">
            <a:extLst>
              <a:ext uri="{FF2B5EF4-FFF2-40B4-BE49-F238E27FC236}">
                <a16:creationId xmlns:a16="http://schemas.microsoft.com/office/drawing/2014/main" id="{C0187DE2-710A-48DC-88A6-2BABADFCA1FD}"/>
              </a:ext>
            </a:extLst>
          </p:cNvPr>
          <p:cNvPicPr>
            <a:picLocks noChangeAspect="1"/>
          </p:cNvPicPr>
          <p:nvPr/>
        </p:nvPicPr>
        <p:blipFill rotWithShape="1">
          <a:blip r:embed="rId27">
            <a:duotone>
              <a:srgbClr val="E6E6E6">
                <a:shade val="45000"/>
                <a:satMod val="135000"/>
              </a:srgbClr>
              <a:prstClr val="white"/>
            </a:duotone>
            <a:extLst>
              <a:ext uri="{BEBA8EAE-BF5A-486C-A8C5-ECC9F3942E4B}">
                <a14:imgProps xmlns:a14="http://schemas.microsoft.com/office/drawing/2010/main">
                  <a14:imgLayer r:embed="rId28">
                    <a14:imgEffect>
                      <a14:saturation sat="400000"/>
                    </a14:imgEffect>
                    <a14:imgEffect>
                      <a14:brightnessContrast bright="33000" contrast="100000"/>
                    </a14:imgEffect>
                  </a14:imgLayer>
                </a14:imgProps>
              </a:ext>
              <a:ext uri="{28A0092B-C50C-407E-A947-70E740481C1C}">
                <a14:useLocalDpi xmlns:a14="http://schemas.microsoft.com/office/drawing/2010/main" val="0"/>
              </a:ext>
            </a:extLst>
          </a:blip>
          <a:srcRect/>
          <a:stretch/>
        </p:blipFill>
        <p:spPr>
          <a:xfrm>
            <a:off x="9413998" y="4317160"/>
            <a:ext cx="448200" cy="479573"/>
          </a:xfrm>
          <a:prstGeom prst="rect">
            <a:avLst/>
          </a:prstGeom>
          <a:solidFill>
            <a:srgbClr val="0070C0"/>
          </a:solidFill>
          <a:ln>
            <a:solidFill>
              <a:srgbClr val="0070C0"/>
            </a:solidFill>
          </a:ln>
          <a:effectLst>
            <a:outerShdw blurRad="190500" algn="tl" rotWithShape="0">
              <a:srgbClr val="000000">
                <a:alpha val="70000"/>
              </a:srgbClr>
            </a:outerShdw>
          </a:effectLst>
        </p:spPr>
      </p:pic>
      <p:cxnSp>
        <p:nvCxnSpPr>
          <p:cNvPr id="109" name="Straight Connector 108">
            <a:extLst>
              <a:ext uri="{FF2B5EF4-FFF2-40B4-BE49-F238E27FC236}">
                <a16:creationId xmlns:a16="http://schemas.microsoft.com/office/drawing/2014/main" id="{7B5EB090-DA66-42BD-ACC6-2901BB9C3C9D}"/>
              </a:ext>
            </a:extLst>
          </p:cNvPr>
          <p:cNvCxnSpPr>
            <a:cxnSpLocks/>
          </p:cNvCxnSpPr>
          <p:nvPr/>
        </p:nvCxnSpPr>
        <p:spPr>
          <a:xfrm>
            <a:off x="7434633" y="1179944"/>
            <a:ext cx="16527" cy="5190325"/>
          </a:xfrm>
          <a:prstGeom prst="line">
            <a:avLst/>
          </a:prstGeom>
          <a:noFill/>
          <a:ln w="19050" cap="flat" cmpd="sng" algn="ctr">
            <a:solidFill>
              <a:srgbClr val="0070C0"/>
            </a:solidFill>
            <a:prstDash val="solid"/>
            <a:headEnd type="none"/>
            <a:tailEnd type="none"/>
          </a:ln>
          <a:effectLst/>
        </p:spPr>
      </p:cxnSp>
      <p:cxnSp>
        <p:nvCxnSpPr>
          <p:cNvPr id="110" name="Straight Connector 109">
            <a:extLst>
              <a:ext uri="{FF2B5EF4-FFF2-40B4-BE49-F238E27FC236}">
                <a16:creationId xmlns:a16="http://schemas.microsoft.com/office/drawing/2014/main" id="{6F0867E8-313C-43C6-8A4D-69CE4C297BD0}"/>
              </a:ext>
            </a:extLst>
          </p:cNvPr>
          <p:cNvCxnSpPr>
            <a:cxnSpLocks/>
          </p:cNvCxnSpPr>
          <p:nvPr/>
        </p:nvCxnSpPr>
        <p:spPr>
          <a:xfrm>
            <a:off x="203193" y="3145434"/>
            <a:ext cx="7040134" cy="0"/>
          </a:xfrm>
          <a:prstGeom prst="line">
            <a:avLst/>
          </a:prstGeom>
          <a:noFill/>
          <a:ln w="19050" cap="flat" cmpd="sng" algn="ctr">
            <a:solidFill>
              <a:srgbClr val="0070C0"/>
            </a:solidFill>
            <a:prstDash val="solid"/>
            <a:headEnd type="none"/>
            <a:tailEnd type="none"/>
          </a:ln>
          <a:effectLst/>
        </p:spPr>
      </p:cxnSp>
      <p:sp>
        <p:nvSpPr>
          <p:cNvPr id="111" name="TextBox 110">
            <a:extLst>
              <a:ext uri="{FF2B5EF4-FFF2-40B4-BE49-F238E27FC236}">
                <a16:creationId xmlns:a16="http://schemas.microsoft.com/office/drawing/2014/main" id="{19F6DDA5-E7D7-40BB-A44C-E4C6935D870C}"/>
              </a:ext>
            </a:extLst>
          </p:cNvPr>
          <p:cNvSpPr txBox="1"/>
          <p:nvPr/>
        </p:nvSpPr>
        <p:spPr>
          <a:xfrm>
            <a:off x="7922778" y="3070126"/>
            <a:ext cx="4015191"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Others (Azure Notebooks, </a:t>
            </a:r>
            <a:r>
              <a:rPr kumimoji="0" lang="en-US" sz="1000" b="0" i="0" u="none" strike="noStrike" kern="0" cap="none" spc="0" normalizeH="0" baseline="0" noProof="0" dirty="0" err="1">
                <a:ln>
                  <a:noFill/>
                </a:ln>
                <a:solidFill>
                  <a:srgbClr val="0070C0"/>
                </a:solidFill>
                <a:effectLst/>
                <a:uLnTx/>
                <a:uFillTx/>
                <a:latin typeface="Segoe UI" charset="0"/>
                <a:ea typeface="Segoe UI" charset="0"/>
                <a:cs typeface="Segoe UI" charset="0"/>
              </a:rPr>
              <a:t>Pycharm</a:t>
            </a: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a:t>
            </a:r>
          </a:p>
        </p:txBody>
      </p:sp>
      <p:sp>
        <p:nvSpPr>
          <p:cNvPr id="112" name="TextBox 111">
            <a:extLst>
              <a:ext uri="{FF2B5EF4-FFF2-40B4-BE49-F238E27FC236}">
                <a16:creationId xmlns:a16="http://schemas.microsoft.com/office/drawing/2014/main" id="{537614DD-F0C4-4BCC-B4C6-F8F7DB4B2369}"/>
              </a:ext>
            </a:extLst>
          </p:cNvPr>
          <p:cNvSpPr txBox="1"/>
          <p:nvPr/>
        </p:nvSpPr>
        <p:spPr>
          <a:xfrm>
            <a:off x="7864626" y="5337240"/>
            <a:ext cx="4015191"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Others (</a:t>
            </a:r>
            <a:r>
              <a:rPr kumimoji="0" lang="en-US" sz="1000" b="0" i="0" u="none" strike="noStrike" kern="0" cap="none" spc="0" normalizeH="0" baseline="0" noProof="0" dirty="0" err="1">
                <a:ln>
                  <a:noFill/>
                </a:ln>
                <a:solidFill>
                  <a:srgbClr val="0070C0"/>
                </a:solidFill>
                <a:effectLst/>
                <a:uLnTx/>
                <a:uFillTx/>
                <a:latin typeface="Segoe UI" charset="0"/>
                <a:ea typeface="Segoe UI" charset="0"/>
                <a:cs typeface="Segoe UI" charset="0"/>
              </a:rPr>
              <a:t>Scikit</a:t>
            </a: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-learn, </a:t>
            </a:r>
            <a:r>
              <a:rPr kumimoji="0" lang="en-US" sz="1000" b="0" i="0" u="none" strike="noStrike" kern="0" cap="none" spc="0" normalizeH="0" baseline="0" noProof="0" dirty="0" err="1">
                <a:ln>
                  <a:noFill/>
                </a:ln>
                <a:solidFill>
                  <a:srgbClr val="0070C0"/>
                </a:solidFill>
                <a:effectLst/>
                <a:uLnTx/>
                <a:uFillTx/>
                <a:latin typeface="Segoe UI" charset="0"/>
                <a:ea typeface="Segoe UI" charset="0"/>
                <a:cs typeface="Segoe UI" charset="0"/>
              </a:rPr>
              <a:t>Keras</a:t>
            </a: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 </a:t>
            </a:r>
            <a:r>
              <a:rPr kumimoji="0" lang="en-US" sz="1000" b="0" i="0" u="none" strike="noStrike" kern="0" cap="none" spc="0" normalizeH="0" baseline="0" noProof="0" dirty="0" err="1">
                <a:ln>
                  <a:noFill/>
                </a:ln>
                <a:solidFill>
                  <a:srgbClr val="0070C0"/>
                </a:solidFill>
                <a:effectLst/>
                <a:uLnTx/>
                <a:uFillTx/>
                <a:latin typeface="Segoe UI" charset="0"/>
                <a:ea typeface="Segoe UI" charset="0"/>
                <a:cs typeface="Segoe UI" charset="0"/>
              </a:rPr>
              <a:t>PyTorch</a:t>
            </a: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 </a:t>
            </a:r>
            <a:r>
              <a:rPr kumimoji="0" lang="en-US" sz="1000" b="0" i="0" u="none" strike="noStrike" kern="0" cap="none" spc="0" normalizeH="0" baseline="0" noProof="0" dirty="0" err="1">
                <a:ln>
                  <a:noFill/>
                </a:ln>
                <a:solidFill>
                  <a:srgbClr val="0070C0"/>
                </a:solidFill>
                <a:effectLst/>
                <a:uLnTx/>
                <a:uFillTx/>
                <a:latin typeface="Segoe UI" charset="0"/>
                <a:ea typeface="Segoe UI" charset="0"/>
                <a:cs typeface="Segoe UI" charset="0"/>
              </a:rPr>
              <a:t>MxNet</a:t>
            </a: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 </a:t>
            </a:r>
            <a:r>
              <a:rPr kumimoji="0" lang="en-US" sz="1000" b="0" i="0" u="none" strike="noStrike" kern="0" cap="none" spc="0" normalizeH="0" baseline="0" noProof="0" dirty="0" err="1">
                <a:ln>
                  <a:noFill/>
                </a:ln>
                <a:solidFill>
                  <a:srgbClr val="0070C0"/>
                </a:solidFill>
                <a:effectLst/>
                <a:uLnTx/>
                <a:uFillTx/>
                <a:latin typeface="Segoe UI" charset="0"/>
                <a:ea typeface="Segoe UI" charset="0"/>
                <a:cs typeface="Segoe UI" charset="0"/>
              </a:rPr>
              <a:t>Chainer</a:t>
            </a: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a:t>
            </a:r>
          </a:p>
        </p:txBody>
      </p:sp>
      <p:sp>
        <p:nvSpPr>
          <p:cNvPr id="113" name="TextBox 112">
            <a:extLst>
              <a:ext uri="{FF2B5EF4-FFF2-40B4-BE49-F238E27FC236}">
                <a16:creationId xmlns:a16="http://schemas.microsoft.com/office/drawing/2014/main" id="{E7B8E329-6FA8-4E49-B8F6-C3251BD211B4}"/>
              </a:ext>
            </a:extLst>
          </p:cNvPr>
          <p:cNvSpPr txBox="1"/>
          <p:nvPr/>
        </p:nvSpPr>
        <p:spPr>
          <a:xfrm>
            <a:off x="7720462" y="1717867"/>
            <a:ext cx="4071977" cy="246221"/>
          </a:xfrm>
          <a:prstGeom prst="rect">
            <a:avLst/>
          </a:prstGeom>
          <a:noFill/>
          <a:ln>
            <a:solidFill>
              <a:srgbClr val="FFFFFF"/>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u="none" strike="noStrike" cap="none" normalizeH="0" baseline="0">
                <a:ln>
                  <a:noFill/>
                </a:ln>
                <a:solidFill>
                  <a:schemeClr val="bg1"/>
                </a:solidFill>
                <a:effectLst/>
                <a:uLnTx/>
                <a:uFillTx/>
                <a:latin typeface="Segoe UI Semibold" charset="0"/>
                <a:ea typeface="Segoe UI Semibold" charset="0"/>
                <a:cs typeface="Segoe UI Semibold"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Semibold" charset="0"/>
                <a:cs typeface="Segoe UI Semibold" charset="0"/>
              </a:rPr>
              <a:t>CODING AND MANAGEMENT TOOLS</a:t>
            </a:r>
          </a:p>
        </p:txBody>
      </p:sp>
      <p:sp>
        <p:nvSpPr>
          <p:cNvPr id="114" name="Freeform 133">
            <a:extLst>
              <a:ext uri="{FF2B5EF4-FFF2-40B4-BE49-F238E27FC236}">
                <a16:creationId xmlns:a16="http://schemas.microsoft.com/office/drawing/2014/main" id="{5346761E-71C9-4DBE-A7CA-0CBE044CEC4C}"/>
              </a:ext>
            </a:extLst>
          </p:cNvPr>
          <p:cNvSpPr>
            <a:spLocks noEditPoints="1"/>
          </p:cNvSpPr>
          <p:nvPr/>
        </p:nvSpPr>
        <p:spPr bwMode="auto">
          <a:xfrm>
            <a:off x="6565635" y="4369738"/>
            <a:ext cx="351267" cy="371855"/>
          </a:xfrm>
          <a:custGeom>
            <a:avLst/>
            <a:gdLst>
              <a:gd name="T0" fmla="*/ 94 w 152"/>
              <a:gd name="T1" fmla="*/ 140 h 152"/>
              <a:gd name="T2" fmla="*/ 107 w 152"/>
              <a:gd name="T3" fmla="*/ 105 h 152"/>
              <a:gd name="T4" fmla="*/ 137 w 152"/>
              <a:gd name="T5" fmla="*/ 105 h 152"/>
              <a:gd name="T6" fmla="*/ 94 w 152"/>
              <a:gd name="T7" fmla="*/ 140 h 152"/>
              <a:gd name="T8" fmla="*/ 17 w 152"/>
              <a:gd name="T9" fmla="*/ 105 h 152"/>
              <a:gd name="T10" fmla="*/ 47 w 152"/>
              <a:gd name="T11" fmla="*/ 105 h 152"/>
              <a:gd name="T12" fmla="*/ 59 w 152"/>
              <a:gd name="T13" fmla="*/ 140 h 152"/>
              <a:gd name="T14" fmla="*/ 17 w 152"/>
              <a:gd name="T15" fmla="*/ 105 h 152"/>
              <a:gd name="T16" fmla="*/ 59 w 152"/>
              <a:gd name="T17" fmla="*/ 13 h 152"/>
              <a:gd name="T18" fmla="*/ 47 w 152"/>
              <a:gd name="T19" fmla="*/ 48 h 152"/>
              <a:gd name="T20" fmla="*/ 17 w 152"/>
              <a:gd name="T21" fmla="*/ 48 h 152"/>
              <a:gd name="T22" fmla="*/ 59 w 152"/>
              <a:gd name="T23" fmla="*/ 13 h 152"/>
              <a:gd name="T24" fmla="*/ 76 w 152"/>
              <a:gd name="T25" fmla="*/ 10 h 152"/>
              <a:gd name="T26" fmla="*/ 97 w 152"/>
              <a:gd name="T27" fmla="*/ 48 h 152"/>
              <a:gd name="T28" fmla="*/ 56 w 152"/>
              <a:gd name="T29" fmla="*/ 48 h 152"/>
              <a:gd name="T30" fmla="*/ 76 w 152"/>
              <a:gd name="T31" fmla="*/ 10 h 152"/>
              <a:gd name="T32" fmla="*/ 10 w 152"/>
              <a:gd name="T33" fmla="*/ 76 h 152"/>
              <a:gd name="T34" fmla="*/ 13 w 152"/>
              <a:gd name="T35" fmla="*/ 57 h 152"/>
              <a:gd name="T36" fmla="*/ 46 w 152"/>
              <a:gd name="T37" fmla="*/ 57 h 152"/>
              <a:gd name="T38" fmla="*/ 44 w 152"/>
              <a:gd name="T39" fmla="*/ 76 h 152"/>
              <a:gd name="T40" fmla="*/ 46 w 152"/>
              <a:gd name="T41" fmla="*/ 95 h 152"/>
              <a:gd name="T42" fmla="*/ 13 w 152"/>
              <a:gd name="T43" fmla="*/ 95 h 152"/>
              <a:gd name="T44" fmla="*/ 10 w 152"/>
              <a:gd name="T45" fmla="*/ 76 h 152"/>
              <a:gd name="T46" fmla="*/ 55 w 152"/>
              <a:gd name="T47" fmla="*/ 95 h 152"/>
              <a:gd name="T48" fmla="*/ 54 w 152"/>
              <a:gd name="T49" fmla="*/ 76 h 152"/>
              <a:gd name="T50" fmla="*/ 55 w 152"/>
              <a:gd name="T51" fmla="*/ 57 h 152"/>
              <a:gd name="T52" fmla="*/ 99 w 152"/>
              <a:gd name="T53" fmla="*/ 57 h 152"/>
              <a:gd name="T54" fmla="*/ 99 w 152"/>
              <a:gd name="T55" fmla="*/ 76 h 152"/>
              <a:gd name="T56" fmla="*/ 99 w 152"/>
              <a:gd name="T57" fmla="*/ 95 h 152"/>
              <a:gd name="T58" fmla="*/ 55 w 152"/>
              <a:gd name="T59" fmla="*/ 95 h 152"/>
              <a:gd name="T60" fmla="*/ 76 w 152"/>
              <a:gd name="T61" fmla="*/ 143 h 152"/>
              <a:gd name="T62" fmla="*/ 56 w 152"/>
              <a:gd name="T63" fmla="*/ 105 h 152"/>
              <a:gd name="T64" fmla="*/ 97 w 152"/>
              <a:gd name="T65" fmla="*/ 105 h 152"/>
              <a:gd name="T66" fmla="*/ 76 w 152"/>
              <a:gd name="T67" fmla="*/ 143 h 152"/>
              <a:gd name="T68" fmla="*/ 143 w 152"/>
              <a:gd name="T69" fmla="*/ 76 h 152"/>
              <a:gd name="T70" fmla="*/ 141 w 152"/>
              <a:gd name="T71" fmla="*/ 95 h 152"/>
              <a:gd name="T72" fmla="*/ 108 w 152"/>
              <a:gd name="T73" fmla="*/ 95 h 152"/>
              <a:gd name="T74" fmla="*/ 108 w 152"/>
              <a:gd name="T75" fmla="*/ 76 h 152"/>
              <a:gd name="T76" fmla="*/ 108 w 152"/>
              <a:gd name="T77" fmla="*/ 57 h 152"/>
              <a:gd name="T78" fmla="*/ 141 w 152"/>
              <a:gd name="T79" fmla="*/ 57 h 152"/>
              <a:gd name="T80" fmla="*/ 143 w 152"/>
              <a:gd name="T81" fmla="*/ 76 h 152"/>
              <a:gd name="T82" fmla="*/ 137 w 152"/>
              <a:gd name="T83" fmla="*/ 48 h 152"/>
              <a:gd name="T84" fmla="*/ 107 w 152"/>
              <a:gd name="T85" fmla="*/ 48 h 152"/>
              <a:gd name="T86" fmla="*/ 94 w 152"/>
              <a:gd name="T87" fmla="*/ 13 h 152"/>
              <a:gd name="T88" fmla="*/ 137 w 152"/>
              <a:gd name="T89" fmla="*/ 48 h 152"/>
              <a:gd name="T90" fmla="*/ 76 w 152"/>
              <a:gd name="T91" fmla="*/ 0 h 152"/>
              <a:gd name="T92" fmla="*/ 0 w 152"/>
              <a:gd name="T93" fmla="*/ 76 h 152"/>
              <a:gd name="T94" fmla="*/ 76 w 152"/>
              <a:gd name="T95" fmla="*/ 152 h 152"/>
              <a:gd name="T96" fmla="*/ 152 w 152"/>
              <a:gd name="T97" fmla="*/ 76 h 152"/>
              <a:gd name="T98" fmla="*/ 76 w 152"/>
              <a:gd name="T9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52">
                <a:moveTo>
                  <a:pt x="94" y="140"/>
                </a:moveTo>
                <a:cubicBezTo>
                  <a:pt x="100" y="132"/>
                  <a:pt x="105" y="119"/>
                  <a:pt x="107" y="105"/>
                </a:cubicBezTo>
                <a:cubicBezTo>
                  <a:pt x="137" y="105"/>
                  <a:pt x="137" y="105"/>
                  <a:pt x="137" y="105"/>
                </a:cubicBezTo>
                <a:cubicBezTo>
                  <a:pt x="129" y="122"/>
                  <a:pt x="113" y="135"/>
                  <a:pt x="94" y="140"/>
                </a:cubicBezTo>
                <a:moveTo>
                  <a:pt x="17" y="105"/>
                </a:moveTo>
                <a:cubicBezTo>
                  <a:pt x="47" y="105"/>
                  <a:pt x="47" y="105"/>
                  <a:pt x="47" y="105"/>
                </a:cubicBezTo>
                <a:cubicBezTo>
                  <a:pt x="49" y="119"/>
                  <a:pt x="54" y="132"/>
                  <a:pt x="59" y="140"/>
                </a:cubicBezTo>
                <a:cubicBezTo>
                  <a:pt x="41" y="135"/>
                  <a:pt x="25" y="122"/>
                  <a:pt x="17" y="105"/>
                </a:cubicBezTo>
                <a:moveTo>
                  <a:pt x="59" y="13"/>
                </a:moveTo>
                <a:cubicBezTo>
                  <a:pt x="54" y="21"/>
                  <a:pt x="49" y="34"/>
                  <a:pt x="47" y="48"/>
                </a:cubicBezTo>
                <a:cubicBezTo>
                  <a:pt x="17" y="48"/>
                  <a:pt x="17" y="48"/>
                  <a:pt x="17" y="48"/>
                </a:cubicBezTo>
                <a:cubicBezTo>
                  <a:pt x="25" y="31"/>
                  <a:pt x="41" y="18"/>
                  <a:pt x="59" y="13"/>
                </a:cubicBezTo>
                <a:moveTo>
                  <a:pt x="76" y="10"/>
                </a:moveTo>
                <a:cubicBezTo>
                  <a:pt x="85" y="10"/>
                  <a:pt x="93" y="25"/>
                  <a:pt x="97" y="48"/>
                </a:cubicBezTo>
                <a:cubicBezTo>
                  <a:pt x="56" y="48"/>
                  <a:pt x="56" y="48"/>
                  <a:pt x="56" y="48"/>
                </a:cubicBezTo>
                <a:cubicBezTo>
                  <a:pt x="61" y="25"/>
                  <a:pt x="69" y="10"/>
                  <a:pt x="76" y="10"/>
                </a:cubicBezTo>
                <a:moveTo>
                  <a:pt x="10" y="76"/>
                </a:moveTo>
                <a:cubicBezTo>
                  <a:pt x="10" y="70"/>
                  <a:pt x="11" y="63"/>
                  <a:pt x="13" y="57"/>
                </a:cubicBezTo>
                <a:cubicBezTo>
                  <a:pt x="46" y="57"/>
                  <a:pt x="46" y="57"/>
                  <a:pt x="46" y="57"/>
                </a:cubicBezTo>
                <a:cubicBezTo>
                  <a:pt x="46" y="64"/>
                  <a:pt x="44" y="70"/>
                  <a:pt x="44" y="76"/>
                </a:cubicBezTo>
                <a:cubicBezTo>
                  <a:pt x="44" y="83"/>
                  <a:pt x="46" y="89"/>
                  <a:pt x="46" y="95"/>
                </a:cubicBezTo>
                <a:cubicBezTo>
                  <a:pt x="13" y="95"/>
                  <a:pt x="13" y="95"/>
                  <a:pt x="13" y="95"/>
                </a:cubicBezTo>
                <a:cubicBezTo>
                  <a:pt x="11" y="89"/>
                  <a:pt x="10" y="83"/>
                  <a:pt x="10" y="76"/>
                </a:cubicBezTo>
                <a:moveTo>
                  <a:pt x="55" y="95"/>
                </a:moveTo>
                <a:cubicBezTo>
                  <a:pt x="55" y="89"/>
                  <a:pt x="54" y="83"/>
                  <a:pt x="54" y="76"/>
                </a:cubicBezTo>
                <a:cubicBezTo>
                  <a:pt x="54" y="70"/>
                  <a:pt x="55" y="63"/>
                  <a:pt x="55" y="57"/>
                </a:cubicBezTo>
                <a:cubicBezTo>
                  <a:pt x="99" y="57"/>
                  <a:pt x="99" y="57"/>
                  <a:pt x="99" y="57"/>
                </a:cubicBezTo>
                <a:cubicBezTo>
                  <a:pt x="99" y="63"/>
                  <a:pt x="99" y="70"/>
                  <a:pt x="99" y="76"/>
                </a:cubicBezTo>
                <a:cubicBezTo>
                  <a:pt x="99" y="83"/>
                  <a:pt x="99" y="89"/>
                  <a:pt x="99" y="95"/>
                </a:cubicBezTo>
                <a:lnTo>
                  <a:pt x="55" y="95"/>
                </a:lnTo>
                <a:close/>
                <a:moveTo>
                  <a:pt x="76" y="143"/>
                </a:moveTo>
                <a:cubicBezTo>
                  <a:pt x="69" y="143"/>
                  <a:pt x="61" y="128"/>
                  <a:pt x="56" y="105"/>
                </a:cubicBezTo>
                <a:cubicBezTo>
                  <a:pt x="97" y="105"/>
                  <a:pt x="97" y="105"/>
                  <a:pt x="97" y="105"/>
                </a:cubicBezTo>
                <a:cubicBezTo>
                  <a:pt x="93" y="128"/>
                  <a:pt x="85" y="143"/>
                  <a:pt x="76" y="143"/>
                </a:cubicBezTo>
                <a:moveTo>
                  <a:pt x="143" y="76"/>
                </a:moveTo>
                <a:cubicBezTo>
                  <a:pt x="143" y="83"/>
                  <a:pt x="143" y="89"/>
                  <a:pt x="141" y="95"/>
                </a:cubicBezTo>
                <a:cubicBezTo>
                  <a:pt x="108" y="95"/>
                  <a:pt x="108" y="95"/>
                  <a:pt x="108" y="95"/>
                </a:cubicBezTo>
                <a:cubicBezTo>
                  <a:pt x="108" y="89"/>
                  <a:pt x="108" y="83"/>
                  <a:pt x="108" y="76"/>
                </a:cubicBezTo>
                <a:cubicBezTo>
                  <a:pt x="108" y="70"/>
                  <a:pt x="108" y="64"/>
                  <a:pt x="108" y="57"/>
                </a:cubicBezTo>
                <a:cubicBezTo>
                  <a:pt x="141" y="57"/>
                  <a:pt x="141" y="57"/>
                  <a:pt x="141" y="57"/>
                </a:cubicBezTo>
                <a:cubicBezTo>
                  <a:pt x="143" y="63"/>
                  <a:pt x="143" y="70"/>
                  <a:pt x="143" y="76"/>
                </a:cubicBezTo>
                <a:moveTo>
                  <a:pt x="137" y="48"/>
                </a:moveTo>
                <a:cubicBezTo>
                  <a:pt x="107" y="48"/>
                  <a:pt x="107" y="48"/>
                  <a:pt x="107" y="48"/>
                </a:cubicBezTo>
                <a:cubicBezTo>
                  <a:pt x="105" y="34"/>
                  <a:pt x="100" y="21"/>
                  <a:pt x="94" y="13"/>
                </a:cubicBezTo>
                <a:cubicBezTo>
                  <a:pt x="113" y="18"/>
                  <a:pt x="129" y="31"/>
                  <a:pt x="137" y="48"/>
                </a:cubicBezTo>
                <a:moveTo>
                  <a:pt x="76" y="0"/>
                </a:moveTo>
                <a:cubicBezTo>
                  <a:pt x="35" y="0"/>
                  <a:pt x="0" y="34"/>
                  <a:pt x="0" y="76"/>
                </a:cubicBezTo>
                <a:cubicBezTo>
                  <a:pt x="0" y="119"/>
                  <a:pt x="35" y="152"/>
                  <a:pt x="76" y="152"/>
                </a:cubicBezTo>
                <a:cubicBezTo>
                  <a:pt x="119" y="152"/>
                  <a:pt x="152" y="119"/>
                  <a:pt x="152" y="76"/>
                </a:cubicBezTo>
                <a:cubicBezTo>
                  <a:pt x="152" y="34"/>
                  <a:pt x="119" y="0"/>
                  <a:pt x="76" y="0"/>
                </a:cubicBezTo>
              </a:path>
            </a:pathLst>
          </a:custGeom>
          <a:solidFill>
            <a:srgbClr val="FFFFFF"/>
          </a:solidFill>
          <a:ln>
            <a:solidFill>
              <a:srgbClr val="0070C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0C0"/>
              </a:solidFill>
              <a:effectLst/>
              <a:uLnTx/>
              <a:uFillTx/>
              <a:latin typeface="Segoe UI"/>
            </a:endParaRPr>
          </a:p>
        </p:txBody>
      </p:sp>
      <p:sp>
        <p:nvSpPr>
          <p:cNvPr id="115" name="TextBox 114">
            <a:extLst>
              <a:ext uri="{FF2B5EF4-FFF2-40B4-BE49-F238E27FC236}">
                <a16:creationId xmlns:a16="http://schemas.microsoft.com/office/drawing/2014/main" id="{1166425D-3611-431F-9216-043DCB8C54BD}"/>
              </a:ext>
            </a:extLst>
          </p:cNvPr>
          <p:cNvSpPr txBox="1"/>
          <p:nvPr/>
        </p:nvSpPr>
        <p:spPr>
          <a:xfrm>
            <a:off x="6451771" y="4866587"/>
            <a:ext cx="558544" cy="246221"/>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Segoe UI" charset="0"/>
                <a:ea typeface="Segoe UI" charset="0"/>
                <a:cs typeface="Segoe UI" charset="0"/>
              </a:rPr>
              <a:t>IoT</a:t>
            </a:r>
          </a:p>
        </p:txBody>
      </p:sp>
      <p:pic>
        <p:nvPicPr>
          <p:cNvPr id="116" name="Picture 115">
            <a:extLst>
              <a:ext uri="{FF2B5EF4-FFF2-40B4-BE49-F238E27FC236}">
                <a16:creationId xmlns:a16="http://schemas.microsoft.com/office/drawing/2014/main" id="{4D504591-B811-46BD-9A02-BFD0417D8ECE}"/>
              </a:ext>
            </a:extLst>
          </p:cNvPr>
          <p:cNvPicPr>
            <a:picLocks noChangeAspect="1"/>
          </p:cNvPicPr>
          <p:nvPr/>
        </p:nvPicPr>
        <p:blipFill>
          <a:blip r:embed="rId29"/>
          <a:stretch>
            <a:fillRect/>
          </a:stretch>
        </p:blipFill>
        <p:spPr>
          <a:xfrm>
            <a:off x="2366772" y="5793274"/>
            <a:ext cx="558761" cy="511518"/>
          </a:xfrm>
          <a:prstGeom prst="rect">
            <a:avLst/>
          </a:prstGeom>
          <a:ln>
            <a:solidFill>
              <a:srgbClr val="0070C0"/>
            </a:solidFill>
          </a:ln>
        </p:spPr>
      </p:pic>
      <p:pic>
        <p:nvPicPr>
          <p:cNvPr id="117" name="Picture 116">
            <a:extLst>
              <a:ext uri="{FF2B5EF4-FFF2-40B4-BE49-F238E27FC236}">
                <a16:creationId xmlns:a16="http://schemas.microsoft.com/office/drawing/2014/main" id="{7845B43D-F39F-4BF6-963D-9091ECA2E9AC}"/>
              </a:ext>
            </a:extLst>
          </p:cNvPr>
          <p:cNvPicPr>
            <a:picLocks noChangeAspect="1"/>
          </p:cNvPicPr>
          <p:nvPr/>
        </p:nvPicPr>
        <p:blipFill>
          <a:blip r:embed="rId30"/>
          <a:stretch>
            <a:fillRect/>
          </a:stretch>
        </p:blipFill>
        <p:spPr>
          <a:xfrm>
            <a:off x="4349153" y="5825743"/>
            <a:ext cx="490159" cy="465652"/>
          </a:xfrm>
          <a:prstGeom prst="rect">
            <a:avLst/>
          </a:prstGeom>
          <a:ln>
            <a:solidFill>
              <a:srgbClr val="0070C0"/>
            </a:solidFill>
          </a:ln>
        </p:spPr>
      </p:pic>
      <p:pic>
        <p:nvPicPr>
          <p:cNvPr id="118" name="Picture 117">
            <a:extLst>
              <a:ext uri="{FF2B5EF4-FFF2-40B4-BE49-F238E27FC236}">
                <a16:creationId xmlns:a16="http://schemas.microsoft.com/office/drawing/2014/main" id="{2B2419B1-DB1D-4966-B5E1-1692AABF5DC3}"/>
              </a:ext>
            </a:extLst>
          </p:cNvPr>
          <p:cNvPicPr>
            <a:picLocks noChangeAspect="1"/>
          </p:cNvPicPr>
          <p:nvPr/>
        </p:nvPicPr>
        <p:blipFill>
          <a:blip r:embed="rId31"/>
          <a:stretch>
            <a:fillRect/>
          </a:stretch>
        </p:blipFill>
        <p:spPr>
          <a:xfrm>
            <a:off x="3291612" y="5820875"/>
            <a:ext cx="723404" cy="490966"/>
          </a:xfrm>
          <a:prstGeom prst="rect">
            <a:avLst/>
          </a:prstGeom>
          <a:ln>
            <a:solidFill>
              <a:srgbClr val="0070C0"/>
            </a:solidFill>
          </a:ln>
        </p:spPr>
      </p:pic>
      <p:sp>
        <p:nvSpPr>
          <p:cNvPr id="119" name="TextBox 118">
            <a:extLst>
              <a:ext uri="{FF2B5EF4-FFF2-40B4-BE49-F238E27FC236}">
                <a16:creationId xmlns:a16="http://schemas.microsoft.com/office/drawing/2014/main" id="{BB493090-EF97-4DF9-B06C-E504F6DA4EFB}"/>
              </a:ext>
            </a:extLst>
          </p:cNvPr>
          <p:cNvSpPr txBox="1"/>
          <p:nvPr/>
        </p:nvSpPr>
        <p:spPr>
          <a:xfrm>
            <a:off x="2978416" y="5337502"/>
            <a:ext cx="1511262" cy="400110"/>
          </a:xfrm>
          <a:prstGeom prst="rect">
            <a:avLst/>
          </a:prstGeom>
          <a:noFill/>
          <a:ln>
            <a:solidFill>
              <a:srgbClr val="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Segoe UI"/>
                <a:ea typeface="Segoe UI Semibold" charset="0"/>
                <a:cs typeface="Segoe UI Semibold" charset="0"/>
              </a:rPr>
              <a:t>物理芯片</a:t>
            </a:r>
            <a:endParaRPr kumimoji="0" lang="en-US" sz="2000" b="1" i="0" u="none" strike="noStrike" kern="0" cap="none" spc="0" normalizeH="0" baseline="0" noProof="0" dirty="0">
              <a:ln>
                <a:noFill/>
              </a:ln>
              <a:solidFill>
                <a:srgbClr val="0070C0"/>
              </a:solidFill>
              <a:effectLst/>
              <a:uLnTx/>
              <a:uFillTx/>
              <a:latin typeface="Segoe UI"/>
              <a:ea typeface="Segoe UI Semibold" charset="0"/>
              <a:cs typeface="Segoe UI Semibold" charset="0"/>
            </a:endParaRPr>
          </a:p>
        </p:txBody>
      </p:sp>
    </p:spTree>
    <p:extLst>
      <p:ext uri="{BB962C8B-B14F-4D97-AF65-F5344CB8AC3E}">
        <p14:creationId xmlns:p14="http://schemas.microsoft.com/office/powerpoint/2010/main" val="346563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64" grpId="0" animBg="1"/>
      <p:bldP spid="66" grpId="0" animBg="1"/>
      <p:bldP spid="67" grpId="0" animBg="1"/>
      <p:bldP spid="68" grpId="0" animBg="1"/>
      <p:bldP spid="69" grpId="0" animBg="1"/>
      <p:bldP spid="71" grpId="0" animBg="1"/>
      <p:bldP spid="72" grpId="0" animBg="1"/>
      <p:bldP spid="73" grpId="0" animBg="1"/>
      <p:bldP spid="74" grpId="0" animBg="1"/>
      <p:bldP spid="75" grpId="0" animBg="1"/>
      <p:bldP spid="76" grpId="0" animBg="1"/>
      <p:bldP spid="78" grpId="0" animBg="1"/>
      <p:bldP spid="80" grpId="0" animBg="1"/>
      <p:bldP spid="81" grpId="0" animBg="1"/>
      <p:bldP spid="92" grpId="0" animBg="1"/>
      <p:bldP spid="111" grpId="0" animBg="1"/>
      <p:bldP spid="112" grpId="0" animBg="1"/>
      <p:bldP spid="113" grpId="0" animBg="1"/>
      <p:bldP spid="114" grpId="0" animBg="1"/>
      <p:bldP spid="115" grpId="0" animBg="1"/>
      <p:bldP spid="1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B5A3590-E966-481C-94BF-619DA02B2AE9}"/>
              </a:ext>
            </a:extLst>
          </p:cNvPr>
          <p:cNvSpPr/>
          <p:nvPr/>
        </p:nvSpPr>
        <p:spPr bwMode="auto">
          <a:xfrm>
            <a:off x="0" y="31765"/>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zh-CN" altLang="en-US" sz="3600" dirty="0">
                <a:gradFill>
                  <a:gsLst>
                    <a:gs pos="5417">
                      <a:srgbClr val="FFFFFF"/>
                    </a:gs>
                    <a:gs pos="28000">
                      <a:srgbClr val="FFFFFF"/>
                    </a:gs>
                  </a:gsLst>
                  <a:lin ang="5400000" scaled="0"/>
                </a:gradFill>
                <a:cs typeface="Segoe UI" pitchFamily="34" charset="0"/>
              </a:rPr>
              <a:t>拿来即用的</a:t>
            </a:r>
            <a:r>
              <a:rPr lang="en-US" altLang="zh-CN" sz="3600" dirty="0">
                <a:gradFill>
                  <a:gsLst>
                    <a:gs pos="5417">
                      <a:srgbClr val="FFFFFF"/>
                    </a:gs>
                    <a:gs pos="28000">
                      <a:srgbClr val="FFFFFF"/>
                    </a:gs>
                  </a:gsLst>
                  <a:lin ang="5400000" scaled="0"/>
                </a:gradFill>
                <a:cs typeface="Segoe UI" pitchFamily="34" charset="0"/>
              </a:rPr>
              <a:t>Azure AI</a:t>
            </a:r>
            <a:r>
              <a:rPr lang="zh-CN" altLang="en-US" sz="3600" dirty="0">
                <a:gradFill>
                  <a:gsLst>
                    <a:gs pos="5417">
                      <a:srgbClr val="FFFFFF"/>
                    </a:gs>
                    <a:gs pos="28000">
                      <a:srgbClr val="FFFFFF"/>
                    </a:gs>
                  </a:gsLst>
                  <a:lin ang="5400000" scaled="0"/>
                </a:gradFill>
                <a:cs typeface="Segoe UI" pitchFamily="34" charset="0"/>
              </a:rPr>
              <a:t>服务</a:t>
            </a:r>
          </a:p>
        </p:txBody>
      </p:sp>
      <p:grpSp>
        <p:nvGrpSpPr>
          <p:cNvPr id="56" name="Group 55">
            <a:extLst>
              <a:ext uri="{FF2B5EF4-FFF2-40B4-BE49-F238E27FC236}">
                <a16:creationId xmlns:a16="http://schemas.microsoft.com/office/drawing/2014/main" id="{688E7ED4-1CAF-4D4B-89C7-D8749D915381}"/>
              </a:ext>
            </a:extLst>
          </p:cNvPr>
          <p:cNvGrpSpPr/>
          <p:nvPr/>
        </p:nvGrpSpPr>
        <p:grpSpPr>
          <a:xfrm>
            <a:off x="107382" y="1569322"/>
            <a:ext cx="3849563" cy="4660079"/>
            <a:chOff x="461760" y="1189178"/>
            <a:chExt cx="3849563" cy="4660079"/>
          </a:xfrm>
        </p:grpSpPr>
        <p:sp>
          <p:nvSpPr>
            <p:cNvPr id="57" name="Rectangle 56">
              <a:extLst>
                <a:ext uri="{FF2B5EF4-FFF2-40B4-BE49-F238E27FC236}">
                  <a16:creationId xmlns:a16="http://schemas.microsoft.com/office/drawing/2014/main" id="{A41660D0-9BDB-41A9-81D2-4620B88E2BC6}"/>
                </a:ext>
              </a:extLst>
            </p:cNvPr>
            <p:cNvSpPr/>
            <p:nvPr/>
          </p:nvSpPr>
          <p:spPr bwMode="auto">
            <a:xfrm>
              <a:off x="461760" y="1189178"/>
              <a:ext cx="3637093" cy="4660079"/>
            </a:xfrm>
            <a:prstGeom prst="rect">
              <a:avLst/>
            </a:prstGeom>
            <a:noFill/>
            <a:ln w="19050" cap="flat" cmpd="sng" algn="ctr">
              <a:solidFill>
                <a:srgbClr val="FFFFFF">
                  <a:lumMod val="75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8" name="Rectangle 57">
              <a:extLst>
                <a:ext uri="{FF2B5EF4-FFF2-40B4-BE49-F238E27FC236}">
                  <a16:creationId xmlns:a16="http://schemas.microsoft.com/office/drawing/2014/main" id="{36ECA549-B724-4A82-B1FC-A73D6C758AA6}"/>
                </a:ext>
              </a:extLst>
            </p:cNvPr>
            <p:cNvSpPr/>
            <p:nvPr/>
          </p:nvSpPr>
          <p:spPr>
            <a:xfrm>
              <a:off x="781739" y="1899809"/>
              <a:ext cx="2601570" cy="400110"/>
            </a:xfrm>
            <a:prstGeom prst="rect">
              <a:avLst/>
            </a:prstGeom>
            <a:noFill/>
            <a:ln w="10795" cap="flat" cmpd="sng" algn="ctr">
              <a:noFill/>
              <a:prstDash val="solid"/>
            </a:ln>
            <a:effectLst/>
          </p:spPr>
          <p:txBody>
            <a:bodyPr wrap="square" lIns="0" rtlCol="0" anchor="t" anchorCtr="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cs typeface="Segoe UI Semibold" panose="020B0702040204020203" pitchFamily="34" charset="0"/>
                </a:rPr>
                <a:t>Cognitive services</a:t>
              </a:r>
            </a:p>
          </p:txBody>
        </p:sp>
        <p:cxnSp>
          <p:nvCxnSpPr>
            <p:cNvPr id="59" name="Straight Connector 58">
              <a:extLst>
                <a:ext uri="{FF2B5EF4-FFF2-40B4-BE49-F238E27FC236}">
                  <a16:creationId xmlns:a16="http://schemas.microsoft.com/office/drawing/2014/main" id="{BC445EA5-921D-4DF7-BA13-6A07D1916DB3}"/>
                </a:ext>
              </a:extLst>
            </p:cNvPr>
            <p:cNvCxnSpPr/>
            <p:nvPr/>
          </p:nvCxnSpPr>
          <p:spPr>
            <a:xfrm>
              <a:off x="781739" y="2325152"/>
              <a:ext cx="2439725" cy="0"/>
            </a:xfrm>
            <a:prstGeom prst="line">
              <a:avLst/>
            </a:prstGeom>
            <a:noFill/>
            <a:ln w="19050" cap="flat" cmpd="sng" algn="ctr">
              <a:solidFill>
                <a:srgbClr val="0078D7"/>
              </a:solidFill>
              <a:prstDash val="solid"/>
              <a:headEnd type="none" w="lg" len="med"/>
              <a:tailEnd type="none" w="lg" len="med"/>
            </a:ln>
            <a:effectLst/>
          </p:spPr>
        </p:cxnSp>
        <p:sp>
          <p:nvSpPr>
            <p:cNvPr id="60" name="binary" title="Icon of binary code, ones and zeros">
              <a:extLst>
                <a:ext uri="{FF2B5EF4-FFF2-40B4-BE49-F238E27FC236}">
                  <a16:creationId xmlns:a16="http://schemas.microsoft.com/office/drawing/2014/main" id="{E05BF430-E31C-4C58-9D90-A2743CD82A7B}"/>
                </a:ext>
              </a:extLst>
            </p:cNvPr>
            <p:cNvSpPr>
              <a:spLocks noChangeAspect="1" noEditPoints="1"/>
            </p:cNvSpPr>
            <p:nvPr/>
          </p:nvSpPr>
          <p:spPr bwMode="auto">
            <a:xfrm>
              <a:off x="781739" y="3721868"/>
              <a:ext cx="327454" cy="28275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61" name="Rectangle 60">
              <a:extLst>
                <a:ext uri="{FF2B5EF4-FFF2-40B4-BE49-F238E27FC236}">
                  <a16:creationId xmlns:a16="http://schemas.microsoft.com/office/drawing/2014/main" id="{D0FF2FC3-F355-4FB4-B3C9-FEB16E0F8ECB}"/>
                </a:ext>
              </a:extLst>
            </p:cNvPr>
            <p:cNvSpPr/>
            <p:nvPr/>
          </p:nvSpPr>
          <p:spPr>
            <a:xfrm>
              <a:off x="781739" y="4083108"/>
              <a:ext cx="3529584" cy="313932"/>
            </a:xfrm>
            <a:prstGeom prst="rect">
              <a:avLst/>
            </a:prstGeom>
          </p:spPr>
          <p:txBody>
            <a:bodyPr wrap="square" lIns="0">
              <a:spAutoFit/>
            </a:bodyPr>
            <a:lstStyle/>
            <a:p>
              <a:pPr marL="0" marR="0" lvl="0" indent="0" defTabSz="914367" eaLnBrk="1" fontAlgn="auto" latinLnBrk="0" hangingPunct="1">
                <a:lnSpc>
                  <a:spcPct val="9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处理多种多样的信息和数据</a:t>
              </a:r>
              <a:endParaRPr kumimoji="0" 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sp>
          <p:nvSpPr>
            <p:cNvPr id="62" name="Rectangle 61">
              <a:extLst>
                <a:ext uri="{FF2B5EF4-FFF2-40B4-BE49-F238E27FC236}">
                  <a16:creationId xmlns:a16="http://schemas.microsoft.com/office/drawing/2014/main" id="{E6730139-A6D0-4FBD-884B-028FEEAD968D}"/>
                </a:ext>
              </a:extLst>
            </p:cNvPr>
            <p:cNvSpPr/>
            <p:nvPr/>
          </p:nvSpPr>
          <p:spPr>
            <a:xfrm>
              <a:off x="781739" y="2901290"/>
              <a:ext cx="2920095" cy="535531"/>
            </a:xfrm>
            <a:prstGeom prst="rect">
              <a:avLst/>
            </a:prstGeom>
          </p:spPr>
          <p:txBody>
            <a:bodyPr wrap="square" lIns="0">
              <a:spAutoFit/>
            </a:bodyPr>
            <a:lstStyle/>
            <a:p>
              <a:pPr marL="0" marR="0" lvl="0" indent="0" defTabSz="914367" eaLnBrk="1" fontAlgn="auto" latinLnBrk="0" hangingPunct="1">
                <a:lnSpc>
                  <a:spcPct val="9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用预先优化、训练好的</a:t>
              </a:r>
              <a:r>
                <a:rPr kumimoji="0" lang="en-US" altLang="zh-CN" sz="1600" b="0" i="0" u="none" strike="noStrike" kern="0" cap="none" spc="0" normalizeH="0" baseline="0" noProof="0" dirty="0">
                  <a:ln>
                    <a:noFill/>
                  </a:ln>
                  <a:solidFill>
                    <a:srgbClr val="000000"/>
                  </a:solidFill>
                  <a:effectLst/>
                  <a:uLnTx/>
                  <a:uFillTx/>
                  <a:latin typeface="Segoe UI"/>
                  <a:cs typeface="Segoe UI" panose="020B0502040204020203" pitchFamily="34" charset="0"/>
                </a:rPr>
                <a:t>AI</a:t>
              </a: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模型解决生产中的问题</a:t>
              </a:r>
              <a:endParaRPr kumimoji="0" 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sp>
          <p:nvSpPr>
            <p:cNvPr id="63" name="Data &amp; AI" title="Icon of several circles connected to eachother by lines">
              <a:extLst>
                <a:ext uri="{FF2B5EF4-FFF2-40B4-BE49-F238E27FC236}">
                  <a16:creationId xmlns:a16="http://schemas.microsoft.com/office/drawing/2014/main" id="{21EC7F61-9433-4417-85C7-3FF2D683F260}"/>
                </a:ext>
              </a:extLst>
            </p:cNvPr>
            <p:cNvSpPr>
              <a:spLocks noChangeAspect="1" noEditPoints="1"/>
            </p:cNvSpPr>
            <p:nvPr/>
          </p:nvSpPr>
          <p:spPr bwMode="auto">
            <a:xfrm>
              <a:off x="781739" y="2528625"/>
              <a:ext cx="406702" cy="32520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505050"/>
                    </a:gs>
                    <a:gs pos="100000">
                      <a:srgbClr val="505050"/>
                    </a:gs>
                  </a:gsLst>
                </a:gradFill>
                <a:effectLst/>
                <a:uLnTx/>
                <a:uFillTx/>
              </a:endParaRPr>
            </a:p>
          </p:txBody>
        </p:sp>
        <p:sp>
          <p:nvSpPr>
            <p:cNvPr id="65" name="cloud_2" title="Icon of a cloud made of two arrows pointing towards eachother">
              <a:extLst>
                <a:ext uri="{FF2B5EF4-FFF2-40B4-BE49-F238E27FC236}">
                  <a16:creationId xmlns:a16="http://schemas.microsoft.com/office/drawing/2014/main" id="{84691760-3160-4B4D-9805-655ACF684450}"/>
                </a:ext>
              </a:extLst>
            </p:cNvPr>
            <p:cNvSpPr>
              <a:spLocks noChangeAspect="1" noEditPoints="1"/>
            </p:cNvSpPr>
            <p:nvPr/>
          </p:nvSpPr>
          <p:spPr bwMode="auto">
            <a:xfrm>
              <a:off x="781739" y="4907966"/>
              <a:ext cx="496818" cy="28670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sq">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endParaRPr>
            </a:p>
          </p:txBody>
        </p:sp>
        <p:sp>
          <p:nvSpPr>
            <p:cNvPr id="70" name="Rectangle 69">
              <a:extLst>
                <a:ext uri="{FF2B5EF4-FFF2-40B4-BE49-F238E27FC236}">
                  <a16:creationId xmlns:a16="http://schemas.microsoft.com/office/drawing/2014/main" id="{AE545355-7CF0-4457-BBE7-C1CB60438659}"/>
                </a:ext>
              </a:extLst>
            </p:cNvPr>
            <p:cNvSpPr/>
            <p:nvPr/>
          </p:nvSpPr>
          <p:spPr>
            <a:xfrm>
              <a:off x="781739" y="5251873"/>
              <a:ext cx="3239488" cy="313932"/>
            </a:xfrm>
            <a:prstGeom prst="rect">
              <a:avLst/>
            </a:prstGeom>
          </p:spPr>
          <p:txBody>
            <a:bodyPr wrap="square" lIns="0">
              <a:spAutoFit/>
            </a:bodyPr>
            <a:lstStyle/>
            <a:p>
              <a:pPr marL="0" marR="0" lvl="0" indent="0" defTabSz="914367" eaLnBrk="1" fontAlgn="auto" latinLnBrk="0" hangingPunct="1">
                <a:lnSpc>
                  <a:spcPct val="9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允许客户使用自然语言与应用交流</a:t>
              </a:r>
              <a:endParaRPr kumimoji="0" 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grpSp>
      <p:grpSp>
        <p:nvGrpSpPr>
          <p:cNvPr id="77" name="Group 76">
            <a:extLst>
              <a:ext uri="{FF2B5EF4-FFF2-40B4-BE49-F238E27FC236}">
                <a16:creationId xmlns:a16="http://schemas.microsoft.com/office/drawing/2014/main" id="{B0508DC8-A9E9-4FA2-A739-AECD41B25BC0}"/>
              </a:ext>
            </a:extLst>
          </p:cNvPr>
          <p:cNvGrpSpPr/>
          <p:nvPr/>
        </p:nvGrpSpPr>
        <p:grpSpPr>
          <a:xfrm>
            <a:off x="3926396" y="1569322"/>
            <a:ext cx="3837983" cy="4660079"/>
            <a:chOff x="8099788" y="1189178"/>
            <a:chExt cx="3837983" cy="4660079"/>
          </a:xfrm>
        </p:grpSpPr>
        <p:sp>
          <p:nvSpPr>
            <p:cNvPr id="82" name="Rectangle 81">
              <a:extLst>
                <a:ext uri="{FF2B5EF4-FFF2-40B4-BE49-F238E27FC236}">
                  <a16:creationId xmlns:a16="http://schemas.microsoft.com/office/drawing/2014/main" id="{57A61FE4-1B52-4D8F-BD00-28F454C70A7B}"/>
                </a:ext>
              </a:extLst>
            </p:cNvPr>
            <p:cNvSpPr/>
            <p:nvPr/>
          </p:nvSpPr>
          <p:spPr bwMode="auto">
            <a:xfrm>
              <a:off x="8099788" y="1189178"/>
              <a:ext cx="3637093" cy="4660079"/>
            </a:xfrm>
            <a:prstGeom prst="rect">
              <a:avLst/>
            </a:prstGeom>
            <a:noFill/>
            <a:ln w="19050" cap="flat" cmpd="sng" algn="ctr">
              <a:solidFill>
                <a:srgbClr val="FFFFFF">
                  <a:lumMod val="75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3" name="Rectangle 82">
              <a:extLst>
                <a:ext uri="{FF2B5EF4-FFF2-40B4-BE49-F238E27FC236}">
                  <a16:creationId xmlns:a16="http://schemas.microsoft.com/office/drawing/2014/main" id="{44EC7472-3D44-4069-BB07-727F54EB996A}"/>
                </a:ext>
              </a:extLst>
            </p:cNvPr>
            <p:cNvSpPr/>
            <p:nvPr/>
          </p:nvSpPr>
          <p:spPr>
            <a:xfrm>
              <a:off x="8408187" y="1899809"/>
              <a:ext cx="2601570" cy="400110"/>
            </a:xfrm>
            <a:prstGeom prst="rect">
              <a:avLst/>
            </a:prstGeom>
            <a:noFill/>
            <a:ln w="10795" cap="flat" cmpd="sng" algn="ctr">
              <a:noFill/>
              <a:prstDash val="solid"/>
            </a:ln>
            <a:effectLst/>
          </p:spPr>
          <p:txBody>
            <a:bodyPr wrap="square" lIns="0" rtlCol="0" anchor="t" anchorCtr="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cs typeface="Segoe UI Semibold" panose="020B0702040204020203" pitchFamily="34" charset="0"/>
                </a:rPr>
                <a:t>Azure search</a:t>
              </a:r>
            </a:p>
          </p:txBody>
        </p:sp>
        <p:cxnSp>
          <p:nvCxnSpPr>
            <p:cNvPr id="84" name="Straight Connector 83">
              <a:extLst>
                <a:ext uri="{FF2B5EF4-FFF2-40B4-BE49-F238E27FC236}">
                  <a16:creationId xmlns:a16="http://schemas.microsoft.com/office/drawing/2014/main" id="{3AF65860-425C-4A35-81DE-8C7BEC0903BA}"/>
                </a:ext>
              </a:extLst>
            </p:cNvPr>
            <p:cNvCxnSpPr/>
            <p:nvPr/>
          </p:nvCxnSpPr>
          <p:spPr>
            <a:xfrm>
              <a:off x="8408187" y="2325152"/>
              <a:ext cx="2439725" cy="0"/>
            </a:xfrm>
            <a:prstGeom prst="line">
              <a:avLst/>
            </a:prstGeom>
            <a:noFill/>
            <a:ln w="19050" cap="flat" cmpd="sng" algn="ctr">
              <a:solidFill>
                <a:srgbClr val="0078D7"/>
              </a:solidFill>
              <a:prstDash val="solid"/>
              <a:headEnd type="none" w="lg" len="med"/>
              <a:tailEnd type="none" w="lg" len="med"/>
            </a:ln>
            <a:effectLst/>
          </p:spPr>
        </p:cxnSp>
        <p:sp>
          <p:nvSpPr>
            <p:cNvPr id="85" name="GenericApp_EB3B" title="Icon of an app window">
              <a:extLst>
                <a:ext uri="{FF2B5EF4-FFF2-40B4-BE49-F238E27FC236}">
                  <a16:creationId xmlns:a16="http://schemas.microsoft.com/office/drawing/2014/main" id="{FDC3C887-D3E0-4FC7-9C3E-4183CD4B8043}"/>
                </a:ext>
              </a:extLst>
            </p:cNvPr>
            <p:cNvSpPr>
              <a:spLocks noChangeAspect="1" noEditPoints="1"/>
            </p:cNvSpPr>
            <p:nvPr/>
          </p:nvSpPr>
          <p:spPr bwMode="auto">
            <a:xfrm>
              <a:off x="8422728" y="3721082"/>
              <a:ext cx="305884" cy="2448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6" name="Rectangle 85">
              <a:extLst>
                <a:ext uri="{FF2B5EF4-FFF2-40B4-BE49-F238E27FC236}">
                  <a16:creationId xmlns:a16="http://schemas.microsoft.com/office/drawing/2014/main" id="{CE189CA1-73D3-4FC5-AC43-88AA35D4956F}"/>
                </a:ext>
              </a:extLst>
            </p:cNvPr>
            <p:cNvSpPr/>
            <p:nvPr/>
          </p:nvSpPr>
          <p:spPr>
            <a:xfrm>
              <a:off x="8408187" y="4083108"/>
              <a:ext cx="3529584" cy="313932"/>
            </a:xfrm>
            <a:prstGeom prst="rect">
              <a:avLst/>
            </a:prstGeom>
          </p:spPr>
          <p:txBody>
            <a:bodyPr wrap="square" lIns="0">
              <a:spAutoFit/>
            </a:bodyPr>
            <a:lstStyle/>
            <a:p>
              <a:pPr marL="0" marR="0" lvl="0" indent="0" defTabSz="914367" eaLnBrk="1" fontAlgn="auto" latinLnBrk="0" hangingPunct="1">
                <a:lnSpc>
                  <a:spcPct val="9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使整个服务管理变得简单透明</a:t>
              </a:r>
              <a:endParaRPr kumimoji="0" 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grpSp>
          <p:nvGrpSpPr>
            <p:cNvPr id="87" name="Group 86">
              <a:extLst>
                <a:ext uri="{FF2B5EF4-FFF2-40B4-BE49-F238E27FC236}">
                  <a16:creationId xmlns:a16="http://schemas.microsoft.com/office/drawing/2014/main" id="{A7041A7A-98E8-431A-9BC9-EF61F8FB7AE5}"/>
                </a:ext>
              </a:extLst>
            </p:cNvPr>
            <p:cNvGrpSpPr/>
            <p:nvPr/>
          </p:nvGrpSpPr>
          <p:grpSpPr>
            <a:xfrm>
              <a:off x="8497362" y="2551692"/>
              <a:ext cx="318667" cy="279069"/>
              <a:chOff x="770059" y="3395906"/>
              <a:chExt cx="318667" cy="279069"/>
            </a:xfrm>
          </p:grpSpPr>
          <p:sp>
            <p:nvSpPr>
              <p:cNvPr id="91" name="gear_3">
                <a:extLst>
                  <a:ext uri="{FF2B5EF4-FFF2-40B4-BE49-F238E27FC236}">
                    <a16:creationId xmlns:a16="http://schemas.microsoft.com/office/drawing/2014/main" id="{1788E5D7-1146-4B0E-B505-E7C00DFD8B59}"/>
                  </a:ext>
                </a:extLst>
              </p:cNvPr>
              <p:cNvSpPr>
                <a:spLocks noChangeAspect="1" noEditPoints="1"/>
              </p:cNvSpPr>
              <p:nvPr/>
            </p:nvSpPr>
            <p:spPr bwMode="auto">
              <a:xfrm rot="17699308">
                <a:off x="919595" y="3505843"/>
                <a:ext cx="168418"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sp>
            <p:nvSpPr>
              <p:cNvPr id="95" name="gear_3">
                <a:extLst>
                  <a:ext uri="{FF2B5EF4-FFF2-40B4-BE49-F238E27FC236}">
                    <a16:creationId xmlns:a16="http://schemas.microsoft.com/office/drawing/2014/main" id="{C42E0EBF-0957-4CC9-BF75-B24A0FB65FFB}"/>
                  </a:ext>
                </a:extLst>
              </p:cNvPr>
              <p:cNvSpPr>
                <a:spLocks noChangeAspect="1" noEditPoints="1"/>
              </p:cNvSpPr>
              <p:nvPr/>
            </p:nvSpPr>
            <p:spPr bwMode="auto">
              <a:xfrm rot="19499308">
                <a:off x="770059" y="3395906"/>
                <a:ext cx="168419"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grpSp>
        <p:sp>
          <p:nvSpPr>
            <p:cNvPr id="88" name="Rectangle 87">
              <a:extLst>
                <a:ext uri="{FF2B5EF4-FFF2-40B4-BE49-F238E27FC236}">
                  <a16:creationId xmlns:a16="http://schemas.microsoft.com/office/drawing/2014/main" id="{6646B97D-771B-419C-B0F2-535658CE059C}"/>
                </a:ext>
              </a:extLst>
            </p:cNvPr>
            <p:cNvSpPr/>
            <p:nvPr/>
          </p:nvSpPr>
          <p:spPr>
            <a:xfrm>
              <a:off x="8408187" y="2901290"/>
              <a:ext cx="3529584" cy="313932"/>
            </a:xfrm>
            <a:prstGeom prst="rect">
              <a:avLst/>
            </a:prstGeom>
          </p:spPr>
          <p:txBody>
            <a:bodyPr wrap="square" lIns="0">
              <a:spAutoFit/>
            </a:bodyPr>
            <a:lstStyle/>
            <a:p>
              <a:pPr marL="0" marR="0" lvl="0" indent="0" defTabSz="914367" eaLnBrk="1" fontAlgn="auto" latinLnBrk="0" hangingPunct="1">
                <a:lnSpc>
                  <a:spcPct val="9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速度上手，速度使用</a:t>
              </a:r>
              <a:endParaRPr kumimoji="0" 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sp>
          <p:nvSpPr>
            <p:cNvPr id="89" name="graduate" title="Icon of a graduation cap">
              <a:extLst>
                <a:ext uri="{FF2B5EF4-FFF2-40B4-BE49-F238E27FC236}">
                  <a16:creationId xmlns:a16="http://schemas.microsoft.com/office/drawing/2014/main" id="{8C2FCB62-2C14-423B-9B0A-ACFB4C526E1B}"/>
                </a:ext>
              </a:extLst>
            </p:cNvPr>
            <p:cNvSpPr>
              <a:spLocks noChangeAspect="1" noEditPoints="1"/>
            </p:cNvSpPr>
            <p:nvPr/>
          </p:nvSpPr>
          <p:spPr bwMode="auto">
            <a:xfrm>
              <a:off x="8412954" y="4875786"/>
              <a:ext cx="371738" cy="31888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0" name="Rectangle 89">
              <a:extLst>
                <a:ext uri="{FF2B5EF4-FFF2-40B4-BE49-F238E27FC236}">
                  <a16:creationId xmlns:a16="http://schemas.microsoft.com/office/drawing/2014/main" id="{75B145BD-ABC4-4F12-B391-FB1319B3805C}"/>
                </a:ext>
              </a:extLst>
            </p:cNvPr>
            <p:cNvSpPr/>
            <p:nvPr/>
          </p:nvSpPr>
          <p:spPr>
            <a:xfrm>
              <a:off x="8408187" y="5251873"/>
              <a:ext cx="3222323" cy="313932"/>
            </a:xfrm>
            <a:prstGeom prst="rect">
              <a:avLst/>
            </a:prstGeom>
          </p:spPr>
          <p:txBody>
            <a:bodyPr wrap="square" lIns="0">
              <a:spAutoFit/>
            </a:bodyPr>
            <a:lstStyle/>
            <a:p>
              <a:pPr marL="0" marR="0" lvl="0" indent="0" defTabSz="914367" eaLnBrk="1" fontAlgn="auto" latinLnBrk="0" hangingPunct="1">
                <a:lnSpc>
                  <a:spcPct val="9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借助人工智能来增加对数据的认知</a:t>
              </a:r>
              <a:endParaRPr kumimoji="0" 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grpSp>
      <p:grpSp>
        <p:nvGrpSpPr>
          <p:cNvPr id="120" name="Group 119">
            <a:extLst>
              <a:ext uri="{FF2B5EF4-FFF2-40B4-BE49-F238E27FC236}">
                <a16:creationId xmlns:a16="http://schemas.microsoft.com/office/drawing/2014/main" id="{4CEE958D-7493-4BE9-8B3F-76ED62B1C95B}"/>
              </a:ext>
            </a:extLst>
          </p:cNvPr>
          <p:cNvGrpSpPr/>
          <p:nvPr/>
        </p:nvGrpSpPr>
        <p:grpSpPr>
          <a:xfrm>
            <a:off x="7745410" y="1569322"/>
            <a:ext cx="3812016" cy="4660079"/>
            <a:chOff x="4280774" y="1189178"/>
            <a:chExt cx="3812016" cy="4660079"/>
          </a:xfrm>
        </p:grpSpPr>
        <p:grpSp>
          <p:nvGrpSpPr>
            <p:cNvPr id="121" name="Group 120">
              <a:extLst>
                <a:ext uri="{FF2B5EF4-FFF2-40B4-BE49-F238E27FC236}">
                  <a16:creationId xmlns:a16="http://schemas.microsoft.com/office/drawing/2014/main" id="{B25DA050-8F9F-4BDA-A867-8419B4A8756C}"/>
                </a:ext>
              </a:extLst>
            </p:cNvPr>
            <p:cNvGrpSpPr/>
            <p:nvPr/>
          </p:nvGrpSpPr>
          <p:grpSpPr>
            <a:xfrm>
              <a:off x="4577551" y="1361602"/>
              <a:ext cx="480420" cy="480420"/>
              <a:chOff x="4199626" y="-4833163"/>
              <a:chExt cx="612649" cy="612648"/>
            </a:xfrm>
          </p:grpSpPr>
          <p:sp>
            <p:nvSpPr>
              <p:cNvPr id="131" name="Oval 130">
                <a:extLst>
                  <a:ext uri="{FF2B5EF4-FFF2-40B4-BE49-F238E27FC236}">
                    <a16:creationId xmlns:a16="http://schemas.microsoft.com/office/drawing/2014/main" id="{C8A8DE3A-31C4-44F4-A18F-7615BEBC87B0}"/>
                  </a:ext>
                </a:extLst>
              </p:cNvPr>
              <p:cNvSpPr/>
              <p:nvPr/>
            </p:nvSpPr>
            <p:spPr bwMode="auto">
              <a:xfrm>
                <a:off x="4199626" y="-4833163"/>
                <a:ext cx="612649" cy="612648"/>
              </a:xfrm>
              <a:prstGeom prst="ellipse">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2" name="Group 131">
                <a:extLst>
                  <a:ext uri="{FF2B5EF4-FFF2-40B4-BE49-F238E27FC236}">
                    <a16:creationId xmlns:a16="http://schemas.microsoft.com/office/drawing/2014/main" id="{763F2E09-167F-431E-9039-3E868EBC4066}"/>
                  </a:ext>
                </a:extLst>
              </p:cNvPr>
              <p:cNvGrpSpPr/>
              <p:nvPr/>
            </p:nvGrpSpPr>
            <p:grpSpPr>
              <a:xfrm>
                <a:off x="4279333" y="-4683040"/>
                <a:ext cx="453208" cy="312399"/>
                <a:chOff x="4279501" y="1431676"/>
                <a:chExt cx="453208" cy="312399"/>
              </a:xfrm>
            </p:grpSpPr>
            <p:sp>
              <p:nvSpPr>
                <p:cNvPr id="133" name="Arrow: Chevron 132">
                  <a:extLst>
                    <a:ext uri="{FF2B5EF4-FFF2-40B4-BE49-F238E27FC236}">
                      <a16:creationId xmlns:a16="http://schemas.microsoft.com/office/drawing/2014/main" id="{A8CB0AB1-835F-4834-AAAE-A7CF3A2BAE5E}"/>
                    </a:ext>
                  </a:extLst>
                </p:cNvPr>
                <p:cNvSpPr/>
                <p:nvPr/>
              </p:nvSpPr>
              <p:spPr bwMode="auto">
                <a:xfrm rot="18838267">
                  <a:off x="4526888" y="1361083"/>
                  <a:ext cx="135227" cy="276414"/>
                </a:xfrm>
                <a:prstGeom prst="chevron">
                  <a:avLst>
                    <a:gd name="adj" fmla="val 10000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134" name="Arrow: Chevron 133">
                  <a:extLst>
                    <a:ext uri="{FF2B5EF4-FFF2-40B4-BE49-F238E27FC236}">
                      <a16:creationId xmlns:a16="http://schemas.microsoft.com/office/drawing/2014/main" id="{ECF78B42-011B-44E3-A12F-B033CC02C98C}"/>
                    </a:ext>
                  </a:extLst>
                </p:cNvPr>
                <p:cNvSpPr/>
                <p:nvPr/>
              </p:nvSpPr>
              <p:spPr bwMode="auto">
                <a:xfrm rot="8038267">
                  <a:off x="4350094" y="1538255"/>
                  <a:ext cx="135227" cy="276414"/>
                </a:xfrm>
                <a:prstGeom prst="chevron">
                  <a:avLst>
                    <a:gd name="adj" fmla="val 10000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135" name="Oval 134">
                  <a:extLst>
                    <a:ext uri="{FF2B5EF4-FFF2-40B4-BE49-F238E27FC236}">
                      <a16:creationId xmlns:a16="http://schemas.microsoft.com/office/drawing/2014/main" id="{9A428F5A-9A3F-4ADF-9A36-91B07A34D6CA}"/>
                    </a:ext>
                  </a:extLst>
                </p:cNvPr>
                <p:cNvSpPr/>
                <p:nvPr/>
              </p:nvSpPr>
              <p:spPr bwMode="auto">
                <a:xfrm>
                  <a:off x="4426924" y="1556447"/>
                  <a:ext cx="62805" cy="62805"/>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6" name="Oval 135">
                  <a:extLst>
                    <a:ext uri="{FF2B5EF4-FFF2-40B4-BE49-F238E27FC236}">
                      <a16:creationId xmlns:a16="http://schemas.microsoft.com/office/drawing/2014/main" id="{3036467C-0008-4868-B8D3-99D53EC6C0A3}"/>
                    </a:ext>
                  </a:extLst>
                </p:cNvPr>
                <p:cNvSpPr/>
                <p:nvPr/>
              </p:nvSpPr>
              <p:spPr bwMode="auto">
                <a:xfrm>
                  <a:off x="4518356" y="1556447"/>
                  <a:ext cx="62805" cy="62805"/>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22" name="Rectangle 121">
              <a:extLst>
                <a:ext uri="{FF2B5EF4-FFF2-40B4-BE49-F238E27FC236}">
                  <a16:creationId xmlns:a16="http://schemas.microsoft.com/office/drawing/2014/main" id="{3F8E042E-6A48-49A3-A300-E81687061A51}"/>
                </a:ext>
              </a:extLst>
            </p:cNvPr>
            <p:cNvSpPr/>
            <p:nvPr/>
          </p:nvSpPr>
          <p:spPr bwMode="auto">
            <a:xfrm>
              <a:off x="4280774" y="1189178"/>
              <a:ext cx="3637093" cy="4660079"/>
            </a:xfrm>
            <a:prstGeom prst="rect">
              <a:avLst/>
            </a:prstGeom>
            <a:noFill/>
            <a:ln w="19050" cap="flat" cmpd="sng" algn="ctr">
              <a:solidFill>
                <a:srgbClr val="FFFFFF">
                  <a:lumMod val="75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Rectangle 122">
              <a:extLst>
                <a:ext uri="{FF2B5EF4-FFF2-40B4-BE49-F238E27FC236}">
                  <a16:creationId xmlns:a16="http://schemas.microsoft.com/office/drawing/2014/main" id="{E4EBC00B-1DE6-4ED4-B3DE-0659D42E29C8}"/>
                </a:ext>
              </a:extLst>
            </p:cNvPr>
            <p:cNvSpPr/>
            <p:nvPr/>
          </p:nvSpPr>
          <p:spPr>
            <a:xfrm>
              <a:off x="4559290" y="1899809"/>
              <a:ext cx="2601570" cy="400110"/>
            </a:xfrm>
            <a:prstGeom prst="rect">
              <a:avLst/>
            </a:prstGeom>
            <a:noFill/>
            <a:ln w="10795" cap="flat" cmpd="sng" algn="ctr">
              <a:noFill/>
              <a:prstDash val="solid"/>
            </a:ln>
            <a:effectLst/>
          </p:spPr>
          <p:txBody>
            <a:bodyPr wrap="square" lIns="0" rtlCol="0" anchor="t" anchorCtr="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cs typeface="Segoe UI Semibold" panose="020B0702040204020203" pitchFamily="34" charset="0"/>
                </a:rPr>
                <a:t>Bot services</a:t>
              </a:r>
            </a:p>
          </p:txBody>
        </p:sp>
        <p:cxnSp>
          <p:nvCxnSpPr>
            <p:cNvPr id="124" name="Straight Connector 123">
              <a:extLst>
                <a:ext uri="{FF2B5EF4-FFF2-40B4-BE49-F238E27FC236}">
                  <a16:creationId xmlns:a16="http://schemas.microsoft.com/office/drawing/2014/main" id="{97B8A65A-CDED-4A98-B73A-26966F9F17A6}"/>
                </a:ext>
              </a:extLst>
            </p:cNvPr>
            <p:cNvCxnSpPr/>
            <p:nvPr/>
          </p:nvCxnSpPr>
          <p:spPr>
            <a:xfrm>
              <a:off x="4559290" y="2325152"/>
              <a:ext cx="2439725" cy="0"/>
            </a:xfrm>
            <a:prstGeom prst="line">
              <a:avLst/>
            </a:prstGeom>
            <a:noFill/>
            <a:ln w="19050" cap="flat" cmpd="sng" algn="ctr">
              <a:solidFill>
                <a:srgbClr val="0078D7"/>
              </a:solidFill>
              <a:prstDash val="solid"/>
              <a:headEnd type="none" w="lg" len="med"/>
              <a:tailEnd type="none" w="lg" len="med"/>
            </a:ln>
            <a:effectLst/>
          </p:spPr>
        </p:cxnSp>
        <p:sp>
          <p:nvSpPr>
            <p:cNvPr id="125" name="Robot_E99A" title="Icon of a robot">
              <a:extLst>
                <a:ext uri="{FF2B5EF4-FFF2-40B4-BE49-F238E27FC236}">
                  <a16:creationId xmlns:a16="http://schemas.microsoft.com/office/drawing/2014/main" id="{EA508932-7B26-4D78-9FBE-986EFEA3F3ED}"/>
                </a:ext>
              </a:extLst>
            </p:cNvPr>
            <p:cNvSpPr>
              <a:spLocks noChangeAspect="1" noEditPoints="1"/>
            </p:cNvSpPr>
            <p:nvPr/>
          </p:nvSpPr>
          <p:spPr bwMode="auto">
            <a:xfrm>
              <a:off x="4559290" y="3671684"/>
              <a:ext cx="265904" cy="34360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endParaRPr>
            </a:p>
          </p:txBody>
        </p:sp>
        <p:sp>
          <p:nvSpPr>
            <p:cNvPr id="126" name="Rectangle 125">
              <a:extLst>
                <a:ext uri="{FF2B5EF4-FFF2-40B4-BE49-F238E27FC236}">
                  <a16:creationId xmlns:a16="http://schemas.microsoft.com/office/drawing/2014/main" id="{3880D128-07AE-4151-8F8D-3E76B19A1B22}"/>
                </a:ext>
              </a:extLst>
            </p:cNvPr>
            <p:cNvSpPr/>
            <p:nvPr/>
          </p:nvSpPr>
          <p:spPr>
            <a:xfrm>
              <a:off x="4559290" y="4083108"/>
              <a:ext cx="3358577" cy="313932"/>
            </a:xfrm>
            <a:prstGeom prst="rect">
              <a:avLst/>
            </a:prstGeom>
          </p:spPr>
          <p:txBody>
            <a:bodyPr wrap="square" lIns="0">
              <a:spAutoFit/>
            </a:bodyPr>
            <a:lstStyle/>
            <a:p>
              <a:pPr marL="0" marR="0" lvl="0" indent="0" defTabSz="914367" eaLnBrk="1" fontAlgn="auto" latinLnBrk="0" hangingPunct="1">
                <a:lnSpc>
                  <a:spcPct val="9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与认知服务，</a:t>
              </a:r>
              <a:r>
                <a:rPr kumimoji="0" lang="en-US" altLang="zh-CN" sz="1600" b="0" i="0" u="none" strike="noStrike" kern="0" cap="none" spc="0" normalizeH="0" baseline="0" noProof="0" dirty="0">
                  <a:ln>
                    <a:noFill/>
                  </a:ln>
                  <a:solidFill>
                    <a:srgbClr val="000000"/>
                  </a:solidFill>
                  <a:effectLst/>
                  <a:uLnTx/>
                  <a:uFillTx/>
                  <a:latin typeface="Segoe UI"/>
                  <a:cs typeface="Segoe UI" panose="020B0502040204020203" pitchFamily="34" charset="0"/>
                </a:rPr>
                <a:t>Azure</a:t>
              </a: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搜索无缝的集成</a:t>
              </a:r>
              <a:endParaRPr kumimoji="0" 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sp>
          <p:nvSpPr>
            <p:cNvPr id="127" name="network_3" title="Icon of a server connected to a network">
              <a:extLst>
                <a:ext uri="{FF2B5EF4-FFF2-40B4-BE49-F238E27FC236}">
                  <a16:creationId xmlns:a16="http://schemas.microsoft.com/office/drawing/2014/main" id="{34776E8D-483E-4F25-81D8-07C50E658456}"/>
                </a:ext>
              </a:extLst>
            </p:cNvPr>
            <p:cNvSpPr>
              <a:spLocks noChangeAspect="1" noEditPoints="1"/>
            </p:cNvSpPr>
            <p:nvPr/>
          </p:nvSpPr>
          <p:spPr bwMode="auto">
            <a:xfrm>
              <a:off x="4559290" y="2537781"/>
              <a:ext cx="317716" cy="329703"/>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8" name="Rectangle 127">
              <a:extLst>
                <a:ext uri="{FF2B5EF4-FFF2-40B4-BE49-F238E27FC236}">
                  <a16:creationId xmlns:a16="http://schemas.microsoft.com/office/drawing/2014/main" id="{AFC6EED8-F319-4EE7-876C-5499247032A6}"/>
                </a:ext>
              </a:extLst>
            </p:cNvPr>
            <p:cNvSpPr/>
            <p:nvPr/>
          </p:nvSpPr>
          <p:spPr>
            <a:xfrm>
              <a:off x="4559290" y="2901290"/>
              <a:ext cx="3533500" cy="313932"/>
            </a:xfrm>
            <a:prstGeom prst="rect">
              <a:avLst/>
            </a:prstGeom>
          </p:spPr>
          <p:txBody>
            <a:bodyPr wrap="square" lIns="0">
              <a:spAutoFit/>
            </a:bodyPr>
            <a:lstStyle/>
            <a:p>
              <a:pPr marL="0" marR="0" lvl="0" indent="0" defTabSz="914367" eaLnBrk="1" fontAlgn="auto" latinLnBrk="0" hangingPunct="1">
                <a:lnSpc>
                  <a:spcPct val="9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加速构建如你所愿的机器人服务</a:t>
              </a:r>
              <a:endParaRPr kumimoji="0" 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sp>
          <p:nvSpPr>
            <p:cNvPr id="129" name="IoT" title="Icon of five circles that all connect to a center circle">
              <a:extLst>
                <a:ext uri="{FF2B5EF4-FFF2-40B4-BE49-F238E27FC236}">
                  <a16:creationId xmlns:a16="http://schemas.microsoft.com/office/drawing/2014/main" id="{90E10D16-5AE5-468C-91F8-7112E3388CDB}"/>
                </a:ext>
              </a:extLst>
            </p:cNvPr>
            <p:cNvSpPr>
              <a:spLocks noChangeAspect="1" noEditPoints="1"/>
            </p:cNvSpPr>
            <p:nvPr/>
          </p:nvSpPr>
          <p:spPr bwMode="auto">
            <a:xfrm>
              <a:off x="4559290" y="4853500"/>
              <a:ext cx="340622" cy="34116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rgbClr val="0078D7"/>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endParaRPr>
            </a:p>
          </p:txBody>
        </p:sp>
        <p:sp>
          <p:nvSpPr>
            <p:cNvPr id="130" name="Rectangle 129">
              <a:extLst>
                <a:ext uri="{FF2B5EF4-FFF2-40B4-BE49-F238E27FC236}">
                  <a16:creationId xmlns:a16="http://schemas.microsoft.com/office/drawing/2014/main" id="{0E1FAAD1-A6CC-43B5-9AC5-8DF0B7CDE992}"/>
                </a:ext>
              </a:extLst>
            </p:cNvPr>
            <p:cNvSpPr/>
            <p:nvPr/>
          </p:nvSpPr>
          <p:spPr>
            <a:xfrm>
              <a:off x="4559290" y="5251873"/>
              <a:ext cx="3529584" cy="535531"/>
            </a:xfrm>
            <a:prstGeom prst="rect">
              <a:avLst/>
            </a:prstGeom>
          </p:spPr>
          <p:txBody>
            <a:bodyPr wrap="square" lIns="0">
              <a:spAutoFit/>
            </a:bodyPr>
            <a:lstStyle/>
            <a:p>
              <a:pPr marL="0" marR="0" lvl="0" indent="0" defTabSz="914367" eaLnBrk="1" fontAlgn="auto" latinLnBrk="0" hangingPunct="1">
                <a:lnSpc>
                  <a:spcPct val="90000"/>
                </a:lnSpc>
                <a:spcBef>
                  <a:spcPts val="600"/>
                </a:spcBef>
                <a:spcAft>
                  <a:spcPts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rPr>
                <a:t>可以接入多个对话平台，助力更多的用户</a:t>
              </a:r>
              <a:endParaRPr kumimoji="0" lang="en-US" sz="160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grpSp>
      <p:sp>
        <p:nvSpPr>
          <p:cNvPr id="137" name="brain_2" title="Icon of a brain with circles and connection lines inside">
            <a:extLst>
              <a:ext uri="{FF2B5EF4-FFF2-40B4-BE49-F238E27FC236}">
                <a16:creationId xmlns:a16="http://schemas.microsoft.com/office/drawing/2014/main" id="{CC32B6A9-89AA-4253-91FD-266CD3EE3F8D}"/>
              </a:ext>
            </a:extLst>
          </p:cNvPr>
          <p:cNvSpPr>
            <a:spLocks noChangeAspect="1" noEditPoints="1"/>
          </p:cNvSpPr>
          <p:nvPr/>
        </p:nvSpPr>
        <p:spPr bwMode="auto">
          <a:xfrm>
            <a:off x="456819" y="1715760"/>
            <a:ext cx="820254" cy="55000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dirty="0">
              <a:gradFill>
                <a:gsLst>
                  <a:gs pos="0">
                    <a:srgbClr val="505050"/>
                  </a:gs>
                  <a:gs pos="100000">
                    <a:srgbClr val="505050"/>
                  </a:gs>
                </a:gsLst>
              </a:gradFill>
              <a:latin typeface="Segoe UI"/>
            </a:endParaRPr>
          </a:p>
        </p:txBody>
      </p:sp>
      <p:sp>
        <p:nvSpPr>
          <p:cNvPr id="138" name="Freeform 13" title="Icon of a cloud">
            <a:extLst>
              <a:ext uri="{FF2B5EF4-FFF2-40B4-BE49-F238E27FC236}">
                <a16:creationId xmlns:a16="http://schemas.microsoft.com/office/drawing/2014/main" id="{45D0E44E-69EC-40BE-B83D-F942A075FF23}"/>
              </a:ext>
            </a:extLst>
          </p:cNvPr>
          <p:cNvSpPr>
            <a:spLocks noChangeAspect="1"/>
          </p:cNvSpPr>
          <p:nvPr/>
        </p:nvSpPr>
        <p:spPr bwMode="auto">
          <a:xfrm>
            <a:off x="4243013" y="1778093"/>
            <a:ext cx="778844" cy="4272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gradFill>
                <a:gsLst>
                  <a:gs pos="0">
                    <a:srgbClr val="505050"/>
                  </a:gs>
                  <a:gs pos="100000">
                    <a:srgbClr val="505050"/>
                  </a:gs>
                </a:gsLst>
              </a:gradFill>
              <a:latin typeface="Segoe UI"/>
            </a:endParaRPr>
          </a:p>
        </p:txBody>
      </p:sp>
      <p:sp>
        <p:nvSpPr>
          <p:cNvPr id="139" name="magnify" title="Icon of a magnifying glass">
            <a:extLst>
              <a:ext uri="{FF2B5EF4-FFF2-40B4-BE49-F238E27FC236}">
                <a16:creationId xmlns:a16="http://schemas.microsoft.com/office/drawing/2014/main" id="{F40D0CD6-0125-4143-AF1D-D6A59DF485C4}"/>
              </a:ext>
            </a:extLst>
          </p:cNvPr>
          <p:cNvSpPr>
            <a:spLocks noChangeAspect="1" noEditPoints="1"/>
          </p:cNvSpPr>
          <p:nvPr/>
        </p:nvSpPr>
        <p:spPr bwMode="auto">
          <a:xfrm flipH="1">
            <a:off x="4451121" y="1873298"/>
            <a:ext cx="280721" cy="27535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000000"/>
              </a:solidFill>
              <a:latin typeface="Segoe UI"/>
            </a:endParaRPr>
          </a:p>
        </p:txBody>
      </p:sp>
    </p:spTree>
    <p:extLst>
      <p:ext uri="{BB962C8B-B14F-4D97-AF65-F5344CB8AC3E}">
        <p14:creationId xmlns:p14="http://schemas.microsoft.com/office/powerpoint/2010/main" val="2710193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765" y="2638789"/>
            <a:ext cx="12432948" cy="43547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knowledge_text"/>
          <p:cNvSpPr txBox="1"/>
          <p:nvPr/>
        </p:nvSpPr>
        <p:spPr>
          <a:xfrm>
            <a:off x="9518564" y="2782401"/>
            <a:ext cx="2478395" cy="1627057"/>
          </a:xfrm>
          <a:prstGeom prst="rect">
            <a:avLst/>
          </a:prstGeom>
          <a:noFill/>
        </p:spPr>
        <p:txBody>
          <a:bodyPr wrap="square" lIns="146262" tIns="91414" rIns="146262" bIns="91414" rtlCol="0">
            <a:spAutoFit/>
          </a:bodyPr>
          <a:lstStyle/>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学术知识</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实体链接智能服务</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知识探索</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建议</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问答制作器</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
        <p:nvSpPr>
          <p:cNvPr id="62" name="search_text"/>
          <p:cNvSpPr txBox="1"/>
          <p:nvPr/>
        </p:nvSpPr>
        <p:spPr>
          <a:xfrm>
            <a:off x="7602037" y="2782402"/>
            <a:ext cx="2285027" cy="1627057"/>
          </a:xfrm>
          <a:prstGeom prst="rect">
            <a:avLst/>
          </a:prstGeom>
          <a:noFill/>
        </p:spPr>
        <p:txBody>
          <a:bodyPr wrap="square" lIns="146262" tIns="91414" rIns="146262" bIns="91414" rtlCol="0">
            <a:spAutoFit/>
          </a:bodyPr>
          <a:lstStyle/>
          <a:p>
            <a:pPr defTabSz="894473">
              <a:lnSpc>
                <a:spcPct val="90000"/>
              </a:lnSpc>
              <a:spcAft>
                <a:spcPts val="600"/>
              </a:spcAft>
              <a:defRPr/>
            </a:pPr>
            <a:r>
              <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Web</a:t>
            </a: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搜索</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图像搜索</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视频搜索</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新闻搜索</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自动推荐</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
        <p:nvSpPr>
          <p:cNvPr id="77" name="language_text"/>
          <p:cNvSpPr txBox="1"/>
          <p:nvPr/>
        </p:nvSpPr>
        <p:spPr>
          <a:xfrm>
            <a:off x="2943030" y="2782402"/>
            <a:ext cx="2285027" cy="1931487"/>
          </a:xfrm>
          <a:prstGeom prst="rect">
            <a:avLst/>
          </a:prstGeom>
          <a:noFill/>
        </p:spPr>
        <p:txBody>
          <a:bodyPr wrap="square" lIns="146262" tIns="91414" rIns="146262" bIns="91414" rtlCol="0">
            <a:spAutoFit/>
          </a:bodyPr>
          <a:lstStyle/>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文本分析</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拼写检查</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语言理解智能服务</a:t>
            </a:r>
            <a:endParaRPr lang="en-US" altLang="zh-CN"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Web</a:t>
            </a: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语言模型</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翻译工具文本</a:t>
            </a:r>
            <a:endParaRPr lang="en-US" altLang="zh-CN"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语言分析</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
        <p:nvSpPr>
          <p:cNvPr id="95" name="TextBox 94"/>
          <p:cNvSpPr txBox="1"/>
          <p:nvPr/>
        </p:nvSpPr>
        <p:spPr>
          <a:xfrm>
            <a:off x="631951" y="2782402"/>
            <a:ext cx="2285027" cy="1627057"/>
          </a:xfrm>
          <a:prstGeom prst="rect">
            <a:avLst/>
          </a:prstGeom>
          <a:noFill/>
        </p:spPr>
        <p:txBody>
          <a:bodyPr wrap="square" lIns="146262" tIns="91414" rIns="146262" bIns="91414" rtlCol="0">
            <a:spAutoFit/>
          </a:bodyPr>
          <a:lstStyle/>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计算机影像</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人脸</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情感</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内容审查器</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视频</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
        <p:nvSpPr>
          <p:cNvPr id="58" name="TextBox 57"/>
          <p:cNvSpPr txBox="1"/>
          <p:nvPr/>
        </p:nvSpPr>
        <p:spPr>
          <a:xfrm>
            <a:off x="631952" y="4296883"/>
            <a:ext cx="2456774" cy="558498"/>
          </a:xfrm>
          <a:prstGeom prst="rect">
            <a:avLst/>
          </a:prstGeom>
          <a:noFill/>
        </p:spPr>
        <p:txBody>
          <a:bodyPr wrap="square" lIns="146262" tIns="91414" rIns="146262" bIns="91414" rtlCol="0">
            <a:spAutoFit/>
          </a:bodyPr>
          <a:lstStyle/>
          <a:p>
            <a:pPr defTabSz="894473">
              <a:lnSpc>
                <a:spcPct val="90000"/>
              </a:lnSpc>
              <a:spcAft>
                <a:spcPts val="600"/>
              </a:spcAft>
              <a:defRPr/>
            </a:pPr>
            <a:r>
              <a:rPr lang="zh-CN" altLang="en-US" sz="1048" b="1" kern="0" spc="10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新</a:t>
            </a:r>
            <a:r>
              <a:rPr lang="en-US" sz="1000"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
            </a:r>
            <a:br>
              <a:rPr lang="en-US" sz="1000"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b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视频索引器</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7" name="Rectangle 26"/>
          <p:cNvSpPr/>
          <p:nvPr/>
        </p:nvSpPr>
        <p:spPr>
          <a:xfrm>
            <a:off x="631950" y="4792296"/>
            <a:ext cx="6214887" cy="558498"/>
          </a:xfrm>
          <a:prstGeom prst="rect">
            <a:avLst/>
          </a:prstGeom>
        </p:spPr>
        <p:txBody>
          <a:bodyPr lIns="146262" tIns="91414" rIns="146262" bIns="91414">
            <a:spAutoFit/>
          </a:bodyPr>
          <a:lstStyle/>
          <a:p>
            <a:pPr defTabSz="894473">
              <a:lnSpc>
                <a:spcPct val="90000"/>
              </a:lnSpc>
              <a:spcAft>
                <a:spcPts val="600"/>
              </a:spcAft>
              <a:defRPr/>
            </a:pPr>
            <a:r>
              <a:rPr lang="zh-CN" altLang="en-US" sz="1048" b="1" kern="0" spc="10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新</a:t>
            </a:r>
            <a:r>
              <a:rPr lang="en-US" sz="800" b="1" kern="0" spc="10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
            </a:r>
            <a:br>
              <a:rPr lang="en-US" sz="800" b="1" kern="0" spc="10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b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认知服务实验室</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 name="Rectangle 1"/>
          <p:cNvSpPr/>
          <p:nvPr/>
        </p:nvSpPr>
        <p:spPr bwMode="auto">
          <a:xfrm>
            <a:off x="1765" y="5414738"/>
            <a:ext cx="12432948" cy="157879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p:cNvSpPr/>
          <p:nvPr/>
        </p:nvSpPr>
        <p:spPr>
          <a:xfrm>
            <a:off x="607790" y="5466354"/>
            <a:ext cx="1816177" cy="440723"/>
          </a:xfrm>
          <a:prstGeom prst="rect">
            <a:avLst/>
          </a:prstGeom>
        </p:spPr>
        <p:txBody>
          <a:bodyPr wrap="square" lIns="182802" tIns="146241" rIns="182802" bIns="146241">
            <a:spAutoFit/>
          </a:bodyPr>
          <a:lstStyle/>
          <a:p>
            <a:pPr defTabSz="913873">
              <a:lnSpc>
                <a:spcPct val="90000"/>
              </a:lnSpc>
              <a:defRPr/>
            </a:pPr>
            <a:r>
              <a:rPr lang="zh-CN" altLang="en-US" sz="1048" b="1" kern="0" spc="10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新</a:t>
            </a:r>
            <a:endParaRPr lang="en-US" sz="1048" b="1" kern="0" spc="10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50" name="Rectangle 49"/>
          <p:cNvSpPr/>
          <p:nvPr/>
        </p:nvSpPr>
        <p:spPr>
          <a:xfrm>
            <a:off x="7566597" y="5466354"/>
            <a:ext cx="2094051" cy="440723"/>
          </a:xfrm>
          <a:prstGeom prst="rect">
            <a:avLst/>
          </a:prstGeom>
        </p:spPr>
        <p:txBody>
          <a:bodyPr wrap="square" lIns="182802" tIns="146241" rIns="182802" bIns="146241">
            <a:spAutoFit/>
          </a:bodyPr>
          <a:lstStyle/>
          <a:p>
            <a:pPr defTabSz="913873">
              <a:lnSpc>
                <a:spcPct val="90000"/>
              </a:lnSpc>
              <a:defRPr/>
            </a:pPr>
            <a:r>
              <a:rPr lang="zh-CN" altLang="en-US" sz="1048" b="1" kern="0" spc="10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新</a:t>
            </a:r>
            <a:endParaRPr lang="en-US" sz="1048" b="1" kern="0" spc="10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51" name="Rectangle 50"/>
          <p:cNvSpPr/>
          <p:nvPr/>
        </p:nvSpPr>
        <p:spPr>
          <a:xfrm>
            <a:off x="9511909" y="5466354"/>
            <a:ext cx="2010278" cy="440723"/>
          </a:xfrm>
          <a:prstGeom prst="rect">
            <a:avLst/>
          </a:prstGeom>
        </p:spPr>
        <p:txBody>
          <a:bodyPr wrap="square" lIns="182802" tIns="146241" rIns="182802" bIns="146241">
            <a:spAutoFit/>
          </a:bodyPr>
          <a:lstStyle/>
          <a:p>
            <a:pPr defTabSz="913873">
              <a:lnSpc>
                <a:spcPct val="90000"/>
              </a:lnSpc>
              <a:defRPr/>
            </a:pPr>
            <a:r>
              <a:rPr lang="zh-CN" altLang="en-US" sz="1048" b="1" kern="0" spc="10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新</a:t>
            </a:r>
            <a:endParaRPr lang="en-US" sz="1048" b="1" kern="0" spc="10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52" name="Rectangle 51"/>
          <p:cNvSpPr/>
          <p:nvPr/>
        </p:nvSpPr>
        <p:spPr>
          <a:xfrm>
            <a:off x="607790" y="5635785"/>
            <a:ext cx="1816177" cy="516747"/>
          </a:xfrm>
          <a:prstGeom prst="rect">
            <a:avLst/>
          </a:prstGeom>
        </p:spPr>
        <p:txBody>
          <a:bodyPr wrap="square" lIns="182802" tIns="146241" rIns="182802" bIns="146241">
            <a:spAutoFit/>
          </a:bodyPr>
          <a:lstStyle/>
          <a:p>
            <a:pPr defTabSz="913873">
              <a:lnSpc>
                <a:spcPct val="90000"/>
              </a:lnSpc>
              <a:defRPr/>
            </a:pPr>
            <a:r>
              <a:rPr lang="zh-CN" alt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自定义</a:t>
            </a:r>
            <a:r>
              <a:rPr 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 </a:t>
            </a:r>
          </a:p>
        </p:txBody>
      </p:sp>
      <p:sp>
        <p:nvSpPr>
          <p:cNvPr id="53" name="Rectangle 52"/>
          <p:cNvSpPr/>
          <p:nvPr/>
        </p:nvSpPr>
        <p:spPr>
          <a:xfrm>
            <a:off x="7566597" y="5635785"/>
            <a:ext cx="2094051" cy="516747"/>
          </a:xfrm>
          <a:prstGeom prst="rect">
            <a:avLst/>
          </a:prstGeom>
        </p:spPr>
        <p:txBody>
          <a:bodyPr wrap="square" lIns="182802" tIns="146241" rIns="182802" bIns="146241">
            <a:spAutoFit/>
          </a:bodyPr>
          <a:lstStyle/>
          <a:p>
            <a:pPr defTabSz="913873">
              <a:lnSpc>
                <a:spcPct val="90000"/>
              </a:lnSpc>
              <a:defRPr/>
            </a:pPr>
            <a:r>
              <a:rPr lang="zh-CN" alt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自定义</a:t>
            </a:r>
            <a:r>
              <a:rPr 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 </a:t>
            </a:r>
          </a:p>
        </p:txBody>
      </p:sp>
      <p:sp>
        <p:nvSpPr>
          <p:cNvPr id="54" name="Rectangle 53"/>
          <p:cNvSpPr/>
          <p:nvPr/>
        </p:nvSpPr>
        <p:spPr>
          <a:xfrm>
            <a:off x="9511909" y="5635785"/>
            <a:ext cx="2010278" cy="516747"/>
          </a:xfrm>
          <a:prstGeom prst="rect">
            <a:avLst/>
          </a:prstGeom>
        </p:spPr>
        <p:txBody>
          <a:bodyPr wrap="square" lIns="182802" tIns="146241" rIns="182802" bIns="146241">
            <a:spAutoFit/>
          </a:bodyPr>
          <a:lstStyle/>
          <a:p>
            <a:pPr defTabSz="913873">
              <a:lnSpc>
                <a:spcPct val="90000"/>
              </a:lnSpc>
              <a:defRPr/>
            </a:pPr>
            <a:r>
              <a:rPr lang="zh-CN" alt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自定义</a:t>
            </a:r>
            <a:r>
              <a:rPr 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 </a:t>
            </a:r>
          </a:p>
        </p:txBody>
      </p:sp>
      <p:sp>
        <p:nvSpPr>
          <p:cNvPr id="55" name="Rectangle 54"/>
          <p:cNvSpPr/>
          <p:nvPr/>
        </p:nvSpPr>
        <p:spPr>
          <a:xfrm>
            <a:off x="2929602" y="5635783"/>
            <a:ext cx="996982" cy="521088"/>
          </a:xfrm>
          <a:prstGeom prst="rect">
            <a:avLst/>
          </a:prstGeom>
        </p:spPr>
        <p:txBody>
          <a:bodyPr wrap="none" lIns="182802" tIns="146241" rIns="182802" bIns="146241">
            <a:spAutoFit/>
          </a:bodyPr>
          <a:lstStyle/>
          <a:p>
            <a:pPr defTabSz="894473">
              <a:lnSpc>
                <a:spcPct val="90000"/>
              </a:lnSpc>
              <a:spcAft>
                <a:spcPts val="1799"/>
              </a:spcAft>
              <a:defRPr/>
            </a:pPr>
            <a:r>
              <a:rPr lang="zh-CN" alt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自定义</a:t>
            </a:r>
            <a:endParaRPr 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56" name="Rectangle 55"/>
          <p:cNvSpPr/>
          <p:nvPr/>
        </p:nvSpPr>
        <p:spPr>
          <a:xfrm>
            <a:off x="5260529" y="5635785"/>
            <a:ext cx="1858155" cy="516747"/>
          </a:xfrm>
          <a:prstGeom prst="rect">
            <a:avLst/>
          </a:prstGeom>
        </p:spPr>
        <p:txBody>
          <a:bodyPr wrap="square" lIns="182802" tIns="146241" rIns="182802" bIns="146241">
            <a:spAutoFit/>
          </a:bodyPr>
          <a:lstStyle/>
          <a:p>
            <a:pPr defTabSz="913873">
              <a:lnSpc>
                <a:spcPct val="90000"/>
              </a:lnSpc>
              <a:defRPr/>
            </a:pPr>
            <a:r>
              <a:rPr lang="zh-CN" alt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自定义</a:t>
            </a:r>
            <a:r>
              <a:rPr lang="en-US" sz="1598" kern="0">
                <a:gradFill>
                  <a:gsLst>
                    <a:gs pos="0">
                      <a:srgbClr val="FFB900"/>
                    </a:gs>
                    <a:gs pos="100000">
                      <a:srgbClr val="FFB900"/>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 </a:t>
            </a:r>
          </a:p>
        </p:txBody>
      </p:sp>
      <p:sp>
        <p:nvSpPr>
          <p:cNvPr id="57" name="Rectangle 56"/>
          <p:cNvSpPr/>
          <p:nvPr/>
        </p:nvSpPr>
        <p:spPr>
          <a:xfrm>
            <a:off x="607791" y="5911362"/>
            <a:ext cx="2153232" cy="544567"/>
          </a:xfrm>
          <a:prstGeom prst="rect">
            <a:avLst/>
          </a:prstGeom>
        </p:spPr>
        <p:txBody>
          <a:bodyPr wrap="square" lIns="182802" tIns="146241" rIns="182802" bIns="146241">
            <a:spAutoFit/>
          </a:bodyPr>
          <a:lstStyle/>
          <a:p>
            <a:pPr defTabSz="913873">
              <a:lnSpc>
                <a:spcPct val="90000"/>
              </a:lnSpc>
              <a:defRPr/>
            </a:pPr>
            <a:r>
              <a:rPr lang="zh-CN" altLang="en-US"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影像服务</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59" name="Rectangle 58"/>
          <p:cNvSpPr/>
          <p:nvPr/>
        </p:nvSpPr>
        <p:spPr>
          <a:xfrm>
            <a:off x="7566597" y="5911362"/>
            <a:ext cx="2094051" cy="544567"/>
          </a:xfrm>
          <a:prstGeom prst="rect">
            <a:avLst/>
          </a:prstGeom>
        </p:spPr>
        <p:txBody>
          <a:bodyPr wrap="square" lIns="182802" tIns="146241" rIns="182802" bIns="146241">
            <a:spAutoFit/>
          </a:bodyPr>
          <a:lstStyle/>
          <a:p>
            <a:pPr defTabSz="913873">
              <a:lnSpc>
                <a:spcPct val="90000"/>
              </a:lnSpc>
              <a:defRPr/>
            </a:pPr>
            <a:r>
              <a:rPr lang="zh-CN" altLang="en-US"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搜索</a:t>
            </a:r>
            <a:r>
              <a:rPr lang="en-US"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 </a:t>
            </a:r>
          </a:p>
        </p:txBody>
      </p:sp>
      <p:sp>
        <p:nvSpPr>
          <p:cNvPr id="60" name="Rectangle 59"/>
          <p:cNvSpPr/>
          <p:nvPr/>
        </p:nvSpPr>
        <p:spPr>
          <a:xfrm>
            <a:off x="9511909" y="5911362"/>
            <a:ext cx="2648244" cy="544567"/>
          </a:xfrm>
          <a:prstGeom prst="rect">
            <a:avLst/>
          </a:prstGeom>
        </p:spPr>
        <p:txBody>
          <a:bodyPr wrap="square" lIns="182802" tIns="146241" rIns="182802" bIns="146241">
            <a:spAutoFit/>
          </a:bodyPr>
          <a:lstStyle/>
          <a:p>
            <a:pPr defTabSz="913873">
              <a:lnSpc>
                <a:spcPct val="90000"/>
              </a:lnSpc>
              <a:defRPr/>
            </a:pPr>
            <a:r>
              <a:rPr lang="zh-CN" altLang="en-US"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决策服务</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61" name="Rectangle 60"/>
          <p:cNvSpPr/>
          <p:nvPr/>
        </p:nvSpPr>
        <p:spPr>
          <a:xfrm>
            <a:off x="2929603" y="5911362"/>
            <a:ext cx="1310885" cy="549602"/>
          </a:xfrm>
          <a:prstGeom prst="rect">
            <a:avLst/>
          </a:prstGeom>
        </p:spPr>
        <p:txBody>
          <a:bodyPr wrap="none" lIns="182802" tIns="146241" rIns="182802" bIns="146241">
            <a:spAutoFit/>
          </a:bodyPr>
          <a:lstStyle/>
          <a:p>
            <a:pPr defTabSz="894473">
              <a:lnSpc>
                <a:spcPct val="90000"/>
              </a:lnSpc>
              <a:spcAft>
                <a:spcPts val="1799"/>
              </a:spcAft>
              <a:defRPr/>
            </a:pPr>
            <a:r>
              <a:rPr lang="zh-CN" altLang="en-US"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语言理解</a:t>
            </a:r>
            <a:endParaRPr lang="en-US"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63" name="Rectangle 62"/>
          <p:cNvSpPr/>
          <p:nvPr/>
        </p:nvSpPr>
        <p:spPr>
          <a:xfrm>
            <a:off x="5260526" y="5911362"/>
            <a:ext cx="2273382" cy="544567"/>
          </a:xfrm>
          <a:prstGeom prst="rect">
            <a:avLst/>
          </a:prstGeom>
        </p:spPr>
        <p:txBody>
          <a:bodyPr wrap="square" lIns="182802" tIns="146241" rIns="182802" bIns="146241">
            <a:spAutoFit/>
          </a:bodyPr>
          <a:lstStyle/>
          <a:p>
            <a:pPr defTabSz="913873">
              <a:lnSpc>
                <a:spcPct val="90000"/>
              </a:lnSpc>
              <a:defRPr/>
            </a:pPr>
            <a:r>
              <a:rPr lang="zh-CN" altLang="en-US"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语音服务</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65" name="language_text"/>
          <p:cNvSpPr txBox="1"/>
          <p:nvPr/>
        </p:nvSpPr>
        <p:spPr>
          <a:xfrm>
            <a:off x="5293855" y="2782402"/>
            <a:ext cx="2285027" cy="1018813"/>
          </a:xfrm>
          <a:prstGeom prst="rect">
            <a:avLst/>
          </a:prstGeom>
          <a:noFill/>
        </p:spPr>
        <p:txBody>
          <a:bodyPr wrap="square" lIns="146262" tIns="91414" rIns="146262" bIns="91414" rtlCol="0">
            <a:spAutoFit/>
          </a:bodyPr>
          <a:lstStyle/>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说话人识别</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语音</a:t>
            </a:r>
            <a:endParaRPr lang="en-US" altLang="zh-CN"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defTabSz="894473">
              <a:lnSpc>
                <a:spcPct val="90000"/>
              </a:lnSpc>
              <a:spcAft>
                <a:spcPts val="600"/>
              </a:spcAft>
              <a:defRPr/>
            </a:pPr>
            <a:r>
              <a:rPr lang="zh-CN" alt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翻译工具语音</a:t>
            </a:r>
            <a:endParaRPr lang="en-US" sz="1598" ker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
        <p:nvSpPr>
          <p:cNvPr id="82" name="gear_3"/>
          <p:cNvSpPr>
            <a:spLocks noChangeAspect="1" noEditPoints="1"/>
          </p:cNvSpPr>
          <p:nvPr/>
        </p:nvSpPr>
        <p:spPr bwMode="auto">
          <a:xfrm>
            <a:off x="10408185" y="1470307"/>
            <a:ext cx="384930" cy="388192"/>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Semilight"/>
            </a:endParaRPr>
          </a:p>
        </p:txBody>
      </p:sp>
      <p:sp>
        <p:nvSpPr>
          <p:cNvPr id="83" name="Rectangle 82"/>
          <p:cNvSpPr/>
          <p:nvPr/>
        </p:nvSpPr>
        <p:spPr bwMode="auto">
          <a:xfrm>
            <a:off x="9712035" y="1670295"/>
            <a:ext cx="1777230" cy="1076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CN" alt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知识</a:t>
            </a:r>
            <a:endParaRPr 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4" name="Rectangle 83"/>
          <p:cNvSpPr/>
          <p:nvPr/>
        </p:nvSpPr>
        <p:spPr bwMode="auto">
          <a:xfrm>
            <a:off x="5432805" y="1670289"/>
            <a:ext cx="1405680" cy="10762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CN" alt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语音</a:t>
            </a:r>
            <a:endParaRPr 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5" name="speech_2"/>
          <p:cNvSpPr>
            <a:spLocks noChangeAspect="1" noEditPoints="1"/>
          </p:cNvSpPr>
          <p:nvPr/>
        </p:nvSpPr>
        <p:spPr bwMode="auto">
          <a:xfrm>
            <a:off x="5945847" y="1482718"/>
            <a:ext cx="379594" cy="33722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gradFill>
                <a:gsLst>
                  <a:gs pos="0">
                    <a:srgbClr val="505050"/>
                  </a:gs>
                  <a:gs pos="100000">
                    <a:srgbClr val="505050"/>
                  </a:gs>
                </a:gsLst>
              </a:gradFill>
              <a:latin typeface="Segoe UI Semilight"/>
            </a:endParaRPr>
          </a:p>
        </p:txBody>
      </p:sp>
      <p:pic>
        <p:nvPicPr>
          <p:cNvPr id="86" name="Graphic 85"/>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705093" y="1462029"/>
            <a:ext cx="455954" cy="422180"/>
          </a:xfrm>
          <a:prstGeom prst="rect">
            <a:avLst/>
          </a:prstGeom>
        </p:spPr>
      </p:pic>
      <p:sp>
        <p:nvSpPr>
          <p:cNvPr id="87" name="Rectangle 86"/>
          <p:cNvSpPr/>
          <p:nvPr/>
        </p:nvSpPr>
        <p:spPr bwMode="auto">
          <a:xfrm>
            <a:off x="3068330" y="1670293"/>
            <a:ext cx="1729476" cy="1076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CN" alt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语言</a:t>
            </a:r>
            <a:endParaRPr 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8" name="Freeform 5"/>
          <p:cNvSpPr>
            <a:spLocks noChangeAspect="1" noEditPoints="1"/>
          </p:cNvSpPr>
          <p:nvPr/>
        </p:nvSpPr>
        <p:spPr bwMode="auto">
          <a:xfrm>
            <a:off x="8078073" y="1470636"/>
            <a:ext cx="394375" cy="38684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Semilight"/>
            </a:endParaRPr>
          </a:p>
        </p:txBody>
      </p:sp>
      <p:sp>
        <p:nvSpPr>
          <p:cNvPr id="89" name="Rectangle 88"/>
          <p:cNvSpPr/>
          <p:nvPr/>
        </p:nvSpPr>
        <p:spPr bwMode="auto">
          <a:xfrm>
            <a:off x="7473480" y="1670297"/>
            <a:ext cx="1603557" cy="10762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CN" alt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搜索</a:t>
            </a:r>
            <a:endParaRPr 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90" name="eye_2"/>
          <p:cNvSpPr>
            <a:spLocks noChangeAspect="1" noEditPoints="1"/>
          </p:cNvSpPr>
          <p:nvPr/>
        </p:nvSpPr>
        <p:spPr bwMode="auto">
          <a:xfrm>
            <a:off x="1444077" y="1498650"/>
            <a:ext cx="489838" cy="271789"/>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Semilight"/>
            </a:endParaRPr>
          </a:p>
        </p:txBody>
      </p:sp>
      <p:sp>
        <p:nvSpPr>
          <p:cNvPr id="91" name="Rectangle 90"/>
          <p:cNvSpPr/>
          <p:nvPr/>
        </p:nvSpPr>
        <p:spPr bwMode="auto">
          <a:xfrm>
            <a:off x="944659" y="1670293"/>
            <a:ext cx="1488675" cy="10762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CN" alt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影像</a:t>
            </a:r>
            <a:endParaRPr lang="en-US" sz="159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35" name="Rectangle 34">
            <a:extLst>
              <a:ext uri="{FF2B5EF4-FFF2-40B4-BE49-F238E27FC236}">
                <a16:creationId xmlns:a16="http://schemas.microsoft.com/office/drawing/2014/main" id="{2B5A3590-E966-481C-94BF-619DA02B2AE9}"/>
              </a:ext>
            </a:extLst>
          </p:cNvPr>
          <p:cNvSpPr/>
          <p:nvPr/>
        </p:nvSpPr>
        <p:spPr bwMode="auto">
          <a:xfrm>
            <a:off x="0" y="31765"/>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认知服务 </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9DF15B7-5F65-48D0-8795-896602EFDAB6}"/>
                  </a:ext>
                </a:extLst>
              </p14:cNvPr>
              <p14:cNvContentPartPr/>
              <p14:nvPr/>
            </p14:nvContentPartPr>
            <p14:xfrm>
              <a:off x="340995" y="3147636"/>
              <a:ext cx="1957680" cy="360"/>
            </p14:xfrm>
          </p:contentPart>
        </mc:Choice>
        <mc:Fallback xmlns="">
          <p:pic>
            <p:nvPicPr>
              <p:cNvPr id="3" name="Ink 2">
                <a:extLst>
                  <a:ext uri="{FF2B5EF4-FFF2-40B4-BE49-F238E27FC236}">
                    <a16:creationId xmlns:a16="http://schemas.microsoft.com/office/drawing/2014/main" id="{39DF15B7-5F65-48D0-8795-896602EFDAB6}"/>
                  </a:ext>
                </a:extLst>
              </p:cNvPr>
              <p:cNvPicPr/>
              <p:nvPr/>
            </p:nvPicPr>
            <p:blipFill>
              <a:blip r:embed="rId6"/>
              <a:stretch>
                <a:fillRect/>
              </a:stretch>
            </p:blipFill>
            <p:spPr>
              <a:xfrm>
                <a:off x="332355" y="3138996"/>
                <a:ext cx="1975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AEEF1C1-A74D-4C13-91DC-DD752AB0130B}"/>
                  </a:ext>
                </a:extLst>
              </p14:cNvPr>
              <p14:cNvContentPartPr/>
              <p14:nvPr/>
            </p14:nvContentPartPr>
            <p14:xfrm>
              <a:off x="423075" y="3427356"/>
              <a:ext cx="1474200" cy="360"/>
            </p14:xfrm>
          </p:contentPart>
        </mc:Choice>
        <mc:Fallback xmlns="">
          <p:pic>
            <p:nvPicPr>
              <p:cNvPr id="6" name="Ink 5">
                <a:extLst>
                  <a:ext uri="{FF2B5EF4-FFF2-40B4-BE49-F238E27FC236}">
                    <a16:creationId xmlns:a16="http://schemas.microsoft.com/office/drawing/2014/main" id="{9AEEF1C1-A74D-4C13-91DC-DD752AB0130B}"/>
                  </a:ext>
                </a:extLst>
              </p:cNvPr>
              <p:cNvPicPr/>
              <p:nvPr/>
            </p:nvPicPr>
            <p:blipFill>
              <a:blip r:embed="rId8"/>
              <a:stretch>
                <a:fillRect/>
              </a:stretch>
            </p:blipFill>
            <p:spPr>
              <a:xfrm>
                <a:off x="414075" y="3418356"/>
                <a:ext cx="1491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8F576B0-8396-4DFF-B01A-E0DA63BF742F}"/>
                  </a:ext>
                </a:extLst>
              </p14:cNvPr>
              <p14:cNvContentPartPr/>
              <p14:nvPr/>
            </p14:nvContentPartPr>
            <p14:xfrm>
              <a:off x="382035" y="3720756"/>
              <a:ext cx="1493280" cy="360"/>
            </p14:xfrm>
          </p:contentPart>
        </mc:Choice>
        <mc:Fallback xmlns="">
          <p:pic>
            <p:nvPicPr>
              <p:cNvPr id="7" name="Ink 6">
                <a:extLst>
                  <a:ext uri="{FF2B5EF4-FFF2-40B4-BE49-F238E27FC236}">
                    <a16:creationId xmlns:a16="http://schemas.microsoft.com/office/drawing/2014/main" id="{B8F576B0-8396-4DFF-B01A-E0DA63BF742F}"/>
                  </a:ext>
                </a:extLst>
              </p:cNvPr>
              <p:cNvPicPr/>
              <p:nvPr/>
            </p:nvPicPr>
            <p:blipFill>
              <a:blip r:embed="rId10"/>
              <a:stretch>
                <a:fillRect/>
              </a:stretch>
            </p:blipFill>
            <p:spPr>
              <a:xfrm>
                <a:off x="373035" y="3711756"/>
                <a:ext cx="1510920" cy="18000"/>
              </a:xfrm>
              <a:prstGeom prst="rect">
                <a:avLst/>
              </a:prstGeom>
            </p:spPr>
          </p:pic>
        </mc:Fallback>
      </mc:AlternateContent>
      <p:sp>
        <p:nvSpPr>
          <p:cNvPr id="8" name="TextBox 7">
            <a:extLst>
              <a:ext uri="{FF2B5EF4-FFF2-40B4-BE49-F238E27FC236}">
                <a16:creationId xmlns:a16="http://schemas.microsoft.com/office/drawing/2014/main" id="{FBC31687-C755-4368-BD63-9238A0787FA7}"/>
              </a:ext>
            </a:extLst>
          </p:cNvPr>
          <p:cNvSpPr txBox="1"/>
          <p:nvPr/>
        </p:nvSpPr>
        <p:spPr>
          <a:xfrm>
            <a:off x="6752340" y="6512713"/>
            <a:ext cx="8010842" cy="544765"/>
          </a:xfrm>
          <a:prstGeom prst="rect">
            <a:avLst/>
          </a:prstGeom>
          <a:noFill/>
        </p:spPr>
        <p:txBody>
          <a:bodyPr wrap="square" lIns="182880" tIns="146304" rIns="182880" bIns="146304" rtlCol="0">
            <a:spAutoFit/>
          </a:bodyPr>
          <a:lstStyle/>
          <a:p>
            <a:pPr>
              <a:lnSpc>
                <a:spcPct val="90000"/>
              </a:lnSpc>
              <a:spcAft>
                <a:spcPts val="600"/>
              </a:spcAft>
            </a:pPr>
            <a:r>
              <a:rPr lang="zh-CN" altLang="en-US">
                <a:solidFill>
                  <a:schemeClr val="bg1"/>
                </a:solidFill>
              </a:rPr>
              <a:t>红线画出来的</a:t>
            </a:r>
            <a:r>
              <a:rPr lang="en-US" altLang="zh-CN">
                <a:solidFill>
                  <a:schemeClr val="bg1"/>
                </a:solidFill>
              </a:rPr>
              <a:t>API</a:t>
            </a:r>
            <a:r>
              <a:rPr lang="zh-CN" altLang="en-US">
                <a:solidFill>
                  <a:schemeClr val="bg1"/>
                </a:solidFill>
              </a:rPr>
              <a:t>表示目前在</a:t>
            </a:r>
            <a:r>
              <a:rPr lang="en-US" altLang="zh-CN">
                <a:solidFill>
                  <a:schemeClr val="bg1"/>
                </a:solidFill>
              </a:rPr>
              <a:t>Azure China</a:t>
            </a:r>
            <a:r>
              <a:rPr lang="zh-CN" altLang="en-US">
                <a:solidFill>
                  <a:schemeClr val="bg1"/>
                </a:solidFill>
              </a:rPr>
              <a:t>可以使用</a:t>
            </a:r>
          </a:p>
        </p:txBody>
      </p:sp>
    </p:spTree>
    <p:extLst>
      <p:ext uri="{BB962C8B-B14F-4D97-AF65-F5344CB8AC3E}">
        <p14:creationId xmlns:p14="http://schemas.microsoft.com/office/powerpoint/2010/main" val="2385351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60991E-6 -3.62233E-6 L -3.60991E-6 0.06787 " pathEditMode="relative" rAng="0" ptsTypes="AA">
                                      <p:cBhvr>
                                        <p:cTn id="9" dur="750" spd="-100000" fill="hold"/>
                                        <p:tgtEl>
                                          <p:spTgt spid="2"/>
                                        </p:tgtEl>
                                        <p:attrNameLst>
                                          <p:attrName>ppt_x</p:attrName>
                                          <p:attrName>ppt_y</p:attrName>
                                        </p:attrNameLst>
                                      </p:cBhvr>
                                      <p:rCtr x="0" y="3382"/>
                                    </p:animMotion>
                                  </p:childTnLst>
                                </p:cTn>
                              </p:par>
                              <p:par>
                                <p:cTn id="10" presetID="10" presetClass="entr" presetSubtype="0"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grpId="1" nodeType="withEffect">
                                  <p:stCondLst>
                                    <p:cond delay="250"/>
                                  </p:stCondLst>
                                  <p:childTnLst>
                                    <p:animMotion origin="layout" path="M 3.12995E-6 -2.29687E-6 L 3.12995E-6 0.06786 " pathEditMode="relative" rAng="0" ptsTypes="AA">
                                      <p:cBhvr>
                                        <p:cTn id="14" dur="750" spd="-100000" fill="hold"/>
                                        <p:tgtEl>
                                          <p:spTgt spid="49"/>
                                        </p:tgtEl>
                                        <p:attrNameLst>
                                          <p:attrName>ppt_x</p:attrName>
                                          <p:attrName>ppt_y</p:attrName>
                                        </p:attrNameLst>
                                      </p:cBhvr>
                                      <p:rCtr x="0" y="3382"/>
                                    </p:animMotion>
                                  </p:childTnLst>
                                </p:cTn>
                              </p:par>
                              <p:par>
                                <p:cTn id="15" presetID="10" presetClass="entr" presetSubtype="0" fill="hold" grpId="0" nodeType="withEffect">
                                  <p:stCondLst>
                                    <p:cond delay="7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42" presetClass="path" presetSubtype="0" decel="100000" fill="hold" grpId="1" nodeType="withEffect">
                                  <p:stCondLst>
                                    <p:cond delay="700"/>
                                  </p:stCondLst>
                                  <p:childTnLst>
                                    <p:animMotion origin="layout" path="M -1.90452E-6 -2.29687E-6 L -1.90452E-6 0.06786 " pathEditMode="relative" rAng="0" ptsTypes="AA">
                                      <p:cBhvr>
                                        <p:cTn id="19" dur="750" spd="-100000" fill="hold"/>
                                        <p:tgtEl>
                                          <p:spTgt spid="50"/>
                                        </p:tgtEl>
                                        <p:attrNameLst>
                                          <p:attrName>ppt_x</p:attrName>
                                          <p:attrName>ppt_y</p:attrName>
                                        </p:attrNameLst>
                                      </p:cBhvr>
                                      <p:rCtr x="0" y="3382"/>
                                    </p:animMotion>
                                  </p:childTnLst>
                                </p:cTn>
                              </p:par>
                              <p:par>
                                <p:cTn id="20" presetID="10" presetClass="entr" presetSubtype="0" fill="hold" grpId="0" nodeType="withEffect">
                                  <p:stCondLst>
                                    <p:cond delay="85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42" presetClass="path" presetSubtype="0" decel="100000" fill="hold" grpId="1" nodeType="withEffect">
                                  <p:stCondLst>
                                    <p:cond delay="850"/>
                                  </p:stCondLst>
                                  <p:childTnLst>
                                    <p:animMotion origin="layout" path="M -2.70871E-6 -2.29687E-6 L -2.70871E-6 0.06786 " pathEditMode="relative" rAng="0" ptsTypes="AA">
                                      <p:cBhvr>
                                        <p:cTn id="24" dur="750" spd="-100000" fill="hold"/>
                                        <p:tgtEl>
                                          <p:spTgt spid="51"/>
                                        </p:tgtEl>
                                        <p:attrNameLst>
                                          <p:attrName>ppt_x</p:attrName>
                                          <p:attrName>ppt_y</p:attrName>
                                        </p:attrNameLst>
                                      </p:cBhvr>
                                      <p:rCtr x="0" y="3382"/>
                                    </p:animMotion>
                                  </p:childTnLst>
                                </p:cTn>
                              </p:par>
                              <p:par>
                                <p:cTn id="25" presetID="10" presetClass="entr" presetSubtype="0" fill="hold" grpId="0" nodeType="withEffect">
                                  <p:stCondLst>
                                    <p:cond delay="25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42" presetClass="path" presetSubtype="0" decel="100000" fill="hold" grpId="1" nodeType="withEffect">
                                  <p:stCondLst>
                                    <p:cond delay="250"/>
                                  </p:stCondLst>
                                  <p:childTnLst>
                                    <p:animMotion origin="layout" path="M 3.12995E-6 -4.48025E-6 L 3.12995E-6 0.06787 " pathEditMode="relative" rAng="0" ptsTypes="AA">
                                      <p:cBhvr>
                                        <p:cTn id="29" dur="750" spd="-100000" fill="hold"/>
                                        <p:tgtEl>
                                          <p:spTgt spid="52"/>
                                        </p:tgtEl>
                                        <p:attrNameLst>
                                          <p:attrName>ppt_x</p:attrName>
                                          <p:attrName>ppt_y</p:attrName>
                                        </p:attrNameLst>
                                      </p:cBhvr>
                                      <p:rCtr x="0" y="3382"/>
                                    </p:animMotion>
                                  </p:childTnLst>
                                </p:cTn>
                              </p:par>
                              <p:par>
                                <p:cTn id="30" presetID="10" presetClass="entr" presetSubtype="0" fill="hold" grpId="0" nodeType="withEffect">
                                  <p:stCondLst>
                                    <p:cond delay="4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400"/>
                                  </p:stCondLst>
                                  <p:childTnLst>
                                    <p:animMotion origin="layout" path="M -2.43298E-6 -4.48025E-6 L -2.43298E-6 0.06787 " pathEditMode="relative" rAng="0" ptsTypes="AA">
                                      <p:cBhvr>
                                        <p:cTn id="34" dur="750" spd="-100000" fill="hold"/>
                                        <p:tgtEl>
                                          <p:spTgt spid="55"/>
                                        </p:tgtEl>
                                        <p:attrNameLst>
                                          <p:attrName>ppt_x</p:attrName>
                                          <p:attrName>ppt_y</p:attrName>
                                        </p:attrNameLst>
                                      </p:cBhvr>
                                      <p:rCtr x="0" y="3382"/>
                                    </p:animMotion>
                                  </p:childTnLst>
                                </p:cTn>
                              </p:par>
                              <p:par>
                                <p:cTn id="35" presetID="10" presetClass="entr" presetSubtype="0" fill="hold" grpId="0" nodeType="withEffect">
                                  <p:stCondLst>
                                    <p:cond delay="5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550"/>
                                  </p:stCondLst>
                                  <p:childTnLst>
                                    <p:animMotion origin="layout" path="M -2.32321E-6 -4.48025E-6 L -2.32321E-6 0.06787 " pathEditMode="relative" rAng="0" ptsTypes="AA">
                                      <p:cBhvr>
                                        <p:cTn id="39" dur="750" spd="-100000" fill="hold"/>
                                        <p:tgtEl>
                                          <p:spTgt spid="56"/>
                                        </p:tgtEl>
                                        <p:attrNameLst>
                                          <p:attrName>ppt_x</p:attrName>
                                          <p:attrName>ppt_y</p:attrName>
                                        </p:attrNameLst>
                                      </p:cBhvr>
                                      <p:rCtr x="0" y="3382"/>
                                    </p:animMotion>
                                  </p:childTnLst>
                                </p:cTn>
                              </p:par>
                              <p:par>
                                <p:cTn id="40" presetID="10" presetClass="entr" presetSubtype="0" fill="hold" grpId="0" nodeType="withEffect">
                                  <p:stCondLst>
                                    <p:cond delay="7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42" presetClass="path" presetSubtype="0" decel="100000" fill="hold" grpId="1" nodeType="withEffect">
                                  <p:stCondLst>
                                    <p:cond delay="700"/>
                                  </p:stCondLst>
                                  <p:childTnLst>
                                    <p:animMotion origin="layout" path="M -1.90452E-6 -4.48025E-6 L -1.90452E-6 0.06787 " pathEditMode="relative" rAng="0" ptsTypes="AA">
                                      <p:cBhvr>
                                        <p:cTn id="44" dur="750" spd="-100000" fill="hold"/>
                                        <p:tgtEl>
                                          <p:spTgt spid="53"/>
                                        </p:tgtEl>
                                        <p:attrNameLst>
                                          <p:attrName>ppt_x</p:attrName>
                                          <p:attrName>ppt_y</p:attrName>
                                        </p:attrNameLst>
                                      </p:cBhvr>
                                      <p:rCtr x="0" y="3382"/>
                                    </p:animMotion>
                                  </p:childTnLst>
                                </p:cTn>
                              </p:par>
                              <p:par>
                                <p:cTn id="45" presetID="10" presetClass="entr" presetSubtype="0" fill="hold" grpId="0" nodeType="withEffect">
                                  <p:stCondLst>
                                    <p:cond delay="85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42" presetClass="path" presetSubtype="0" decel="100000" fill="hold" grpId="1" nodeType="withEffect">
                                  <p:stCondLst>
                                    <p:cond delay="850"/>
                                  </p:stCondLst>
                                  <p:childTnLst>
                                    <p:animMotion origin="layout" path="M -2.70871E-6 -4.48025E-6 L -2.70871E-6 0.06787 " pathEditMode="relative" rAng="0" ptsTypes="AA">
                                      <p:cBhvr>
                                        <p:cTn id="49" dur="750" spd="-100000" fill="hold"/>
                                        <p:tgtEl>
                                          <p:spTgt spid="54"/>
                                        </p:tgtEl>
                                        <p:attrNameLst>
                                          <p:attrName>ppt_x</p:attrName>
                                          <p:attrName>ppt_y</p:attrName>
                                        </p:attrNameLst>
                                      </p:cBhvr>
                                      <p:rCtr x="0" y="3382"/>
                                    </p:animMotion>
                                  </p:childTnLst>
                                </p:cTn>
                              </p:par>
                              <p:par>
                                <p:cTn id="50" presetID="10" presetClass="entr" presetSubtype="0" fill="hold" grpId="0" nodeType="withEffect">
                                  <p:stCondLst>
                                    <p:cond delay="25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42" presetClass="path" presetSubtype="0" decel="100000" fill="hold" grpId="1" nodeType="withEffect">
                                  <p:stCondLst>
                                    <p:cond delay="250"/>
                                  </p:stCondLst>
                                  <p:childTnLst>
                                    <p:animMotion origin="layout" path="M 2.36661E-6 3.91739E-6 L 2.36661E-6 0.06786 " pathEditMode="relative" rAng="0" ptsTypes="AA">
                                      <p:cBhvr>
                                        <p:cTn id="54" dur="750" spd="-100000" fill="hold"/>
                                        <p:tgtEl>
                                          <p:spTgt spid="57"/>
                                        </p:tgtEl>
                                        <p:attrNameLst>
                                          <p:attrName>ppt_x</p:attrName>
                                          <p:attrName>ppt_y</p:attrName>
                                        </p:attrNameLst>
                                      </p:cBhvr>
                                      <p:rCtr x="0" y="3382"/>
                                    </p:animMotion>
                                  </p:childTnLst>
                                </p:cTn>
                              </p:par>
                              <p:par>
                                <p:cTn id="55" presetID="10" presetClass="entr" presetSubtype="0" fill="hold" grpId="0" nodeType="withEffect">
                                  <p:stCondLst>
                                    <p:cond delay="40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42" presetClass="path" presetSubtype="0" decel="100000" fill="hold" grpId="1" nodeType="withEffect">
                                  <p:stCondLst>
                                    <p:cond delay="400"/>
                                  </p:stCondLst>
                                  <p:childTnLst>
                                    <p:animMotion origin="layout" path="M 4.82257E-6 -1.88379E-6 L 4.82257E-6 0.06786 " pathEditMode="relative" rAng="0" ptsTypes="AA">
                                      <p:cBhvr>
                                        <p:cTn id="59" dur="750" spd="-100000" fill="hold"/>
                                        <p:tgtEl>
                                          <p:spTgt spid="61"/>
                                        </p:tgtEl>
                                        <p:attrNameLst>
                                          <p:attrName>ppt_x</p:attrName>
                                          <p:attrName>ppt_y</p:attrName>
                                        </p:attrNameLst>
                                      </p:cBhvr>
                                      <p:rCtr x="0" y="3382"/>
                                    </p:animMotion>
                                  </p:childTnLst>
                                </p:cTn>
                              </p:par>
                              <p:par>
                                <p:cTn id="60" presetID="10" presetClass="entr" presetSubtype="0" fill="hold" grpId="0" nodeType="withEffect">
                                  <p:stCondLst>
                                    <p:cond delay="55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42" presetClass="path" presetSubtype="0" decel="100000" fill="hold" grpId="1" nodeType="withEffect">
                                  <p:stCondLst>
                                    <p:cond delay="550"/>
                                  </p:stCondLst>
                                  <p:childTnLst>
                                    <p:animMotion origin="layout" path="M -4.30431E-6 -1.78847E-6 L -4.30431E-6 0.06786 " pathEditMode="relative" rAng="0" ptsTypes="AA">
                                      <p:cBhvr>
                                        <p:cTn id="64" dur="750" spd="-100000" fill="hold"/>
                                        <p:tgtEl>
                                          <p:spTgt spid="63"/>
                                        </p:tgtEl>
                                        <p:attrNameLst>
                                          <p:attrName>ppt_x</p:attrName>
                                          <p:attrName>ppt_y</p:attrName>
                                        </p:attrNameLst>
                                      </p:cBhvr>
                                      <p:rCtr x="0" y="3382"/>
                                    </p:animMotion>
                                  </p:childTnLst>
                                </p:cTn>
                              </p:par>
                              <p:par>
                                <p:cTn id="65" presetID="10" presetClass="entr" presetSubtype="0" fill="hold" grpId="0" nodeType="withEffect">
                                  <p:stCondLst>
                                    <p:cond delay="70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42" presetClass="path" presetSubtype="0" decel="100000" fill="hold" grpId="1" nodeType="withEffect">
                                  <p:stCondLst>
                                    <p:cond delay="700"/>
                                  </p:stCondLst>
                                  <p:childTnLst>
                                    <p:animMotion origin="layout" path="M -1.90452E-6 -1.78847E-6 L -1.90452E-6 0.06786 " pathEditMode="relative" rAng="0" ptsTypes="AA">
                                      <p:cBhvr>
                                        <p:cTn id="69" dur="750" spd="-100000" fill="hold"/>
                                        <p:tgtEl>
                                          <p:spTgt spid="59"/>
                                        </p:tgtEl>
                                        <p:attrNameLst>
                                          <p:attrName>ppt_x</p:attrName>
                                          <p:attrName>ppt_y</p:attrName>
                                        </p:attrNameLst>
                                      </p:cBhvr>
                                      <p:rCtr x="0" y="3382"/>
                                    </p:animMotion>
                                  </p:childTnLst>
                                </p:cTn>
                              </p:par>
                              <p:par>
                                <p:cTn id="70" presetID="10" presetClass="entr" presetSubtype="0" fill="hold" grpId="0" nodeType="withEffect">
                                  <p:stCondLst>
                                    <p:cond delay="85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par>
                                <p:cTn id="73" presetID="42" presetClass="path" presetSubtype="0" decel="100000" fill="hold" grpId="1" nodeType="withEffect">
                                  <p:stCondLst>
                                    <p:cond delay="850"/>
                                  </p:stCondLst>
                                  <p:childTnLst>
                                    <p:animMotion origin="layout" path="M -9.9566E-8 -1.78847E-6 L -9.9566E-8 0.06786 " pathEditMode="relative" rAng="0" ptsTypes="AA">
                                      <p:cBhvr>
                                        <p:cTn id="74" dur="750" spd="-100000" fill="hold"/>
                                        <p:tgtEl>
                                          <p:spTgt spid="60"/>
                                        </p:tgtEl>
                                        <p:attrNameLst>
                                          <p:attrName>ppt_x</p:attrName>
                                          <p:attrName>ppt_y</p:attrName>
                                        </p:attrNameLst>
                                      </p:cBhvr>
                                      <p:rCtr x="0" y="33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0" grpId="0"/>
      <p:bldP spid="60" grpId="1"/>
      <p:bldP spid="61" grpId="0"/>
      <p:bldP spid="61" grpId="1"/>
      <p:bldP spid="63" grpId="0"/>
      <p:bldP spid="63"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Bot </a:t>
            </a:r>
            <a:r>
              <a:rPr lang="zh-CN" altLang="en-US" sz="3600">
                <a:gradFill>
                  <a:gsLst>
                    <a:gs pos="5417">
                      <a:srgbClr val="FFFFFF"/>
                    </a:gs>
                    <a:gs pos="28000">
                      <a:srgbClr val="FFFFFF"/>
                    </a:gs>
                  </a:gsLst>
                  <a:lin ang="5400000" scaled="0"/>
                </a:gradFill>
                <a:latin typeface="+mj-ea"/>
                <a:ea typeface="+mj-ea"/>
                <a:cs typeface="Segoe UI" pitchFamily="34" charset="0"/>
              </a:rPr>
              <a:t>服务 </a:t>
            </a:r>
          </a:p>
        </p:txBody>
      </p:sp>
      <p:sp>
        <p:nvSpPr>
          <p:cNvPr id="5" name="文本框 3"/>
          <p:cNvSpPr txBox="1"/>
          <p:nvPr/>
        </p:nvSpPr>
        <p:spPr>
          <a:xfrm>
            <a:off x="5973872" y="913416"/>
            <a:ext cx="5730765" cy="315778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altLang="zh-CN"/>
              <a:t>Bot </a:t>
            </a:r>
            <a:r>
              <a:rPr lang="zh-CN" altLang="en-US"/>
              <a:t>框架是一个</a:t>
            </a:r>
            <a:r>
              <a:rPr lang="en-US" altLang="zh-CN"/>
              <a:t> Microsoft-operated </a:t>
            </a:r>
            <a:r>
              <a:rPr lang="zh-CN" altLang="en-US"/>
              <a:t>服务，也是一个开源</a:t>
            </a:r>
            <a:r>
              <a:rPr lang="en-US" altLang="zh-CN"/>
              <a:t>SDK</a:t>
            </a:r>
          </a:p>
          <a:p>
            <a:endParaRPr lang="en-US" altLang="zh-CN"/>
          </a:p>
          <a:p>
            <a:pPr marL="342900" indent="-342900">
              <a:buFont typeface="Arial" panose="020B0604020202020204" pitchFamily="34" charset="0"/>
              <a:buChar char="•"/>
            </a:pPr>
            <a:r>
              <a:rPr lang="en-US" altLang="zh-CN"/>
              <a:t>Bot </a:t>
            </a:r>
            <a:r>
              <a:rPr lang="zh-CN" altLang="en-US"/>
              <a:t>框架中通过</a:t>
            </a:r>
            <a:r>
              <a:rPr lang="en-US" altLang="zh-CN"/>
              <a:t>connector</a:t>
            </a:r>
            <a:r>
              <a:rPr lang="zh-CN" altLang="en-US"/>
              <a:t>可以和主流的社交平台整合，如</a:t>
            </a:r>
            <a:r>
              <a:rPr lang="en-US" altLang="zh-CN"/>
              <a:t>Skype, Facebook, </a:t>
            </a:r>
            <a:r>
              <a:rPr lang="zh-CN" altLang="en-US"/>
              <a:t>微信，等等</a:t>
            </a:r>
            <a:endParaRPr lang="en-US" altLang="zh-CN"/>
          </a:p>
          <a:p>
            <a:pPr marL="342900" indent="-342900">
              <a:buFont typeface="Arial" panose="020B0604020202020204" pitchFamily="34" charset="0"/>
              <a:buChar char="•"/>
            </a:pPr>
            <a:endParaRPr lang="en-US" altLang="zh-CN"/>
          </a:p>
          <a:p>
            <a:pPr marL="342900" indent="-342900">
              <a:buFont typeface="Arial" panose="020B0604020202020204" pitchFamily="34" charset="0"/>
              <a:buChar char="•"/>
            </a:pPr>
            <a:r>
              <a:rPr lang="zh-CN" altLang="en-US"/>
              <a:t>集成其他</a:t>
            </a:r>
            <a:r>
              <a:rPr lang="en-US" altLang="zh-CN"/>
              <a:t>Azure</a:t>
            </a:r>
            <a:r>
              <a:rPr lang="zh-CN" altLang="en-US"/>
              <a:t>识别技术</a:t>
            </a:r>
            <a:r>
              <a:rPr lang="en-US" altLang="zh-CN"/>
              <a:t>: LUIS(</a:t>
            </a:r>
            <a:r>
              <a:rPr lang="zh-CN" altLang="en-US"/>
              <a:t>语义理解</a:t>
            </a:r>
            <a:r>
              <a:rPr lang="en-US" altLang="zh-CN"/>
              <a:t>), Speech APIs(</a:t>
            </a:r>
            <a:r>
              <a:rPr lang="zh-CN" altLang="en-US"/>
              <a:t>语音识别技术</a:t>
            </a:r>
            <a:r>
              <a:rPr lang="en-US" altLang="zh-CN"/>
              <a:t>), </a:t>
            </a:r>
            <a:r>
              <a:rPr lang="zh-CN" altLang="en-US"/>
              <a:t>机器学习，实现智能对话机器人</a:t>
            </a:r>
            <a:endParaRPr lang="en-US" altLang="zh-CN"/>
          </a:p>
          <a:p>
            <a:pPr marL="342900" indent="-342900">
              <a:buFont typeface="Arial" panose="020B0604020202020204" pitchFamily="34" charset="0"/>
              <a:buChar char="•"/>
            </a:pPr>
            <a:endParaRPr lang="en-US" altLang="zh-CN" sz="2400"/>
          </a:p>
        </p:txBody>
      </p:sp>
      <p:pic>
        <p:nvPicPr>
          <p:cNvPr id="6" name="Picture 15"/>
          <p:cNvPicPr>
            <a:picLocks noChangeAspect="1"/>
          </p:cNvPicPr>
          <p:nvPr/>
        </p:nvPicPr>
        <p:blipFill>
          <a:blip r:embed="rId5"/>
          <a:stretch>
            <a:fillRect/>
          </a:stretch>
        </p:blipFill>
        <p:spPr>
          <a:xfrm>
            <a:off x="4150257" y="1059652"/>
            <a:ext cx="1855566" cy="2864946"/>
          </a:xfrm>
          <a:prstGeom prst="rect">
            <a:avLst/>
          </a:prstGeom>
        </p:spPr>
      </p:pic>
      <p:sp>
        <p:nvSpPr>
          <p:cNvPr id="7" name="Rectangle 6"/>
          <p:cNvSpPr/>
          <p:nvPr/>
        </p:nvSpPr>
        <p:spPr bwMode="auto">
          <a:xfrm>
            <a:off x="6969498" y="3878262"/>
            <a:ext cx="4724400" cy="2830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zh-CN" altLang="en-US"/>
              <a:t>可按需扩展的智能无服务器机器人服务</a:t>
            </a:r>
            <a:endParaRPr lang="en-US" altLang="zh-CN"/>
          </a:p>
          <a:p>
            <a:endParaRPr lang="en-US" altLang="zh-CN" sz="1600"/>
          </a:p>
          <a:p>
            <a:pPr marL="285750" indent="-285750">
              <a:lnSpc>
                <a:spcPct val="90000"/>
              </a:lnSpc>
              <a:spcAft>
                <a:spcPts val="600"/>
              </a:spcAft>
              <a:buFont typeface="Wingdings" panose="05000000000000000000" pitchFamily="2" charset="2"/>
              <a:buChar char="ü"/>
            </a:pPr>
            <a:r>
              <a:rPr lang="zh-CN" altLang="en-US" sz="1400"/>
              <a:t>通过内置模板快速开始使用</a:t>
            </a:r>
            <a:endParaRPr lang="en-US" altLang="zh-CN" sz="1400"/>
          </a:p>
          <a:p>
            <a:pPr marL="285750" indent="-285750">
              <a:lnSpc>
                <a:spcPct val="90000"/>
              </a:lnSpc>
              <a:spcAft>
                <a:spcPts val="600"/>
              </a:spcAft>
              <a:buFont typeface="Wingdings" panose="05000000000000000000" pitchFamily="2" charset="2"/>
              <a:buChar char="ü"/>
            </a:pPr>
            <a:r>
              <a:rPr lang="zh-CN" altLang="en-US" sz="1400"/>
              <a:t>通过多渠道向用户进行市场宣传</a:t>
            </a:r>
            <a:endParaRPr lang="en-US" altLang="zh-CN" sz="1400"/>
          </a:p>
          <a:p>
            <a:pPr marL="285750" indent="-285750">
              <a:lnSpc>
                <a:spcPct val="90000"/>
              </a:lnSpc>
              <a:spcAft>
                <a:spcPts val="600"/>
              </a:spcAft>
              <a:buFont typeface="Wingdings" panose="05000000000000000000" pitchFamily="2" charset="2"/>
              <a:buChar char="ü"/>
            </a:pPr>
            <a:r>
              <a:rPr lang="zh-CN" altLang="en-US" sz="1400"/>
              <a:t>通过 </a:t>
            </a:r>
            <a:r>
              <a:rPr lang="en-US" altLang="zh-CN" sz="1400"/>
              <a:t>Azure </a:t>
            </a:r>
            <a:r>
              <a:rPr lang="zh-CN" altLang="en-US" sz="1400"/>
              <a:t>服务提升机器人能力</a:t>
            </a:r>
            <a:endParaRPr lang="en-US" altLang="zh-CN" sz="1400"/>
          </a:p>
          <a:p>
            <a:pPr marL="285750" indent="-285750">
              <a:lnSpc>
                <a:spcPct val="90000"/>
              </a:lnSpc>
              <a:spcAft>
                <a:spcPts val="600"/>
              </a:spcAft>
              <a:buFont typeface="Wingdings" panose="05000000000000000000" pitchFamily="2" charset="2"/>
              <a:buChar char="ü"/>
            </a:pPr>
            <a:r>
              <a:rPr lang="zh-CN" altLang="en-US" sz="1400"/>
              <a:t>无需服务器管理或修补</a:t>
            </a:r>
            <a:endParaRPr lang="en-US" altLang="zh-CN" sz="1400"/>
          </a:p>
          <a:p>
            <a:pPr marL="285750" indent="-285750">
              <a:lnSpc>
                <a:spcPct val="90000"/>
              </a:lnSpc>
              <a:spcAft>
                <a:spcPts val="600"/>
              </a:spcAft>
              <a:buFont typeface="Wingdings" panose="05000000000000000000" pitchFamily="2" charset="2"/>
              <a:buChar char="ü"/>
            </a:pPr>
            <a:r>
              <a:rPr lang="zh-CN" altLang="en-US" sz="1400"/>
              <a:t>自动扩展</a:t>
            </a:r>
            <a:endParaRPr lang="en-US" altLang="zh-CN" sz="1400"/>
          </a:p>
          <a:p>
            <a:pPr marL="285750" indent="-285750">
              <a:lnSpc>
                <a:spcPct val="90000"/>
              </a:lnSpc>
              <a:spcAft>
                <a:spcPts val="600"/>
              </a:spcAft>
              <a:buFont typeface="Wingdings" panose="05000000000000000000" pitchFamily="2" charset="2"/>
              <a:buChar char="ü"/>
            </a:pPr>
            <a:r>
              <a:rPr lang="zh-CN" altLang="en-US" sz="1400"/>
              <a:t>只为自己使用的东西付费</a:t>
            </a:r>
          </a:p>
        </p:txBody>
      </p:sp>
      <p:pic>
        <p:nvPicPr>
          <p:cNvPr id="3" name="skype-hero-s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6687" y="1058862"/>
            <a:ext cx="3708138" cy="5340525"/>
          </a:xfrm>
          <a:prstGeom prst="rect">
            <a:avLst/>
          </a:prstGeom>
        </p:spPr>
      </p:pic>
      <p:pic>
        <p:nvPicPr>
          <p:cNvPr id="1026" name="Picture 2" descr="https://azurecomcdn.azureedge.net/cvt-e8e9604de01be8a721dcc04e98f11f162cae020038a83e0809a34989030796de/images/page/services/bot-service/boosted-bot-intelligen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7329" y="4792662"/>
            <a:ext cx="2647950"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7491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dirty="0">
                <a:gradFill>
                  <a:gsLst>
                    <a:gs pos="5417">
                      <a:srgbClr val="FFFFFF"/>
                    </a:gs>
                    <a:gs pos="28000">
                      <a:srgbClr val="FFFFFF"/>
                    </a:gs>
                  </a:gsLst>
                  <a:lin ang="5400000" scaled="0"/>
                </a:gradFill>
                <a:latin typeface="+mj-ea"/>
                <a:ea typeface="+mj-ea"/>
                <a:cs typeface="Segoe UI" pitchFamily="34" charset="0"/>
              </a:rPr>
              <a:t>场景架构图 </a:t>
            </a:r>
            <a:r>
              <a:rPr lang="en-US" altLang="zh-CN" sz="3600" dirty="0">
                <a:gradFill>
                  <a:gsLst>
                    <a:gs pos="5417">
                      <a:srgbClr val="FFFFFF"/>
                    </a:gs>
                    <a:gs pos="28000">
                      <a:srgbClr val="FFFFFF"/>
                    </a:gs>
                  </a:gsLst>
                  <a:lin ang="5400000" scaled="0"/>
                </a:gradFill>
                <a:latin typeface="+mj-ea"/>
                <a:ea typeface="+mj-ea"/>
                <a:cs typeface="Segoe UI" pitchFamily="34" charset="0"/>
              </a:rPr>
              <a:t>– Information Bot</a:t>
            </a:r>
            <a:r>
              <a:rPr lang="zh-CN" altLang="en-US" sz="3600" dirty="0">
                <a:gradFill>
                  <a:gsLst>
                    <a:gs pos="5417">
                      <a:srgbClr val="FFFFFF"/>
                    </a:gs>
                    <a:gs pos="28000">
                      <a:srgbClr val="FFFFFF"/>
                    </a:gs>
                  </a:gsLst>
                  <a:lin ang="5400000" scaled="0"/>
                </a:gradFill>
                <a:latin typeface="+mj-ea"/>
                <a:ea typeface="+mj-ea"/>
                <a:cs typeface="Segoe UI" pitchFamily="34" charset="0"/>
              </a:rPr>
              <a:t> </a:t>
            </a:r>
          </a:p>
        </p:txBody>
      </p:sp>
      <p:pic>
        <p:nvPicPr>
          <p:cNvPr id="4" name="Picture 3">
            <a:extLst>
              <a:ext uri="{FF2B5EF4-FFF2-40B4-BE49-F238E27FC236}">
                <a16:creationId xmlns:a16="http://schemas.microsoft.com/office/drawing/2014/main" id="{1D26BD9A-0B72-4D25-8460-2214EBB24ADC}"/>
              </a:ext>
            </a:extLst>
          </p:cNvPr>
          <p:cNvPicPr>
            <a:picLocks noChangeAspect="1"/>
          </p:cNvPicPr>
          <p:nvPr/>
        </p:nvPicPr>
        <p:blipFill>
          <a:blip r:embed="rId3"/>
          <a:stretch>
            <a:fillRect/>
          </a:stretch>
        </p:blipFill>
        <p:spPr>
          <a:xfrm>
            <a:off x="2560637" y="1287462"/>
            <a:ext cx="9723416" cy="4566940"/>
          </a:xfrm>
          <a:prstGeom prst="rect">
            <a:avLst/>
          </a:prstGeom>
        </p:spPr>
      </p:pic>
      <p:sp>
        <p:nvSpPr>
          <p:cNvPr id="8" name="Rectangle: Rounded Corners 7">
            <a:extLst>
              <a:ext uri="{FF2B5EF4-FFF2-40B4-BE49-F238E27FC236}">
                <a16:creationId xmlns:a16="http://schemas.microsoft.com/office/drawing/2014/main" id="{80382FAE-7CD4-4EF6-AC42-52F2BBE29295}"/>
              </a:ext>
            </a:extLst>
          </p:cNvPr>
          <p:cNvSpPr/>
          <p:nvPr/>
        </p:nvSpPr>
        <p:spPr bwMode="auto">
          <a:xfrm>
            <a:off x="152421" y="982662"/>
            <a:ext cx="2941615" cy="5943600"/>
          </a:xfrm>
          <a:prstGeom prst="roundRect">
            <a:avLst/>
          </a:prstGeom>
          <a:ln w="12700">
            <a:solidFill>
              <a:schemeClr val="accent2">
                <a:lumMod val="50000"/>
                <a:lumOff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defTabSz="932472" fontAlgn="base">
              <a:lnSpc>
                <a:spcPct val="90000"/>
              </a:lnSpc>
              <a:spcBef>
                <a:spcPct val="0"/>
              </a:spcBef>
              <a:spcAft>
                <a:spcPct val="0"/>
              </a:spcAft>
              <a:buFont typeface="+mj-ea"/>
              <a:buAutoNum type="circleNumDbPlain"/>
            </a:pPr>
            <a:r>
              <a:rPr lang="en-US" altLang="zh-CN" sz="1400" dirty="0">
                <a:solidFill>
                  <a:schemeClr val="tx1"/>
                </a:solidFill>
                <a:ea typeface="Segoe UI" pitchFamily="34" charset="0"/>
                <a:cs typeface="Segoe UI" pitchFamily="34" charset="0"/>
              </a:rPr>
              <a:t>Employee starts the Application Bot</a:t>
            </a:r>
          </a:p>
          <a:p>
            <a:pPr marL="457200" indent="-457200" defTabSz="932472" fontAlgn="base">
              <a:lnSpc>
                <a:spcPct val="90000"/>
              </a:lnSpc>
              <a:spcBef>
                <a:spcPct val="0"/>
              </a:spcBef>
              <a:spcAft>
                <a:spcPct val="0"/>
              </a:spcAft>
              <a:buFont typeface="+mj-ea"/>
              <a:buAutoNum type="circleNumDbPlain"/>
            </a:pPr>
            <a:endParaRPr lang="en-US" altLang="zh-CN" sz="1400" dirty="0">
              <a:solidFill>
                <a:schemeClr val="tx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mj-ea"/>
              <a:buAutoNum type="circleNumDbPlain"/>
            </a:pPr>
            <a:r>
              <a:rPr lang="en-US" altLang="zh-CN" sz="1400" dirty="0">
                <a:solidFill>
                  <a:schemeClr val="tx1"/>
                </a:solidFill>
                <a:ea typeface="Segoe UI" pitchFamily="34" charset="0"/>
                <a:cs typeface="Segoe UI" pitchFamily="34" charset="0"/>
              </a:rPr>
              <a:t>Azure AD validates the employee’s identity</a:t>
            </a:r>
          </a:p>
          <a:p>
            <a:pPr marL="457200" indent="-457200" defTabSz="932472" fontAlgn="base">
              <a:lnSpc>
                <a:spcPct val="90000"/>
              </a:lnSpc>
              <a:spcBef>
                <a:spcPct val="0"/>
              </a:spcBef>
              <a:spcAft>
                <a:spcPct val="0"/>
              </a:spcAft>
              <a:buFont typeface="+mj-ea"/>
              <a:buAutoNum type="circleNumDbPlain"/>
            </a:pPr>
            <a:endParaRPr lang="en-US" altLang="zh-CN" sz="1400" dirty="0">
              <a:solidFill>
                <a:schemeClr val="tx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mj-ea"/>
              <a:buAutoNum type="circleNumDbPlain"/>
            </a:pPr>
            <a:r>
              <a:rPr lang="en-US" altLang="zh-CN" sz="1400" dirty="0"/>
              <a:t>The employee can ask the bot what type of queries are supported </a:t>
            </a:r>
          </a:p>
          <a:p>
            <a:pPr marL="457200" indent="-457200" defTabSz="932472" fontAlgn="base">
              <a:lnSpc>
                <a:spcPct val="90000"/>
              </a:lnSpc>
              <a:spcBef>
                <a:spcPct val="0"/>
              </a:spcBef>
              <a:spcAft>
                <a:spcPct val="0"/>
              </a:spcAft>
              <a:buFont typeface="+mj-ea"/>
              <a:buAutoNum type="circleNumDbPlain"/>
            </a:pPr>
            <a:endParaRPr lang="en-US" altLang="zh-CN" sz="1400" dirty="0">
              <a:solidFill>
                <a:schemeClr val="tx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mj-ea"/>
              <a:buAutoNum type="circleNumDbPlain"/>
            </a:pPr>
            <a:r>
              <a:rPr lang="en-US" altLang="zh-CN" sz="1400" dirty="0"/>
              <a:t>Cognitive Services returns a FAQ built with the </a:t>
            </a:r>
            <a:r>
              <a:rPr lang="en-US" altLang="zh-CN" sz="1400" dirty="0" err="1"/>
              <a:t>QnA</a:t>
            </a:r>
            <a:r>
              <a:rPr lang="en-US" altLang="zh-CN" sz="1400" dirty="0"/>
              <a:t> Maker </a:t>
            </a:r>
          </a:p>
          <a:p>
            <a:pPr marL="457200" indent="-457200" defTabSz="932472" fontAlgn="base">
              <a:lnSpc>
                <a:spcPct val="90000"/>
              </a:lnSpc>
              <a:spcBef>
                <a:spcPct val="0"/>
              </a:spcBef>
              <a:spcAft>
                <a:spcPct val="0"/>
              </a:spcAft>
              <a:buFont typeface="+mj-ea"/>
              <a:buAutoNum type="circleNumDbPlain"/>
            </a:pPr>
            <a:endParaRPr lang="en-US" altLang="zh-CN" sz="1400" dirty="0">
              <a:solidFill>
                <a:schemeClr val="tx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mj-ea"/>
              <a:buAutoNum type="circleNumDbPlain"/>
            </a:pPr>
            <a:r>
              <a:rPr lang="en-US" altLang="zh-CN" sz="1400" dirty="0"/>
              <a:t>The employee defines a valid query </a:t>
            </a:r>
          </a:p>
          <a:p>
            <a:pPr marL="457200" indent="-457200" defTabSz="932472" fontAlgn="base">
              <a:lnSpc>
                <a:spcPct val="90000"/>
              </a:lnSpc>
              <a:spcBef>
                <a:spcPct val="0"/>
              </a:spcBef>
              <a:spcAft>
                <a:spcPct val="0"/>
              </a:spcAft>
              <a:buFont typeface="+mj-ea"/>
              <a:buAutoNum type="circleNumDbPlain"/>
            </a:pPr>
            <a:endParaRPr lang="en-US" altLang="zh-CN" sz="1400" dirty="0">
              <a:solidFill>
                <a:schemeClr val="tx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mj-ea"/>
              <a:buAutoNum type="circleNumDbPlain"/>
            </a:pPr>
            <a:r>
              <a:rPr lang="en-US" altLang="zh-CN" sz="1400" dirty="0"/>
              <a:t>The Bot submits the query to Azure Search which returns information about the application data </a:t>
            </a:r>
          </a:p>
          <a:p>
            <a:pPr marL="457200" indent="-457200" defTabSz="932472" fontAlgn="base">
              <a:lnSpc>
                <a:spcPct val="90000"/>
              </a:lnSpc>
              <a:spcBef>
                <a:spcPct val="0"/>
              </a:spcBef>
              <a:spcAft>
                <a:spcPct val="0"/>
              </a:spcAft>
              <a:buFont typeface="+mj-ea"/>
              <a:buAutoNum type="circleNumDbPlain"/>
            </a:pPr>
            <a:endParaRPr lang="en-US" altLang="zh-CN" sz="1400" dirty="0">
              <a:solidFill>
                <a:schemeClr val="tx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mj-ea"/>
              <a:buAutoNum type="circleNumDbPlain"/>
            </a:pPr>
            <a:r>
              <a:rPr lang="en-US" altLang="zh-CN" sz="1400" dirty="0"/>
              <a:t>Application insights gathers runtime telemetry to help development with Bot performance and usage </a:t>
            </a:r>
            <a:endParaRPr lang="zh-CN" altLang="en-US" sz="14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054544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rPr>
              <a:t>Azure Search </a:t>
            </a:r>
            <a:endPar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endParaRPr>
          </a:p>
        </p:txBody>
      </p:sp>
      <p:sp>
        <p:nvSpPr>
          <p:cNvPr id="3" name="TextBox 2">
            <a:extLst>
              <a:ext uri="{FF2B5EF4-FFF2-40B4-BE49-F238E27FC236}">
                <a16:creationId xmlns:a16="http://schemas.microsoft.com/office/drawing/2014/main" id="{4F96A215-D713-4BE9-929D-AAF549EDC534}"/>
              </a:ext>
            </a:extLst>
          </p:cNvPr>
          <p:cNvSpPr txBox="1"/>
          <p:nvPr/>
        </p:nvSpPr>
        <p:spPr>
          <a:xfrm>
            <a:off x="200967" y="994787"/>
            <a:ext cx="12034541" cy="794064"/>
          </a:xfrm>
          <a:prstGeom prst="rect">
            <a:avLst/>
          </a:prstGeom>
          <a:noFill/>
        </p:spPr>
        <p:txBody>
          <a:bodyPr wrap="square" lIns="182880" tIns="146304" rIns="182880" bIns="146304" rtlCol="0">
            <a:spAutoFit/>
          </a:bodyPr>
          <a:lstStyle/>
          <a:p>
            <a:pPr>
              <a:lnSpc>
                <a:spcPct val="90000"/>
              </a:lnSpc>
              <a:spcAft>
                <a:spcPts val="600"/>
              </a:spcAft>
            </a:pPr>
            <a:r>
              <a:rPr lang="en-US" altLang="zh-CN" dirty="0"/>
              <a:t>Azure </a:t>
            </a:r>
            <a:r>
              <a:rPr lang="zh-CN" altLang="en-US" dirty="0"/>
              <a:t>搜索是一种</a:t>
            </a:r>
            <a:r>
              <a:rPr lang="zh-CN" altLang="en-US" b="1" dirty="0">
                <a:solidFill>
                  <a:srgbClr val="0070C0"/>
                </a:solidFill>
              </a:rPr>
              <a:t>搜索即服务云解决方案</a:t>
            </a:r>
            <a:r>
              <a:rPr lang="zh-CN" altLang="en-US" dirty="0"/>
              <a:t>，它为开发人员</a:t>
            </a:r>
            <a:r>
              <a:rPr lang="zh-CN" altLang="en-US" b="1" dirty="0">
                <a:solidFill>
                  <a:srgbClr val="0070C0"/>
                </a:solidFill>
              </a:rPr>
              <a:t>提供 </a:t>
            </a:r>
            <a:r>
              <a:rPr lang="en-US" altLang="zh-CN" b="1" dirty="0">
                <a:solidFill>
                  <a:srgbClr val="0070C0"/>
                </a:solidFill>
              </a:rPr>
              <a:t>API </a:t>
            </a:r>
            <a:r>
              <a:rPr lang="zh-CN" altLang="en-US" b="1" dirty="0">
                <a:solidFill>
                  <a:srgbClr val="0070C0"/>
                </a:solidFill>
              </a:rPr>
              <a:t>和工具</a:t>
            </a:r>
            <a:r>
              <a:rPr lang="zh-CN" altLang="en-US" dirty="0"/>
              <a:t>，以便</a:t>
            </a:r>
            <a:r>
              <a:rPr lang="zh-CN" altLang="en-US" b="1" dirty="0">
                <a:solidFill>
                  <a:srgbClr val="0070C0"/>
                </a:solidFill>
              </a:rPr>
              <a:t>基于 </a:t>
            </a:r>
            <a:r>
              <a:rPr lang="en-US" altLang="zh-CN" b="1" dirty="0">
                <a:solidFill>
                  <a:srgbClr val="0070C0"/>
                </a:solidFill>
              </a:rPr>
              <a:t>Web</a:t>
            </a:r>
            <a:r>
              <a:rPr lang="zh-CN" altLang="en-US" b="1" dirty="0">
                <a:solidFill>
                  <a:srgbClr val="0070C0"/>
                </a:solidFill>
              </a:rPr>
              <a:t>、移动和企业应用程序</a:t>
            </a:r>
            <a:r>
              <a:rPr lang="zh-CN" altLang="en-US" dirty="0"/>
              <a:t>中的专用</a:t>
            </a:r>
            <a:r>
              <a:rPr lang="zh-CN" altLang="en-US" b="1" dirty="0">
                <a:solidFill>
                  <a:srgbClr val="0070C0"/>
                </a:solidFill>
              </a:rPr>
              <a:t>异类内容添加丰富的搜索体验</a:t>
            </a:r>
            <a:r>
              <a:rPr lang="zh-CN" altLang="en-US" dirty="0"/>
              <a:t>。 查询执行是通过用户定义的索引进行的。</a:t>
            </a:r>
            <a:endParaRPr lang="zh-CN" altLang="en-US" sz="2400" dirty="0">
              <a:gradFill>
                <a:gsLst>
                  <a:gs pos="2917">
                    <a:schemeClr val="tx1"/>
                  </a:gs>
                  <a:gs pos="30000">
                    <a:schemeClr val="tx1"/>
                  </a:gs>
                </a:gsLst>
                <a:lin ang="5400000" scaled="0"/>
              </a:gradFill>
            </a:endParaRPr>
          </a:p>
        </p:txBody>
      </p:sp>
      <p:pic>
        <p:nvPicPr>
          <p:cNvPr id="13" name="Picture 12" descr="A screenshot of a cell phone&#10;&#10;Description generated with high confidence">
            <a:extLst>
              <a:ext uri="{FF2B5EF4-FFF2-40B4-BE49-F238E27FC236}">
                <a16:creationId xmlns:a16="http://schemas.microsoft.com/office/drawing/2014/main" id="{64409F9C-F8D8-4EE2-9E7D-68B46A756A79}"/>
              </a:ext>
            </a:extLst>
          </p:cNvPr>
          <p:cNvPicPr>
            <a:picLocks noChangeAspect="1"/>
          </p:cNvPicPr>
          <p:nvPr/>
        </p:nvPicPr>
        <p:blipFill>
          <a:blip r:embed="rId3"/>
          <a:stretch>
            <a:fillRect/>
          </a:stretch>
        </p:blipFill>
        <p:spPr>
          <a:xfrm>
            <a:off x="383704" y="1769843"/>
            <a:ext cx="9566901" cy="2001690"/>
          </a:xfrm>
          <a:prstGeom prst="rect">
            <a:avLst/>
          </a:prstGeom>
        </p:spPr>
      </p:pic>
      <p:pic>
        <p:nvPicPr>
          <p:cNvPr id="15" name="Picture 14">
            <a:extLst>
              <a:ext uri="{FF2B5EF4-FFF2-40B4-BE49-F238E27FC236}">
                <a16:creationId xmlns:a16="http://schemas.microsoft.com/office/drawing/2014/main" id="{D7E1918E-4F85-4EC3-A829-CC2F92BD5FC7}"/>
              </a:ext>
            </a:extLst>
          </p:cNvPr>
          <p:cNvPicPr>
            <a:picLocks noChangeAspect="1"/>
          </p:cNvPicPr>
          <p:nvPr/>
        </p:nvPicPr>
        <p:blipFill>
          <a:blip r:embed="rId4"/>
          <a:stretch>
            <a:fillRect/>
          </a:stretch>
        </p:blipFill>
        <p:spPr>
          <a:xfrm>
            <a:off x="2377307" y="3534373"/>
            <a:ext cx="10059168" cy="1776066"/>
          </a:xfrm>
          <a:prstGeom prst="rect">
            <a:avLst/>
          </a:prstGeom>
        </p:spPr>
      </p:pic>
      <p:pic>
        <p:nvPicPr>
          <p:cNvPr id="17" name="Picture 16">
            <a:extLst>
              <a:ext uri="{FF2B5EF4-FFF2-40B4-BE49-F238E27FC236}">
                <a16:creationId xmlns:a16="http://schemas.microsoft.com/office/drawing/2014/main" id="{0D76126F-364E-4CB7-9613-5DB060A39E2B}"/>
              </a:ext>
            </a:extLst>
          </p:cNvPr>
          <p:cNvPicPr>
            <a:picLocks noChangeAspect="1"/>
          </p:cNvPicPr>
          <p:nvPr/>
        </p:nvPicPr>
        <p:blipFill>
          <a:blip r:embed="rId5"/>
          <a:stretch>
            <a:fillRect/>
          </a:stretch>
        </p:blipFill>
        <p:spPr>
          <a:xfrm>
            <a:off x="383704" y="5174446"/>
            <a:ext cx="9096916" cy="1355394"/>
          </a:xfrm>
          <a:prstGeom prst="rect">
            <a:avLst/>
          </a:prstGeom>
        </p:spPr>
      </p:pic>
    </p:spTree>
    <p:extLst>
      <p:ext uri="{BB962C8B-B14F-4D97-AF65-F5344CB8AC3E}">
        <p14:creationId xmlns:p14="http://schemas.microsoft.com/office/powerpoint/2010/main" val="72363977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zh-CN" altLang="en-US" sz="3600" dirty="0">
                <a:gradFill>
                  <a:gsLst>
                    <a:gs pos="5417">
                      <a:srgbClr val="FFFFFF"/>
                    </a:gs>
                    <a:gs pos="28000">
                      <a:srgbClr val="FFFFFF"/>
                    </a:gs>
                  </a:gsLst>
                  <a:lin ang="5400000" scaled="0"/>
                </a:gradFill>
                <a:cs typeface="Segoe UI" pitchFamily="34" charset="0"/>
              </a:rPr>
              <a:t>借助 </a:t>
            </a:r>
            <a:r>
              <a:rPr lang="en-US" altLang="zh-CN" sz="3600" dirty="0">
                <a:gradFill>
                  <a:gsLst>
                    <a:gs pos="5417">
                      <a:srgbClr val="FFFFFF"/>
                    </a:gs>
                    <a:gs pos="28000">
                      <a:srgbClr val="FFFFFF"/>
                    </a:gs>
                  </a:gsLst>
                  <a:lin ang="5400000" scaled="0"/>
                </a:gradFill>
                <a:cs typeface="Segoe UI" pitchFamily="34" charset="0"/>
              </a:rPr>
              <a:t>Azure </a:t>
            </a:r>
            <a:r>
              <a:rPr lang="zh-CN" altLang="en-US" sz="3600" dirty="0">
                <a:gradFill>
                  <a:gsLst>
                    <a:gs pos="5417">
                      <a:srgbClr val="FFFFFF"/>
                    </a:gs>
                    <a:gs pos="28000">
                      <a:srgbClr val="FFFFFF"/>
                    </a:gs>
                  </a:gsLst>
                  <a:lin ang="5400000" scaled="0"/>
                </a:gradFill>
                <a:cs typeface="Segoe UI" pitchFamily="34" charset="0"/>
              </a:rPr>
              <a:t>搜索进行知识挖掘</a:t>
            </a:r>
          </a:p>
        </p:txBody>
      </p:sp>
      <p:sp>
        <p:nvSpPr>
          <p:cNvPr id="7" name="Rectangle 6">
            <a:extLst>
              <a:ext uri="{FF2B5EF4-FFF2-40B4-BE49-F238E27FC236}">
                <a16:creationId xmlns:a16="http://schemas.microsoft.com/office/drawing/2014/main" id="{1DB2A4E5-CB24-45D2-97F9-0C6DDC24D2ED}"/>
              </a:ext>
            </a:extLst>
          </p:cNvPr>
          <p:cNvSpPr/>
          <p:nvPr/>
        </p:nvSpPr>
        <p:spPr bwMode="auto">
          <a:xfrm>
            <a:off x="453486" y="1691722"/>
            <a:ext cx="1604489" cy="400095"/>
          </a:xfrm>
          <a:prstGeom prst="rect">
            <a:avLst/>
          </a:prstGeom>
        </p:spPr>
        <p:txBody>
          <a:bodyPr vert="horz" wrap="square" lIns="0" tIns="45713" rIns="91427" bIns="45713" rtlCol="0" anchor="t">
            <a:spAutoFit/>
          </a:bodyPr>
          <a:lstStyle/>
          <a:p>
            <a:pPr defTabSz="932563">
              <a:spcBef>
                <a:spcPct val="0"/>
              </a:spcBef>
              <a:defRPr/>
            </a:pPr>
            <a:r>
              <a:rPr lang="en-US" sz="2000" dirty="0">
                <a:ln w="3175">
                  <a:noFill/>
                </a:ln>
                <a:solidFill>
                  <a:srgbClr val="0078D4"/>
                </a:solidFill>
                <a:cs typeface="Segoe UI Light" panose="020B0502040204020203" pitchFamily="34" charset="0"/>
              </a:rPr>
              <a:t>Documents</a:t>
            </a:r>
          </a:p>
        </p:txBody>
      </p:sp>
      <p:sp>
        <p:nvSpPr>
          <p:cNvPr id="8" name="Rectangle 7">
            <a:extLst>
              <a:ext uri="{FF2B5EF4-FFF2-40B4-BE49-F238E27FC236}">
                <a16:creationId xmlns:a16="http://schemas.microsoft.com/office/drawing/2014/main" id="{F6B460C6-8B1C-4DD5-945A-53226DBD0CF3}"/>
              </a:ext>
            </a:extLst>
          </p:cNvPr>
          <p:cNvSpPr/>
          <p:nvPr/>
        </p:nvSpPr>
        <p:spPr bwMode="auto">
          <a:xfrm>
            <a:off x="4664137" y="1693983"/>
            <a:ext cx="1689247" cy="400095"/>
          </a:xfrm>
          <a:prstGeom prst="rect">
            <a:avLst/>
          </a:prstGeom>
        </p:spPr>
        <p:txBody>
          <a:bodyPr vert="horz" wrap="square" lIns="91427" tIns="45713" rIns="91427" bIns="45713" rtlCol="0" anchor="t">
            <a:spAutoFit/>
          </a:bodyPr>
          <a:lstStyle/>
          <a:p>
            <a:pPr defTabSz="932563">
              <a:spcBef>
                <a:spcPct val="0"/>
              </a:spcBef>
              <a:defRPr/>
            </a:pPr>
            <a:r>
              <a:rPr lang="zh-CN" altLang="en-US" sz="2000" dirty="0">
                <a:ln w="3175">
                  <a:noFill/>
                </a:ln>
                <a:solidFill>
                  <a:srgbClr val="0078D4"/>
                </a:solidFill>
                <a:cs typeface="Segoe UI Light" panose="020B0502040204020203" pitchFamily="34" charset="0"/>
              </a:rPr>
              <a:t>前沿的</a:t>
            </a:r>
            <a:r>
              <a:rPr lang="en-US" altLang="zh-CN" sz="2000" dirty="0">
                <a:ln w="3175">
                  <a:noFill/>
                </a:ln>
                <a:solidFill>
                  <a:srgbClr val="0078D4"/>
                </a:solidFill>
                <a:cs typeface="Segoe UI Light" panose="020B0502040204020203" pitchFamily="34" charset="0"/>
              </a:rPr>
              <a:t>AI</a:t>
            </a:r>
            <a:r>
              <a:rPr lang="zh-CN" altLang="en-US" sz="2000" dirty="0">
                <a:ln w="3175">
                  <a:noFill/>
                </a:ln>
                <a:solidFill>
                  <a:srgbClr val="0078D4"/>
                </a:solidFill>
                <a:cs typeface="Segoe UI Light" panose="020B0502040204020203" pitchFamily="34" charset="0"/>
              </a:rPr>
              <a:t>话题</a:t>
            </a:r>
            <a:r>
              <a:rPr lang="en-US" sz="2000" dirty="0">
                <a:ln w="3175">
                  <a:noFill/>
                </a:ln>
                <a:solidFill>
                  <a:srgbClr val="0078D4"/>
                </a:solidFill>
                <a:cs typeface="Segoe UI Light" panose="020B0502040204020203" pitchFamily="34" charset="0"/>
              </a:rPr>
              <a:t> </a:t>
            </a:r>
          </a:p>
        </p:txBody>
      </p:sp>
      <p:sp>
        <p:nvSpPr>
          <p:cNvPr id="9" name="Rectangle 8">
            <a:extLst>
              <a:ext uri="{FF2B5EF4-FFF2-40B4-BE49-F238E27FC236}">
                <a16:creationId xmlns:a16="http://schemas.microsoft.com/office/drawing/2014/main" id="{6E9FB576-C9EE-49CE-9323-04DE6A786240}"/>
              </a:ext>
            </a:extLst>
          </p:cNvPr>
          <p:cNvSpPr/>
          <p:nvPr/>
        </p:nvSpPr>
        <p:spPr bwMode="auto">
          <a:xfrm>
            <a:off x="8837155" y="1693982"/>
            <a:ext cx="3109331" cy="400095"/>
          </a:xfrm>
          <a:prstGeom prst="rect">
            <a:avLst/>
          </a:prstGeom>
        </p:spPr>
        <p:txBody>
          <a:bodyPr vert="horz" wrap="square" lIns="91427" tIns="45713" rIns="91427" bIns="45713" rtlCol="0" anchor="t">
            <a:spAutoFit/>
          </a:bodyPr>
          <a:lstStyle/>
          <a:p>
            <a:pPr algn="ctr" defTabSz="932563">
              <a:spcBef>
                <a:spcPct val="0"/>
              </a:spcBef>
              <a:defRPr/>
            </a:pPr>
            <a:r>
              <a:rPr lang="zh-CN" altLang="en-US" sz="2000" dirty="0">
                <a:ln w="3175">
                  <a:noFill/>
                </a:ln>
                <a:solidFill>
                  <a:srgbClr val="0078D4"/>
                </a:solidFill>
                <a:cs typeface="Segoe UI Light" panose="020B0502040204020203" pitchFamily="34" charset="0"/>
              </a:rPr>
              <a:t>全文可搜索的富文本管理</a:t>
            </a:r>
            <a:endParaRPr lang="en-US" sz="2000" dirty="0">
              <a:ln w="3175">
                <a:noFill/>
              </a:ln>
              <a:solidFill>
                <a:srgbClr val="0078D4"/>
              </a:solidFill>
              <a:cs typeface="Segoe UI Light" panose="020B0502040204020203" pitchFamily="34" charset="0"/>
            </a:endParaRPr>
          </a:p>
        </p:txBody>
      </p:sp>
      <p:sp>
        <p:nvSpPr>
          <p:cNvPr id="10" name="Arrow: Chevron 2">
            <a:extLst>
              <a:ext uri="{FF2B5EF4-FFF2-40B4-BE49-F238E27FC236}">
                <a16:creationId xmlns:a16="http://schemas.microsoft.com/office/drawing/2014/main" id="{0385CD36-A9E4-4557-A535-BEDD730A681F}"/>
              </a:ext>
            </a:extLst>
          </p:cNvPr>
          <p:cNvSpPr/>
          <p:nvPr/>
        </p:nvSpPr>
        <p:spPr bwMode="auto">
          <a:xfrm>
            <a:off x="1461672" y="3114931"/>
            <a:ext cx="442623" cy="2071027"/>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document_3">
            <a:extLst>
              <a:ext uri="{FF2B5EF4-FFF2-40B4-BE49-F238E27FC236}">
                <a16:creationId xmlns:a16="http://schemas.microsoft.com/office/drawing/2014/main" id="{9C8DF86F-072E-4CA6-93CF-FB6AA10A4BC6}"/>
              </a:ext>
            </a:extLst>
          </p:cNvPr>
          <p:cNvSpPr>
            <a:spLocks noChangeAspect="1" noEditPoints="1"/>
          </p:cNvSpPr>
          <p:nvPr/>
        </p:nvSpPr>
        <p:spPr bwMode="auto">
          <a:xfrm>
            <a:off x="532641" y="3757880"/>
            <a:ext cx="442107" cy="511912"/>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gradFill>
                <a:gsLst>
                  <a:gs pos="0">
                    <a:srgbClr val="505050"/>
                  </a:gs>
                  <a:gs pos="100000">
                    <a:srgbClr val="505050"/>
                  </a:gs>
                </a:gsLst>
              </a:gradFill>
              <a:latin typeface="Segoe UI Semilight"/>
            </a:endParaRPr>
          </a:p>
        </p:txBody>
      </p:sp>
      <p:grpSp>
        <p:nvGrpSpPr>
          <p:cNvPr id="12" name="Group 11">
            <a:extLst>
              <a:ext uri="{FF2B5EF4-FFF2-40B4-BE49-F238E27FC236}">
                <a16:creationId xmlns:a16="http://schemas.microsoft.com/office/drawing/2014/main" id="{DBC2B5C4-07A9-4938-9469-FE0D755AADD5}"/>
              </a:ext>
            </a:extLst>
          </p:cNvPr>
          <p:cNvGrpSpPr/>
          <p:nvPr/>
        </p:nvGrpSpPr>
        <p:grpSpPr>
          <a:xfrm rot="1105790">
            <a:off x="9759388" y="3038601"/>
            <a:ext cx="1721354" cy="2071027"/>
            <a:chOff x="10213401" y="3435239"/>
            <a:chExt cx="987108" cy="1400218"/>
          </a:xfrm>
        </p:grpSpPr>
        <p:cxnSp>
          <p:nvCxnSpPr>
            <p:cNvPr id="14" name="Straight Arrow Connector 13">
              <a:extLst>
                <a:ext uri="{FF2B5EF4-FFF2-40B4-BE49-F238E27FC236}">
                  <a16:creationId xmlns:a16="http://schemas.microsoft.com/office/drawing/2014/main" id="{25E3A23F-085A-4413-8429-48E922322A58}"/>
                </a:ext>
              </a:extLst>
            </p:cNvPr>
            <p:cNvCxnSpPr>
              <a:cxnSpLocks/>
              <a:endCxn id="48"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 name="Straight Arrow Connector 15">
              <a:extLst>
                <a:ext uri="{FF2B5EF4-FFF2-40B4-BE49-F238E27FC236}">
                  <a16:creationId xmlns:a16="http://schemas.microsoft.com/office/drawing/2014/main" id="{36B9F55B-DAFE-48A5-A48D-3EA7CF67A192}"/>
                </a:ext>
              </a:extLst>
            </p:cNvPr>
            <p:cNvCxnSpPr>
              <a:cxnSpLocks/>
              <a:endCxn id="48"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8" name="Straight Arrow Connector 17">
              <a:extLst>
                <a:ext uri="{FF2B5EF4-FFF2-40B4-BE49-F238E27FC236}">
                  <a16:creationId xmlns:a16="http://schemas.microsoft.com/office/drawing/2014/main" id="{9787A7BF-B56C-483E-ADCC-20132295B41D}"/>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19" name="Freeform: Shape 18">
              <a:extLst>
                <a:ext uri="{FF2B5EF4-FFF2-40B4-BE49-F238E27FC236}">
                  <a16:creationId xmlns:a16="http://schemas.microsoft.com/office/drawing/2014/main" id="{7C9868BC-ABD4-42AA-923F-A84680CB02BD}"/>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dirty="0">
                <a:solidFill>
                  <a:srgbClr val="FFFFFF"/>
                </a:solidFill>
                <a:latin typeface="Segoe UI"/>
              </a:endParaRPr>
            </a:p>
          </p:txBody>
        </p:sp>
        <p:sp>
          <p:nvSpPr>
            <p:cNvPr id="20" name="Freeform: Shape 19">
              <a:extLst>
                <a:ext uri="{FF2B5EF4-FFF2-40B4-BE49-F238E27FC236}">
                  <a16:creationId xmlns:a16="http://schemas.microsoft.com/office/drawing/2014/main" id="{4F8F779E-AD2C-480E-B8D7-1732E0EF688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8" bIns="-33200"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21" name="Freeform: Shape 20">
              <a:extLst>
                <a:ext uri="{FF2B5EF4-FFF2-40B4-BE49-F238E27FC236}">
                  <a16:creationId xmlns:a16="http://schemas.microsoft.com/office/drawing/2014/main" id="{2C183365-67FB-40FB-9339-7DBBA5C269BE}"/>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dirty="0">
                <a:solidFill>
                  <a:srgbClr val="FFFFFF"/>
                </a:solidFill>
                <a:latin typeface="Segoe UI"/>
              </a:endParaRPr>
            </a:p>
          </p:txBody>
        </p:sp>
        <p:sp>
          <p:nvSpPr>
            <p:cNvPr id="22" name="Freeform: Shape 21">
              <a:extLst>
                <a:ext uri="{FF2B5EF4-FFF2-40B4-BE49-F238E27FC236}">
                  <a16:creationId xmlns:a16="http://schemas.microsoft.com/office/drawing/2014/main" id="{36B53E98-BFA4-4FBB-842B-86F7B8849BB6}"/>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39" bIns="-33200"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23" name="Freeform: Shape 22">
              <a:extLst>
                <a:ext uri="{FF2B5EF4-FFF2-40B4-BE49-F238E27FC236}">
                  <a16:creationId xmlns:a16="http://schemas.microsoft.com/office/drawing/2014/main" id="{663A7A44-B866-42B4-9232-066A3AF560F3}"/>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dirty="0">
                <a:solidFill>
                  <a:srgbClr val="FFFFFF"/>
                </a:solidFill>
                <a:latin typeface="Segoe UI"/>
              </a:endParaRPr>
            </a:p>
          </p:txBody>
        </p:sp>
        <p:sp>
          <p:nvSpPr>
            <p:cNvPr id="24" name="Freeform: Shape 23">
              <a:extLst>
                <a:ext uri="{FF2B5EF4-FFF2-40B4-BE49-F238E27FC236}">
                  <a16:creationId xmlns:a16="http://schemas.microsoft.com/office/drawing/2014/main" id="{830ED75D-1347-4A13-8AF5-CBCD950EC9B4}"/>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9" tIns="-33200" rIns="790937" bIns="-33200"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25" name="Freeform: Shape 24">
              <a:extLst>
                <a:ext uri="{FF2B5EF4-FFF2-40B4-BE49-F238E27FC236}">
                  <a16:creationId xmlns:a16="http://schemas.microsoft.com/office/drawing/2014/main" id="{FA4E097C-0D1A-473A-9C8B-AC4DA694C21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dirty="0">
                <a:solidFill>
                  <a:srgbClr val="FFFFFF"/>
                </a:solidFill>
                <a:latin typeface="Segoe UI"/>
              </a:endParaRPr>
            </a:p>
          </p:txBody>
        </p:sp>
        <p:sp>
          <p:nvSpPr>
            <p:cNvPr id="26" name="Freeform: Shape 25">
              <a:extLst>
                <a:ext uri="{FF2B5EF4-FFF2-40B4-BE49-F238E27FC236}">
                  <a16:creationId xmlns:a16="http://schemas.microsoft.com/office/drawing/2014/main" id="{7765F845-E012-4AF4-940D-C0C00C480A89}"/>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27" name="Freeform: Shape 26">
              <a:extLst>
                <a:ext uri="{FF2B5EF4-FFF2-40B4-BE49-F238E27FC236}">
                  <a16:creationId xmlns:a16="http://schemas.microsoft.com/office/drawing/2014/main" id="{0057A3D8-A245-4D68-9EEA-6ABF70B4E76B}"/>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28" name="Freeform: Shape 27">
              <a:extLst>
                <a:ext uri="{FF2B5EF4-FFF2-40B4-BE49-F238E27FC236}">
                  <a16:creationId xmlns:a16="http://schemas.microsoft.com/office/drawing/2014/main" id="{C4BABC31-D2A8-4C66-90C6-A2CE0AD1DDE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29" name="Freeform: Shape 28">
              <a:extLst>
                <a:ext uri="{FF2B5EF4-FFF2-40B4-BE49-F238E27FC236}">
                  <a16:creationId xmlns:a16="http://schemas.microsoft.com/office/drawing/2014/main" id="{02DE2742-02A6-435E-8EEC-1495F145D071}"/>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30" name="Freeform: Shape 29">
              <a:extLst>
                <a:ext uri="{FF2B5EF4-FFF2-40B4-BE49-F238E27FC236}">
                  <a16:creationId xmlns:a16="http://schemas.microsoft.com/office/drawing/2014/main" id="{A05BEE8C-1231-4DCE-83A8-F10900208092}"/>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9" bIns="-33199"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31" name="Freeform: Shape 30">
              <a:extLst>
                <a:ext uri="{FF2B5EF4-FFF2-40B4-BE49-F238E27FC236}">
                  <a16:creationId xmlns:a16="http://schemas.microsoft.com/office/drawing/2014/main" id="{3D6614B8-FBF2-43B2-805A-3846706B04F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32" name="Freeform: Shape 31">
              <a:extLst>
                <a:ext uri="{FF2B5EF4-FFF2-40B4-BE49-F238E27FC236}">
                  <a16:creationId xmlns:a16="http://schemas.microsoft.com/office/drawing/2014/main" id="{B58FB0F0-2E19-4527-A240-9B354B96AD3D}"/>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9" bIns="-33200"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33" name="Freeform: Shape 32">
              <a:extLst>
                <a:ext uri="{FF2B5EF4-FFF2-40B4-BE49-F238E27FC236}">
                  <a16:creationId xmlns:a16="http://schemas.microsoft.com/office/drawing/2014/main" id="{39173154-1DF8-4CD7-94B1-CBC435C0CC0F}"/>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34" name="Freeform: Shape 33">
              <a:extLst>
                <a:ext uri="{FF2B5EF4-FFF2-40B4-BE49-F238E27FC236}">
                  <a16:creationId xmlns:a16="http://schemas.microsoft.com/office/drawing/2014/main" id="{CF1EEB2D-03E4-4C72-A562-941303F83595}"/>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39" bIns="-33199"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35" name="Freeform: Shape 34">
              <a:extLst>
                <a:ext uri="{FF2B5EF4-FFF2-40B4-BE49-F238E27FC236}">
                  <a16:creationId xmlns:a16="http://schemas.microsoft.com/office/drawing/2014/main" id="{7B00B61C-1245-4D7B-B961-10A3AB069FBC}"/>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36" name="Freeform: Shape 35">
              <a:extLst>
                <a:ext uri="{FF2B5EF4-FFF2-40B4-BE49-F238E27FC236}">
                  <a16:creationId xmlns:a16="http://schemas.microsoft.com/office/drawing/2014/main" id="{7A62AF01-8536-455D-AAEF-627A0F92BA31}"/>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8" bIns="-33200"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37" name="Freeform: Shape 36">
              <a:extLst>
                <a:ext uri="{FF2B5EF4-FFF2-40B4-BE49-F238E27FC236}">
                  <a16:creationId xmlns:a16="http://schemas.microsoft.com/office/drawing/2014/main" id="{BFEE7D53-8369-424E-87A1-8D87B0967795}"/>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38" name="Freeform: Shape 37">
              <a:extLst>
                <a:ext uri="{FF2B5EF4-FFF2-40B4-BE49-F238E27FC236}">
                  <a16:creationId xmlns:a16="http://schemas.microsoft.com/office/drawing/2014/main" id="{D608C075-AD0C-4CAC-B6F9-EC330AF9050C}"/>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dirty="0">
                <a:solidFill>
                  <a:srgbClr val="FFFFFF"/>
                </a:solidFill>
                <a:latin typeface="Segoe UI"/>
              </a:endParaRPr>
            </a:p>
          </p:txBody>
        </p:sp>
        <p:sp>
          <p:nvSpPr>
            <p:cNvPr id="39" name="Freeform: Shape 38">
              <a:extLst>
                <a:ext uri="{FF2B5EF4-FFF2-40B4-BE49-F238E27FC236}">
                  <a16:creationId xmlns:a16="http://schemas.microsoft.com/office/drawing/2014/main" id="{6A927A39-0281-483D-B34B-F0A894293EF1}"/>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40" name="Freeform: Shape 39">
              <a:extLst>
                <a:ext uri="{FF2B5EF4-FFF2-40B4-BE49-F238E27FC236}">
                  <a16:creationId xmlns:a16="http://schemas.microsoft.com/office/drawing/2014/main" id="{2E7D0E5B-64D2-40F5-874A-96D5CC6B4FE3}"/>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dirty="0">
                <a:solidFill>
                  <a:srgbClr val="FFFFFF"/>
                </a:solidFill>
                <a:latin typeface="Segoe UI"/>
              </a:endParaRPr>
            </a:p>
          </p:txBody>
        </p:sp>
        <p:sp>
          <p:nvSpPr>
            <p:cNvPr id="41" name="Freeform: Shape 40">
              <a:extLst>
                <a:ext uri="{FF2B5EF4-FFF2-40B4-BE49-F238E27FC236}">
                  <a16:creationId xmlns:a16="http://schemas.microsoft.com/office/drawing/2014/main" id="{33B54CA7-1CA3-407A-BD1B-771058447565}"/>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42" name="Freeform: Shape 41">
              <a:extLst>
                <a:ext uri="{FF2B5EF4-FFF2-40B4-BE49-F238E27FC236}">
                  <a16:creationId xmlns:a16="http://schemas.microsoft.com/office/drawing/2014/main" id="{27FA50BA-7E2C-45A4-881B-2C8324F74447}"/>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dirty="0">
                <a:solidFill>
                  <a:srgbClr val="FFFFFF"/>
                </a:solidFill>
                <a:latin typeface="Segoe UI"/>
              </a:endParaRPr>
            </a:p>
          </p:txBody>
        </p:sp>
        <p:sp>
          <p:nvSpPr>
            <p:cNvPr id="43" name="Freeform: Shape 42">
              <a:extLst>
                <a:ext uri="{FF2B5EF4-FFF2-40B4-BE49-F238E27FC236}">
                  <a16:creationId xmlns:a16="http://schemas.microsoft.com/office/drawing/2014/main" id="{06165FD6-714B-4A57-B68C-E2460044068B}"/>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44" name="Freeform: Shape 43">
              <a:extLst>
                <a:ext uri="{FF2B5EF4-FFF2-40B4-BE49-F238E27FC236}">
                  <a16:creationId xmlns:a16="http://schemas.microsoft.com/office/drawing/2014/main" id="{29B78ECE-1814-4188-8A1C-3317E663E214}"/>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dirty="0">
                <a:solidFill>
                  <a:srgbClr val="FFFFFF"/>
                </a:solidFill>
                <a:latin typeface="Segoe UI"/>
              </a:endParaRPr>
            </a:p>
          </p:txBody>
        </p:sp>
        <p:sp>
          <p:nvSpPr>
            <p:cNvPr id="45" name="Freeform: Shape 44">
              <a:extLst>
                <a:ext uri="{FF2B5EF4-FFF2-40B4-BE49-F238E27FC236}">
                  <a16:creationId xmlns:a16="http://schemas.microsoft.com/office/drawing/2014/main" id="{D8D0121F-20AD-4155-934F-B3CE6348AFEC}"/>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46" name="Freeform: Shape 45">
              <a:extLst>
                <a:ext uri="{FF2B5EF4-FFF2-40B4-BE49-F238E27FC236}">
                  <a16:creationId xmlns:a16="http://schemas.microsoft.com/office/drawing/2014/main" id="{D819E0C3-6444-4873-997E-6BD2C985804C}"/>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47" name="Freeform: Shape 46">
              <a:extLst>
                <a:ext uri="{FF2B5EF4-FFF2-40B4-BE49-F238E27FC236}">
                  <a16:creationId xmlns:a16="http://schemas.microsoft.com/office/drawing/2014/main" id="{5D16C37C-DA7A-4D36-AFE2-E11AEFA324C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48" name="Freeform: Shape 47">
              <a:extLst>
                <a:ext uri="{FF2B5EF4-FFF2-40B4-BE49-F238E27FC236}">
                  <a16:creationId xmlns:a16="http://schemas.microsoft.com/office/drawing/2014/main" id="{CA462E59-3EF5-4BB0-B192-618A72E8446A}"/>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49" name="Freeform: Shape 48">
              <a:extLst>
                <a:ext uri="{FF2B5EF4-FFF2-40B4-BE49-F238E27FC236}">
                  <a16:creationId xmlns:a16="http://schemas.microsoft.com/office/drawing/2014/main" id="{3417BD5B-73B1-4905-909E-CEBDD958C471}"/>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dirty="0">
                <a:solidFill>
                  <a:srgbClr val="1A1A1A">
                    <a:hueOff val="0"/>
                    <a:satOff val="0"/>
                    <a:lumOff val="0"/>
                    <a:alphaOff val="0"/>
                  </a:srgbClr>
                </a:solidFill>
                <a:latin typeface="Segoe UI"/>
              </a:endParaRPr>
            </a:p>
          </p:txBody>
        </p:sp>
        <p:sp>
          <p:nvSpPr>
            <p:cNvPr id="50" name="Freeform: Shape 49">
              <a:extLst>
                <a:ext uri="{FF2B5EF4-FFF2-40B4-BE49-F238E27FC236}">
                  <a16:creationId xmlns:a16="http://schemas.microsoft.com/office/drawing/2014/main" id="{9D9CF43E-CAC1-4E65-AF4E-7F1C03A03783}"/>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sp>
          <p:nvSpPr>
            <p:cNvPr id="51" name="Freeform: Shape 50">
              <a:extLst>
                <a:ext uri="{FF2B5EF4-FFF2-40B4-BE49-F238E27FC236}">
                  <a16:creationId xmlns:a16="http://schemas.microsoft.com/office/drawing/2014/main" id="{ABB37C6B-A2B1-4233-A494-1B54C6102DA0}"/>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dirty="0">
                <a:solidFill>
                  <a:srgbClr val="FFFFFF"/>
                </a:solidFill>
                <a:latin typeface="Segoe UI"/>
              </a:endParaRPr>
            </a:p>
          </p:txBody>
        </p:sp>
        <p:cxnSp>
          <p:nvCxnSpPr>
            <p:cNvPr id="52" name="Straight Arrow Connector 51">
              <a:extLst>
                <a:ext uri="{FF2B5EF4-FFF2-40B4-BE49-F238E27FC236}">
                  <a16:creationId xmlns:a16="http://schemas.microsoft.com/office/drawing/2014/main" id="{50B539F0-3B3E-4B96-8E47-580AC76292A2}"/>
                </a:ext>
              </a:extLst>
            </p:cNvPr>
            <p:cNvCxnSpPr>
              <a:cxnSpLocks/>
              <a:endCxn id="47"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3" name="Straight Arrow Connector 52">
              <a:extLst>
                <a:ext uri="{FF2B5EF4-FFF2-40B4-BE49-F238E27FC236}">
                  <a16:creationId xmlns:a16="http://schemas.microsoft.com/office/drawing/2014/main" id="{C8AC48AB-BA36-4AC8-8224-6C62845A10B7}"/>
                </a:ext>
              </a:extLst>
            </p:cNvPr>
            <p:cNvCxnSpPr>
              <a:cxnSpLocks/>
              <a:stCxn id="38" idx="0"/>
              <a:endCxn id="51"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54" name="Freeform 5">
            <a:extLst>
              <a:ext uri="{FF2B5EF4-FFF2-40B4-BE49-F238E27FC236}">
                <a16:creationId xmlns:a16="http://schemas.microsoft.com/office/drawing/2014/main" id="{15519EAA-2C77-4EAD-8D7A-81BCFA73C30D}"/>
              </a:ext>
            </a:extLst>
          </p:cNvPr>
          <p:cNvSpPr>
            <a:spLocks noEditPoints="1"/>
          </p:cNvSpPr>
          <p:nvPr/>
        </p:nvSpPr>
        <p:spPr bwMode="auto">
          <a:xfrm>
            <a:off x="5512709" y="2315516"/>
            <a:ext cx="222239" cy="35546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Semilight"/>
            </a:endParaRPr>
          </a:p>
        </p:txBody>
      </p:sp>
      <p:grpSp>
        <p:nvGrpSpPr>
          <p:cNvPr id="55" name="Group 54">
            <a:extLst>
              <a:ext uri="{FF2B5EF4-FFF2-40B4-BE49-F238E27FC236}">
                <a16:creationId xmlns:a16="http://schemas.microsoft.com/office/drawing/2014/main" id="{15316224-D6FD-4636-8365-ED2365B67C03}"/>
              </a:ext>
            </a:extLst>
          </p:cNvPr>
          <p:cNvGrpSpPr/>
          <p:nvPr/>
        </p:nvGrpSpPr>
        <p:grpSpPr>
          <a:xfrm>
            <a:off x="3002434" y="3382165"/>
            <a:ext cx="343485" cy="271571"/>
            <a:chOff x="967154" y="1481462"/>
            <a:chExt cx="5331069" cy="4214950"/>
          </a:xfrm>
        </p:grpSpPr>
        <p:cxnSp>
          <p:nvCxnSpPr>
            <p:cNvPr id="56" name="Straight Connector 55">
              <a:extLst>
                <a:ext uri="{FF2B5EF4-FFF2-40B4-BE49-F238E27FC236}">
                  <a16:creationId xmlns:a16="http://schemas.microsoft.com/office/drawing/2014/main" id="{A61B834A-26D9-4520-907A-376AA49FE8F0}"/>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77C5A11-62B4-4071-8E7C-B01F8FE85520}"/>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25008780-9121-49DE-BF4C-95CDFC1A54B0}"/>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Shape 404">
              <a:extLst>
                <a:ext uri="{FF2B5EF4-FFF2-40B4-BE49-F238E27FC236}">
                  <a16:creationId xmlns:a16="http://schemas.microsoft.com/office/drawing/2014/main" id="{2DA0E888-C735-4137-B50A-C0C60231382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405">
              <a:extLst>
                <a:ext uri="{FF2B5EF4-FFF2-40B4-BE49-F238E27FC236}">
                  <a16:creationId xmlns:a16="http://schemas.microsoft.com/office/drawing/2014/main" id="{072490CB-A467-4034-BCE7-CF85B9FAD48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1" name="Freeform 5">
            <a:extLst>
              <a:ext uri="{FF2B5EF4-FFF2-40B4-BE49-F238E27FC236}">
                <a16:creationId xmlns:a16="http://schemas.microsoft.com/office/drawing/2014/main" id="{13B30881-7C21-4FF6-BB66-A255C60EE7BD}"/>
              </a:ext>
            </a:extLst>
          </p:cNvPr>
          <p:cNvSpPr>
            <a:spLocks noEditPoints="1"/>
          </p:cNvSpPr>
          <p:nvPr/>
        </p:nvSpPr>
        <p:spPr bwMode="auto">
          <a:xfrm>
            <a:off x="5491165" y="3357282"/>
            <a:ext cx="265327" cy="2964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Semilight"/>
            </a:endParaRPr>
          </a:p>
        </p:txBody>
      </p:sp>
      <p:sp>
        <p:nvSpPr>
          <p:cNvPr id="62" name="building_5">
            <a:extLst>
              <a:ext uri="{FF2B5EF4-FFF2-40B4-BE49-F238E27FC236}">
                <a16:creationId xmlns:a16="http://schemas.microsoft.com/office/drawing/2014/main" id="{568FC85A-44CB-4479-AC7C-AC60978746CE}"/>
              </a:ext>
            </a:extLst>
          </p:cNvPr>
          <p:cNvSpPr>
            <a:spLocks noChangeAspect="1" noEditPoints="1"/>
          </p:cNvSpPr>
          <p:nvPr/>
        </p:nvSpPr>
        <p:spPr bwMode="auto">
          <a:xfrm>
            <a:off x="5452086" y="5313506"/>
            <a:ext cx="343485" cy="2942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gradFill>
                <a:gsLst>
                  <a:gs pos="0">
                    <a:srgbClr val="505050"/>
                  </a:gs>
                  <a:gs pos="100000">
                    <a:srgbClr val="505050"/>
                  </a:gs>
                </a:gsLst>
              </a:gradFill>
              <a:latin typeface="Segoe UI Semilight"/>
            </a:endParaRPr>
          </a:p>
        </p:txBody>
      </p:sp>
      <p:grpSp>
        <p:nvGrpSpPr>
          <p:cNvPr id="63" name="Group 62">
            <a:extLst>
              <a:ext uri="{FF2B5EF4-FFF2-40B4-BE49-F238E27FC236}">
                <a16:creationId xmlns:a16="http://schemas.microsoft.com/office/drawing/2014/main" id="{BE974ABC-D6C0-4A91-8E52-14672DC0C515}"/>
              </a:ext>
            </a:extLst>
          </p:cNvPr>
          <p:cNvGrpSpPr/>
          <p:nvPr/>
        </p:nvGrpSpPr>
        <p:grpSpPr>
          <a:xfrm>
            <a:off x="7863617" y="5293026"/>
            <a:ext cx="263494" cy="322552"/>
            <a:chOff x="965200" y="3436897"/>
            <a:chExt cx="528881" cy="647424"/>
          </a:xfrm>
        </p:grpSpPr>
        <p:grpSp>
          <p:nvGrpSpPr>
            <p:cNvPr id="64" name="Group 63">
              <a:extLst>
                <a:ext uri="{FF2B5EF4-FFF2-40B4-BE49-F238E27FC236}">
                  <a16:creationId xmlns:a16="http://schemas.microsoft.com/office/drawing/2014/main" id="{F336B2F0-CBD7-47E6-931C-76868564AB81}"/>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4D03CF76-05AA-4DE9-BECD-636DFC685F25}"/>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0F0E8E7-085A-4A73-AEC2-C1366C8FB1F4}"/>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E4B07CA-005A-4E02-8C7A-34C53B606801}"/>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FBC5CD1-BE1C-43D7-B845-4F91C9F3183D}"/>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66AC257-F434-4D92-8E44-444F705C086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18781A-1487-4D91-BFED-39F684374476}"/>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DeveloperTools_EC7A">
            <a:extLst>
              <a:ext uri="{FF2B5EF4-FFF2-40B4-BE49-F238E27FC236}">
                <a16:creationId xmlns:a16="http://schemas.microsoft.com/office/drawing/2014/main" id="{9E962285-41D4-4770-8C1F-8FE8CA383480}"/>
              </a:ext>
            </a:extLst>
          </p:cNvPr>
          <p:cNvSpPr>
            <a:spLocks noChangeAspect="1" noEditPoints="1"/>
          </p:cNvSpPr>
          <p:nvPr/>
        </p:nvSpPr>
        <p:spPr bwMode="auto">
          <a:xfrm>
            <a:off x="3065987" y="5254194"/>
            <a:ext cx="216379" cy="34093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Semilight"/>
            </a:endParaRPr>
          </a:p>
        </p:txBody>
      </p:sp>
      <p:grpSp>
        <p:nvGrpSpPr>
          <p:cNvPr id="72" name="Group 71">
            <a:extLst>
              <a:ext uri="{FF2B5EF4-FFF2-40B4-BE49-F238E27FC236}">
                <a16:creationId xmlns:a16="http://schemas.microsoft.com/office/drawing/2014/main" id="{8AC772C5-6520-48F4-8BEE-905A19AD1971}"/>
              </a:ext>
            </a:extLst>
          </p:cNvPr>
          <p:cNvGrpSpPr/>
          <p:nvPr/>
        </p:nvGrpSpPr>
        <p:grpSpPr>
          <a:xfrm>
            <a:off x="5491138" y="4327710"/>
            <a:ext cx="265360" cy="334479"/>
            <a:chOff x="9006725" y="765957"/>
            <a:chExt cx="222999" cy="281085"/>
          </a:xfrm>
        </p:grpSpPr>
        <p:grpSp>
          <p:nvGrpSpPr>
            <p:cNvPr id="73" name="Group 72">
              <a:extLst>
                <a:ext uri="{FF2B5EF4-FFF2-40B4-BE49-F238E27FC236}">
                  <a16:creationId xmlns:a16="http://schemas.microsoft.com/office/drawing/2014/main" id="{27B09BE5-2D06-47C2-B6F1-0153208F5DBF}"/>
                </a:ext>
              </a:extLst>
            </p:cNvPr>
            <p:cNvGrpSpPr/>
            <p:nvPr/>
          </p:nvGrpSpPr>
          <p:grpSpPr>
            <a:xfrm>
              <a:off x="9006725" y="765957"/>
              <a:ext cx="222999" cy="281085"/>
              <a:chOff x="9049397" y="3538221"/>
              <a:chExt cx="843714" cy="1063479"/>
            </a:xfrm>
          </p:grpSpPr>
          <p:sp>
            <p:nvSpPr>
              <p:cNvPr id="77" name="Delay 472">
                <a:extLst>
                  <a:ext uri="{FF2B5EF4-FFF2-40B4-BE49-F238E27FC236}">
                    <a16:creationId xmlns:a16="http://schemas.microsoft.com/office/drawing/2014/main" id="{6CFFCD7A-8EF9-4BAB-9D0E-A6E0370A955D}"/>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48E21D20-F82C-43F1-8EF0-41D825DF6BAC}"/>
                  </a:ext>
                </a:extLst>
              </p:cNvPr>
              <p:cNvGrpSpPr/>
              <p:nvPr/>
            </p:nvGrpSpPr>
            <p:grpSpPr>
              <a:xfrm>
                <a:off x="9049397" y="3679697"/>
                <a:ext cx="843714" cy="922003"/>
                <a:chOff x="7480331" y="4348086"/>
                <a:chExt cx="144649" cy="158071"/>
              </a:xfrm>
              <a:solidFill>
                <a:schemeClr val="bg1"/>
              </a:solidFill>
            </p:grpSpPr>
            <p:sp>
              <p:nvSpPr>
                <p:cNvPr id="79" name="Oval 9">
                  <a:extLst>
                    <a:ext uri="{FF2B5EF4-FFF2-40B4-BE49-F238E27FC236}">
                      <a16:creationId xmlns:a16="http://schemas.microsoft.com/office/drawing/2014/main" id="{5B1819BE-E229-45EA-A59D-40058929807A}"/>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sp>
              <p:nvSpPr>
                <p:cNvPr id="80" name="Freeform 10">
                  <a:extLst>
                    <a:ext uri="{FF2B5EF4-FFF2-40B4-BE49-F238E27FC236}">
                      <a16:creationId xmlns:a16="http://schemas.microsoft.com/office/drawing/2014/main" id="{FE804C7A-3EF4-4B9F-BE62-39DCD531FBD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latin typeface="Segoe UI"/>
                  </a:endParaRPr>
                </a:p>
              </p:txBody>
            </p:sp>
          </p:grpSp>
        </p:grpSp>
        <p:sp>
          <p:nvSpPr>
            <p:cNvPr id="74" name="Rounded Rectangle 442">
              <a:extLst>
                <a:ext uri="{FF2B5EF4-FFF2-40B4-BE49-F238E27FC236}">
                  <a16:creationId xmlns:a16="http://schemas.microsoft.com/office/drawing/2014/main" id="{436AA86A-F91E-424F-B38D-A32C6F353E0A}"/>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ounded Rectangle 443">
              <a:extLst>
                <a:ext uri="{FF2B5EF4-FFF2-40B4-BE49-F238E27FC236}">
                  <a16:creationId xmlns:a16="http://schemas.microsoft.com/office/drawing/2014/main" id="{406E6B70-D794-4C45-8F74-FB0B3B50C354}"/>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444">
              <a:extLst>
                <a:ext uri="{FF2B5EF4-FFF2-40B4-BE49-F238E27FC236}">
                  <a16:creationId xmlns:a16="http://schemas.microsoft.com/office/drawing/2014/main" id="{16E523C1-6D2D-45E5-99C8-409D8277CBBA}"/>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dirty="0">
                <a:solidFill>
                  <a:srgbClr val="FFFFFF"/>
                </a:solidFill>
                <a:latin typeface="Segoe UI"/>
              </a:endParaRPr>
            </a:p>
          </p:txBody>
        </p:sp>
      </p:grpSp>
      <p:sp>
        <p:nvSpPr>
          <p:cNvPr id="81" name="Smiley Face 4">
            <a:extLst>
              <a:ext uri="{FF2B5EF4-FFF2-40B4-BE49-F238E27FC236}">
                <a16:creationId xmlns:a16="http://schemas.microsoft.com/office/drawing/2014/main" id="{62BB1CAF-8977-49DC-8E57-B3503A599A7E}"/>
              </a:ext>
            </a:extLst>
          </p:cNvPr>
          <p:cNvSpPr/>
          <p:nvPr/>
        </p:nvSpPr>
        <p:spPr bwMode="auto">
          <a:xfrm>
            <a:off x="7848489" y="2377236"/>
            <a:ext cx="293749" cy="29374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8C55F2B0-460E-4C20-B109-647EC8484340}"/>
              </a:ext>
            </a:extLst>
          </p:cNvPr>
          <p:cNvSpPr txBox="1"/>
          <p:nvPr/>
        </p:nvSpPr>
        <p:spPr>
          <a:xfrm>
            <a:off x="2321565" y="2714875"/>
            <a:ext cx="1705225"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关键短语提取</a:t>
            </a:r>
          </a:p>
        </p:txBody>
      </p:sp>
      <p:sp>
        <p:nvSpPr>
          <p:cNvPr id="83" name="TextBox 82">
            <a:extLst>
              <a:ext uri="{FF2B5EF4-FFF2-40B4-BE49-F238E27FC236}">
                <a16:creationId xmlns:a16="http://schemas.microsoft.com/office/drawing/2014/main" id="{6B4F2043-D32D-475A-82C5-7E3078BCF639}"/>
              </a:ext>
            </a:extLst>
          </p:cNvPr>
          <p:cNvSpPr txBox="1"/>
          <p:nvPr/>
        </p:nvSpPr>
        <p:spPr>
          <a:xfrm>
            <a:off x="4635558" y="2714875"/>
            <a:ext cx="1976543"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位置实体提取</a:t>
            </a:r>
          </a:p>
        </p:txBody>
      </p:sp>
      <p:sp>
        <p:nvSpPr>
          <p:cNvPr id="84" name="TextBox 83">
            <a:extLst>
              <a:ext uri="{FF2B5EF4-FFF2-40B4-BE49-F238E27FC236}">
                <a16:creationId xmlns:a16="http://schemas.microsoft.com/office/drawing/2014/main" id="{B6DC0493-2E7B-4CCA-BD23-EF3CFA997716}"/>
              </a:ext>
            </a:extLst>
          </p:cNvPr>
          <p:cNvSpPr txBox="1"/>
          <p:nvPr/>
        </p:nvSpPr>
        <p:spPr>
          <a:xfrm>
            <a:off x="7262735" y="2714875"/>
            <a:ext cx="1465259"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情绪分析</a:t>
            </a:r>
          </a:p>
        </p:txBody>
      </p:sp>
      <p:sp>
        <p:nvSpPr>
          <p:cNvPr id="85" name="TextBox 84">
            <a:extLst>
              <a:ext uri="{FF2B5EF4-FFF2-40B4-BE49-F238E27FC236}">
                <a16:creationId xmlns:a16="http://schemas.microsoft.com/office/drawing/2014/main" id="{61B65F26-D58F-4EB5-9214-7E21F08C4D9C}"/>
              </a:ext>
            </a:extLst>
          </p:cNvPr>
          <p:cNvSpPr txBox="1"/>
          <p:nvPr/>
        </p:nvSpPr>
        <p:spPr>
          <a:xfrm>
            <a:off x="4677220" y="3693051"/>
            <a:ext cx="1893215" cy="280678"/>
          </a:xfrm>
          <a:prstGeom prst="rect">
            <a:avLst/>
          </a:prstGeom>
          <a:noFill/>
        </p:spPr>
        <p:txBody>
          <a:bodyPr wrap="squar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人实体提取</a:t>
            </a:r>
          </a:p>
        </p:txBody>
      </p:sp>
      <p:sp>
        <p:nvSpPr>
          <p:cNvPr id="86" name="TextBox 85">
            <a:extLst>
              <a:ext uri="{FF2B5EF4-FFF2-40B4-BE49-F238E27FC236}">
                <a16:creationId xmlns:a16="http://schemas.microsoft.com/office/drawing/2014/main" id="{9F878EA0-7700-4B48-9CDF-ECB7D61FF3BB}"/>
              </a:ext>
            </a:extLst>
          </p:cNvPr>
          <p:cNvSpPr txBox="1"/>
          <p:nvPr/>
        </p:nvSpPr>
        <p:spPr>
          <a:xfrm>
            <a:off x="7216864" y="3693051"/>
            <a:ext cx="1557000"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语言检测</a:t>
            </a:r>
          </a:p>
        </p:txBody>
      </p:sp>
      <p:sp>
        <p:nvSpPr>
          <p:cNvPr id="87" name="TextBox 86">
            <a:extLst>
              <a:ext uri="{FF2B5EF4-FFF2-40B4-BE49-F238E27FC236}">
                <a16:creationId xmlns:a16="http://schemas.microsoft.com/office/drawing/2014/main" id="{7A56E6BE-4152-45EE-9C0C-63C12954342D}"/>
              </a:ext>
            </a:extLst>
          </p:cNvPr>
          <p:cNvSpPr txBox="1"/>
          <p:nvPr/>
        </p:nvSpPr>
        <p:spPr>
          <a:xfrm>
            <a:off x="2582112" y="4671226"/>
            <a:ext cx="1184131"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人脸检测</a:t>
            </a:r>
          </a:p>
        </p:txBody>
      </p:sp>
      <p:sp>
        <p:nvSpPr>
          <p:cNvPr id="88" name="TextBox 87">
            <a:extLst>
              <a:ext uri="{FF2B5EF4-FFF2-40B4-BE49-F238E27FC236}">
                <a16:creationId xmlns:a16="http://schemas.microsoft.com/office/drawing/2014/main" id="{83C0229B-AC55-4B91-9EA6-E06974284530}"/>
              </a:ext>
            </a:extLst>
          </p:cNvPr>
          <p:cNvSpPr txBox="1"/>
          <p:nvPr/>
        </p:nvSpPr>
        <p:spPr>
          <a:xfrm>
            <a:off x="4808881" y="4671226"/>
            <a:ext cx="1629895"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名人识别</a:t>
            </a:r>
          </a:p>
        </p:txBody>
      </p:sp>
      <p:sp>
        <p:nvSpPr>
          <p:cNvPr id="89" name="TextBox 88">
            <a:extLst>
              <a:ext uri="{FF2B5EF4-FFF2-40B4-BE49-F238E27FC236}">
                <a16:creationId xmlns:a16="http://schemas.microsoft.com/office/drawing/2014/main" id="{E510CE47-E40D-4B9D-B299-0D361AED74BC}"/>
              </a:ext>
            </a:extLst>
          </p:cNvPr>
          <p:cNvSpPr txBox="1"/>
          <p:nvPr/>
        </p:nvSpPr>
        <p:spPr>
          <a:xfrm>
            <a:off x="7420095" y="4671226"/>
            <a:ext cx="1150536"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标记提取</a:t>
            </a:r>
          </a:p>
        </p:txBody>
      </p:sp>
      <p:sp>
        <p:nvSpPr>
          <p:cNvPr id="90" name="TextBox 89">
            <a:extLst>
              <a:ext uri="{FF2B5EF4-FFF2-40B4-BE49-F238E27FC236}">
                <a16:creationId xmlns:a16="http://schemas.microsoft.com/office/drawing/2014/main" id="{9814F50E-6F66-4974-BA57-9550E3DFA8F3}"/>
              </a:ext>
            </a:extLst>
          </p:cNvPr>
          <p:cNvSpPr txBox="1"/>
          <p:nvPr/>
        </p:nvSpPr>
        <p:spPr>
          <a:xfrm>
            <a:off x="2630483" y="5649402"/>
            <a:ext cx="1087388"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定制技能</a:t>
            </a:r>
          </a:p>
        </p:txBody>
      </p:sp>
      <p:sp>
        <p:nvSpPr>
          <p:cNvPr id="91" name="TextBox 90">
            <a:extLst>
              <a:ext uri="{FF2B5EF4-FFF2-40B4-BE49-F238E27FC236}">
                <a16:creationId xmlns:a16="http://schemas.microsoft.com/office/drawing/2014/main" id="{8E7D8CBE-B61E-45C8-B01F-7A6D67F9C7B3}"/>
              </a:ext>
            </a:extLst>
          </p:cNvPr>
          <p:cNvSpPr txBox="1"/>
          <p:nvPr/>
        </p:nvSpPr>
        <p:spPr>
          <a:xfrm>
            <a:off x="4842925" y="5649402"/>
            <a:ext cx="1561809"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地标检测</a:t>
            </a:r>
          </a:p>
        </p:txBody>
      </p:sp>
      <p:sp>
        <p:nvSpPr>
          <p:cNvPr id="92" name="TextBox 91">
            <a:extLst>
              <a:ext uri="{FF2B5EF4-FFF2-40B4-BE49-F238E27FC236}">
                <a16:creationId xmlns:a16="http://schemas.microsoft.com/office/drawing/2014/main" id="{907F88F2-E0D0-4754-88E3-605D9279C84B}"/>
              </a:ext>
            </a:extLst>
          </p:cNvPr>
          <p:cNvSpPr txBox="1"/>
          <p:nvPr/>
        </p:nvSpPr>
        <p:spPr>
          <a:xfrm>
            <a:off x="7088673" y="5649402"/>
            <a:ext cx="1813381" cy="280678"/>
          </a:xfrm>
          <a:prstGeom prst="rect">
            <a:avLst/>
          </a:prstGeom>
          <a:noFill/>
        </p:spPr>
        <p:txBody>
          <a:bodyPr wrap="non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打印文本识别</a:t>
            </a:r>
          </a:p>
        </p:txBody>
      </p:sp>
      <p:grpSp>
        <p:nvGrpSpPr>
          <p:cNvPr id="93" name="Group 92">
            <a:extLst>
              <a:ext uri="{FF2B5EF4-FFF2-40B4-BE49-F238E27FC236}">
                <a16:creationId xmlns:a16="http://schemas.microsoft.com/office/drawing/2014/main" id="{29E40E9C-A7BA-4B2C-8119-BB0BF291FB3A}"/>
              </a:ext>
            </a:extLst>
          </p:cNvPr>
          <p:cNvGrpSpPr/>
          <p:nvPr/>
        </p:nvGrpSpPr>
        <p:grpSpPr>
          <a:xfrm>
            <a:off x="7885651" y="4380098"/>
            <a:ext cx="219425" cy="259587"/>
            <a:chOff x="10049477" y="4977630"/>
            <a:chExt cx="667988" cy="790257"/>
          </a:xfrm>
        </p:grpSpPr>
        <p:cxnSp>
          <p:nvCxnSpPr>
            <p:cNvPr id="94" name="Straight Connector 93">
              <a:extLst>
                <a:ext uri="{FF2B5EF4-FFF2-40B4-BE49-F238E27FC236}">
                  <a16:creationId xmlns:a16="http://schemas.microsoft.com/office/drawing/2014/main" id="{DE053B1D-70D8-4014-8FCB-C79808F9A8FF}"/>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5" name="Straight Connector 94">
              <a:extLst>
                <a:ext uri="{FF2B5EF4-FFF2-40B4-BE49-F238E27FC236}">
                  <a16:creationId xmlns:a16="http://schemas.microsoft.com/office/drawing/2014/main" id="{E343D399-1665-4A09-BFCD-C2C4A081D993}"/>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6" name="Straight Connector 95">
              <a:extLst>
                <a:ext uri="{FF2B5EF4-FFF2-40B4-BE49-F238E27FC236}">
                  <a16:creationId xmlns:a16="http://schemas.microsoft.com/office/drawing/2014/main" id="{103B1902-DEE0-4BAF-85D3-434061D4170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7" name="Straight Connector 96">
              <a:extLst>
                <a:ext uri="{FF2B5EF4-FFF2-40B4-BE49-F238E27FC236}">
                  <a16:creationId xmlns:a16="http://schemas.microsoft.com/office/drawing/2014/main" id="{172A501F-B26D-4639-891A-8522CE5375E0}"/>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98" name="Graphic 569">
            <a:extLst>
              <a:ext uri="{FF2B5EF4-FFF2-40B4-BE49-F238E27FC236}">
                <a16:creationId xmlns:a16="http://schemas.microsoft.com/office/drawing/2014/main" id="{4A2648E6-7845-45B7-A197-91B30FB35B7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836475" y="3357282"/>
            <a:ext cx="317778" cy="294238"/>
          </a:xfrm>
          <a:prstGeom prst="rect">
            <a:avLst/>
          </a:prstGeom>
        </p:spPr>
      </p:pic>
      <p:pic>
        <p:nvPicPr>
          <p:cNvPr id="99" name="Picture 98">
            <a:extLst>
              <a:ext uri="{FF2B5EF4-FFF2-40B4-BE49-F238E27FC236}">
                <a16:creationId xmlns:a16="http://schemas.microsoft.com/office/drawing/2014/main" id="{BE758EA5-172D-4B93-8915-687D3A510750}"/>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2990396" y="4270386"/>
            <a:ext cx="367563" cy="367563"/>
          </a:xfrm>
          <a:prstGeom prst="ellipse">
            <a:avLst/>
          </a:prstGeom>
          <a:ln w="12700">
            <a:solidFill>
              <a:schemeClr val="accent1"/>
            </a:solidFill>
          </a:ln>
        </p:spPr>
      </p:pic>
      <p:grpSp>
        <p:nvGrpSpPr>
          <p:cNvPr id="100" name="Group 99">
            <a:extLst>
              <a:ext uri="{FF2B5EF4-FFF2-40B4-BE49-F238E27FC236}">
                <a16:creationId xmlns:a16="http://schemas.microsoft.com/office/drawing/2014/main" id="{AA23AC8E-506E-448A-BE6F-76978CC467A2}"/>
              </a:ext>
            </a:extLst>
          </p:cNvPr>
          <p:cNvGrpSpPr/>
          <p:nvPr/>
        </p:nvGrpSpPr>
        <p:grpSpPr>
          <a:xfrm>
            <a:off x="2999902" y="2320934"/>
            <a:ext cx="348549" cy="348549"/>
            <a:chOff x="475287" y="4173926"/>
            <a:chExt cx="740664" cy="740664"/>
          </a:xfrm>
        </p:grpSpPr>
        <p:pic>
          <p:nvPicPr>
            <p:cNvPr id="101" name="Picture 100">
              <a:extLst>
                <a:ext uri="{FF2B5EF4-FFF2-40B4-BE49-F238E27FC236}">
                  <a16:creationId xmlns:a16="http://schemas.microsoft.com/office/drawing/2014/main" id="{40085433-514F-47A0-8695-BA5608EEA17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102" name="Rectangle 101">
              <a:extLst>
                <a:ext uri="{FF2B5EF4-FFF2-40B4-BE49-F238E27FC236}">
                  <a16:creationId xmlns:a16="http://schemas.microsoft.com/office/drawing/2014/main" id="{B6416109-EB63-4711-A7D5-5F337CA2E5CA}"/>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dirty="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103" name="Rectangle 102">
              <a:extLst>
                <a:ext uri="{FF2B5EF4-FFF2-40B4-BE49-F238E27FC236}">
                  <a16:creationId xmlns:a16="http://schemas.microsoft.com/office/drawing/2014/main" id="{BD4680F4-670A-4F30-9BB0-F9DEDE07189B}"/>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dirty="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104" name="Rectangle 103">
              <a:extLst>
                <a:ext uri="{FF2B5EF4-FFF2-40B4-BE49-F238E27FC236}">
                  <a16:creationId xmlns:a16="http://schemas.microsoft.com/office/drawing/2014/main" id="{07ADC87A-7A7C-4849-9ED3-08EE54C70644}"/>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dirty="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105" name="Rectangle 104">
              <a:extLst>
                <a:ext uri="{FF2B5EF4-FFF2-40B4-BE49-F238E27FC236}">
                  <a16:creationId xmlns:a16="http://schemas.microsoft.com/office/drawing/2014/main" id="{7EEFEC35-A7B3-4BB4-82EC-C65C79512D8E}"/>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dirty="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sp>
        <p:nvSpPr>
          <p:cNvPr id="106" name="TextBox 105">
            <a:extLst>
              <a:ext uri="{FF2B5EF4-FFF2-40B4-BE49-F238E27FC236}">
                <a16:creationId xmlns:a16="http://schemas.microsoft.com/office/drawing/2014/main" id="{CD020897-F971-4D8A-9C03-CB3EF6694D6E}"/>
              </a:ext>
            </a:extLst>
          </p:cNvPr>
          <p:cNvSpPr txBox="1"/>
          <p:nvPr/>
        </p:nvSpPr>
        <p:spPr>
          <a:xfrm>
            <a:off x="2292110" y="3690628"/>
            <a:ext cx="1837764" cy="277002"/>
          </a:xfrm>
          <a:prstGeom prst="rect">
            <a:avLst/>
          </a:prstGeom>
          <a:noFill/>
        </p:spPr>
        <p:txBody>
          <a:bodyPr wrap="square" lIns="91427" tIns="45713" rIns="91427" bIns="45713" rtlCol="0">
            <a:spAutoFit/>
          </a:bodyPr>
          <a:lstStyle/>
          <a:p>
            <a:pPr algn="ctr" defTabSz="914225">
              <a:spcAft>
                <a:spcPts val="1200"/>
              </a:spcAft>
              <a:defRPr/>
            </a:pPr>
            <a:r>
              <a:rPr lang="en-US" sz="1200" dirty="0">
                <a:gradFill>
                  <a:gsLst>
                    <a:gs pos="2917">
                      <a:srgbClr val="1A1A1A"/>
                    </a:gs>
                    <a:gs pos="30000">
                      <a:srgbClr val="1A1A1A"/>
                    </a:gs>
                  </a:gsLst>
                  <a:lin ang="5400000" scaled="0"/>
                </a:gradFill>
                <a:latin typeface="Segoe UI"/>
              </a:rPr>
              <a:t>组织实体抽取</a:t>
            </a:r>
          </a:p>
        </p:txBody>
      </p:sp>
    </p:spTree>
    <p:extLst>
      <p:ext uri="{BB962C8B-B14F-4D97-AF65-F5344CB8AC3E}">
        <p14:creationId xmlns:p14="http://schemas.microsoft.com/office/powerpoint/2010/main" val="23763505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Machine Learning Suite</a:t>
            </a:r>
            <a:r>
              <a:rPr lang="zh-CN" altLang="en-US" sz="2800">
                <a:gradFill>
                  <a:gsLst>
                    <a:gs pos="5417">
                      <a:srgbClr val="FFFFFF"/>
                    </a:gs>
                    <a:gs pos="28000">
                      <a:srgbClr val="FFFFFF"/>
                    </a:gs>
                  </a:gsLst>
                  <a:lin ang="5400000" scaled="0"/>
                </a:gradFill>
                <a:latin typeface="+mj-ea"/>
                <a:ea typeface="+mj-ea"/>
                <a:cs typeface="Segoe UI" pitchFamily="34" charset="0"/>
              </a:rPr>
              <a:t>（</a:t>
            </a:r>
            <a:r>
              <a:rPr lang="en-US" altLang="zh-CN" sz="2800">
                <a:gradFill>
                  <a:gsLst>
                    <a:gs pos="5417">
                      <a:srgbClr val="FFFFFF"/>
                    </a:gs>
                    <a:gs pos="28000">
                      <a:srgbClr val="FFFFFF"/>
                    </a:gs>
                  </a:gsLst>
                  <a:lin ang="5400000" scaled="0"/>
                </a:gradFill>
                <a:latin typeface="+mj-ea"/>
                <a:ea typeface="+mj-ea"/>
                <a:cs typeface="Segoe UI" pitchFamily="34" charset="0"/>
              </a:rPr>
              <a:t>Global Azure provided</a:t>
            </a:r>
            <a:r>
              <a:rPr lang="zh-CN" altLang="en-US" sz="2800">
                <a:gradFill>
                  <a:gsLst>
                    <a:gs pos="5417">
                      <a:srgbClr val="FFFFFF"/>
                    </a:gs>
                    <a:gs pos="28000">
                      <a:srgbClr val="FFFFFF"/>
                    </a:gs>
                  </a:gsLst>
                  <a:lin ang="5400000" scaled="0"/>
                </a:gradFill>
                <a:latin typeface="+mj-ea"/>
                <a:ea typeface="+mj-ea"/>
                <a:cs typeface="Segoe UI" pitchFamily="34" charset="0"/>
              </a:rPr>
              <a:t>） </a:t>
            </a:r>
          </a:p>
        </p:txBody>
      </p:sp>
      <p:sp>
        <p:nvSpPr>
          <p:cNvPr id="4" name="TextBox 3">
            <a:extLst>
              <a:ext uri="{FF2B5EF4-FFF2-40B4-BE49-F238E27FC236}">
                <a16:creationId xmlns:a16="http://schemas.microsoft.com/office/drawing/2014/main" id="{5D5AA8B5-D66C-4164-87F9-D1A38315788A}"/>
              </a:ext>
            </a:extLst>
          </p:cNvPr>
          <p:cNvSpPr txBox="1"/>
          <p:nvPr/>
        </p:nvSpPr>
        <p:spPr>
          <a:xfrm>
            <a:off x="5094" y="982662"/>
            <a:ext cx="5669699" cy="1043363"/>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en-US" altLang="zh-CN" b="1"/>
              <a:t>Azure </a:t>
            </a:r>
            <a:r>
              <a:rPr lang="zh-CN" altLang="en-US" b="1"/>
              <a:t>机器学习是集成式的端到端数据科学和高级分析解决方案</a:t>
            </a:r>
            <a:r>
              <a:rPr lang="zh-CN" altLang="en-US"/>
              <a:t>，可让数据科学家以云的规模准备数据、开发试验和部署模型</a:t>
            </a:r>
            <a:endParaRPr lang="zh-CN" altLang="en-US" sz="2400">
              <a:gradFill>
                <a:gsLst>
                  <a:gs pos="2917">
                    <a:schemeClr val="tx1"/>
                  </a:gs>
                  <a:gs pos="30000">
                    <a:schemeClr val="tx1"/>
                  </a:gs>
                </a:gsLst>
                <a:lin ang="5400000" scaled="0"/>
              </a:gradFill>
            </a:endParaRPr>
          </a:p>
        </p:txBody>
      </p:sp>
      <p:pic>
        <p:nvPicPr>
          <p:cNvPr id="9" name="Picture 8" descr="A picture containing screenshot&#10;&#10;Description generated with very high confidence">
            <a:extLst>
              <a:ext uri="{FF2B5EF4-FFF2-40B4-BE49-F238E27FC236}">
                <a16:creationId xmlns:a16="http://schemas.microsoft.com/office/drawing/2014/main" id="{C27ACC90-1A65-401A-90B0-E49F2CBEF894}"/>
              </a:ext>
            </a:extLst>
          </p:cNvPr>
          <p:cNvPicPr>
            <a:picLocks noChangeAspect="1"/>
          </p:cNvPicPr>
          <p:nvPr/>
        </p:nvPicPr>
        <p:blipFill>
          <a:blip r:embed="rId3"/>
          <a:stretch>
            <a:fillRect/>
          </a:stretch>
        </p:blipFill>
        <p:spPr>
          <a:xfrm>
            <a:off x="427037" y="2659062"/>
            <a:ext cx="5242662" cy="3040063"/>
          </a:xfrm>
          <a:prstGeom prst="rect">
            <a:avLst/>
          </a:prstGeom>
        </p:spPr>
      </p:pic>
      <p:cxnSp>
        <p:nvCxnSpPr>
          <p:cNvPr id="11" name="Straight Arrow Connector 10">
            <a:extLst>
              <a:ext uri="{FF2B5EF4-FFF2-40B4-BE49-F238E27FC236}">
                <a16:creationId xmlns:a16="http://schemas.microsoft.com/office/drawing/2014/main" id="{15B62116-FE1C-4CB7-8179-A4E7D7D5BBBE}"/>
              </a:ext>
            </a:extLst>
          </p:cNvPr>
          <p:cNvCxnSpPr>
            <a:cxnSpLocks/>
          </p:cNvCxnSpPr>
          <p:nvPr/>
        </p:nvCxnSpPr>
        <p:spPr>
          <a:xfrm>
            <a:off x="5837237" y="1135062"/>
            <a:ext cx="76200" cy="579120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pic>
        <p:nvPicPr>
          <p:cNvPr id="18" name="Graphic 17">
            <a:extLst>
              <a:ext uri="{FF2B5EF4-FFF2-40B4-BE49-F238E27FC236}">
                <a16:creationId xmlns:a16="http://schemas.microsoft.com/office/drawing/2014/main" id="{8895098B-2DD9-4FBA-A2A7-84930AD79C4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075882" y="982662"/>
            <a:ext cx="1285355" cy="952115"/>
          </a:xfrm>
          <a:prstGeom prst="rect">
            <a:avLst/>
          </a:prstGeom>
        </p:spPr>
      </p:pic>
      <p:pic>
        <p:nvPicPr>
          <p:cNvPr id="20" name="Graphic 19">
            <a:extLst>
              <a:ext uri="{FF2B5EF4-FFF2-40B4-BE49-F238E27FC236}">
                <a16:creationId xmlns:a16="http://schemas.microsoft.com/office/drawing/2014/main" id="{F8485336-FAF3-4689-B310-4DBA41EA7B49}"/>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047330" y="2245685"/>
            <a:ext cx="1267762" cy="952115"/>
          </a:xfrm>
          <a:prstGeom prst="rect">
            <a:avLst/>
          </a:prstGeom>
        </p:spPr>
      </p:pic>
      <p:pic>
        <p:nvPicPr>
          <p:cNvPr id="22" name="Graphic 21">
            <a:extLst>
              <a:ext uri="{FF2B5EF4-FFF2-40B4-BE49-F238E27FC236}">
                <a16:creationId xmlns:a16="http://schemas.microsoft.com/office/drawing/2014/main" id="{BC9A1638-2654-4EA2-8A8A-1B8D7042178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047330" y="3601689"/>
            <a:ext cx="1168174" cy="501882"/>
          </a:xfrm>
          <a:prstGeom prst="rect">
            <a:avLst/>
          </a:prstGeom>
        </p:spPr>
      </p:pic>
      <p:pic>
        <p:nvPicPr>
          <p:cNvPr id="24" name="Graphic 23">
            <a:extLst>
              <a:ext uri="{FF2B5EF4-FFF2-40B4-BE49-F238E27FC236}">
                <a16:creationId xmlns:a16="http://schemas.microsoft.com/office/drawing/2014/main" id="{6A25B413-C49F-4779-ACB2-B7ACA437DF52}"/>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155426" y="4564062"/>
            <a:ext cx="1183005" cy="876300"/>
          </a:xfrm>
          <a:prstGeom prst="rect">
            <a:avLst/>
          </a:prstGeom>
        </p:spPr>
      </p:pic>
      <p:pic>
        <p:nvPicPr>
          <p:cNvPr id="26" name="Picture 25">
            <a:extLst>
              <a:ext uri="{FF2B5EF4-FFF2-40B4-BE49-F238E27FC236}">
                <a16:creationId xmlns:a16="http://schemas.microsoft.com/office/drawing/2014/main" id="{7F883B39-465D-4F5B-81DE-7D40A38147B9}"/>
              </a:ext>
            </a:extLst>
          </p:cNvPr>
          <p:cNvPicPr>
            <a:picLocks noChangeAspect="1"/>
          </p:cNvPicPr>
          <p:nvPr/>
        </p:nvPicPr>
        <p:blipFill>
          <a:blip r:embed="rId12"/>
          <a:stretch>
            <a:fillRect/>
          </a:stretch>
        </p:blipFill>
        <p:spPr>
          <a:xfrm>
            <a:off x="6197414" y="5859462"/>
            <a:ext cx="1141017" cy="876301"/>
          </a:xfrm>
          <a:prstGeom prst="rect">
            <a:avLst/>
          </a:prstGeom>
        </p:spPr>
      </p:pic>
      <p:sp>
        <p:nvSpPr>
          <p:cNvPr id="27" name="TextBox 26">
            <a:extLst>
              <a:ext uri="{FF2B5EF4-FFF2-40B4-BE49-F238E27FC236}">
                <a16:creationId xmlns:a16="http://schemas.microsoft.com/office/drawing/2014/main" id="{0852677C-8F99-4DD4-9436-1EFC73639199}"/>
              </a:ext>
            </a:extLst>
          </p:cNvPr>
          <p:cNvSpPr txBox="1"/>
          <p:nvPr/>
        </p:nvSpPr>
        <p:spPr>
          <a:xfrm>
            <a:off x="7523682" y="877386"/>
            <a:ext cx="4191000" cy="1071062"/>
          </a:xfrm>
          <a:prstGeom prst="rect">
            <a:avLst/>
          </a:prstGeom>
          <a:noFill/>
        </p:spPr>
        <p:txBody>
          <a:bodyPr wrap="square" lIns="182880" tIns="146304" rIns="182880" bIns="146304" rtlCol="0">
            <a:spAutoFit/>
          </a:bodyPr>
          <a:lstStyle/>
          <a:p>
            <a:pPr>
              <a:lnSpc>
                <a:spcPct val="90000"/>
              </a:lnSpc>
              <a:spcAft>
                <a:spcPts val="600"/>
              </a:spcAft>
            </a:pPr>
            <a:r>
              <a:rPr lang="en-US" altLang="zh-CN" sz="1400" b="1">
                <a:gradFill>
                  <a:gsLst>
                    <a:gs pos="2917">
                      <a:schemeClr val="tx1"/>
                    </a:gs>
                    <a:gs pos="30000">
                      <a:schemeClr val="tx1"/>
                    </a:gs>
                  </a:gsLst>
                  <a:lin ang="5400000" scaled="0"/>
                </a:gradFill>
              </a:rPr>
              <a:t>ML Workbench : </a:t>
            </a:r>
            <a:r>
              <a:rPr lang="zh-CN" altLang="en-US" sz="1400">
                <a:gradFill>
                  <a:gsLst>
                    <a:gs pos="2917">
                      <a:schemeClr val="tx1"/>
                    </a:gs>
                    <a:gs pos="30000">
                      <a:schemeClr val="tx1"/>
                    </a:gs>
                  </a:gsLst>
                  <a:lin ang="5400000" scaled="0"/>
                </a:gradFill>
              </a:rPr>
              <a:t>机器学习模型设计工作站，内置多种机器学习框架内置数据准备功能，并通过项目管理、运行历史记录和笔记本集成，大幅提高工作效率，支持 </a:t>
            </a:r>
            <a:r>
              <a:rPr lang="en-US" altLang="zh-CN" sz="1400">
                <a:gradFill>
                  <a:gsLst>
                    <a:gs pos="2917">
                      <a:schemeClr val="tx1"/>
                    </a:gs>
                    <a:gs pos="30000">
                      <a:schemeClr val="tx1"/>
                    </a:gs>
                  </a:gsLst>
                  <a:lin ang="5400000" scaled="0"/>
                </a:gradFill>
              </a:rPr>
              <a:t>TensorFlow</a:t>
            </a:r>
            <a:r>
              <a:rPr lang="zh-CN" altLang="en-US" sz="1400">
                <a:gradFill>
                  <a:gsLst>
                    <a:gs pos="2917">
                      <a:schemeClr val="tx1"/>
                    </a:gs>
                    <a:gs pos="30000">
                      <a:schemeClr val="tx1"/>
                    </a:gs>
                  </a:gsLst>
                  <a:lin ang="5400000" scaled="0"/>
                </a:gradFill>
              </a:rPr>
              <a:t>、开源框架</a:t>
            </a:r>
          </a:p>
        </p:txBody>
      </p:sp>
      <p:sp>
        <p:nvSpPr>
          <p:cNvPr id="29" name="TextBox 28">
            <a:extLst>
              <a:ext uri="{FF2B5EF4-FFF2-40B4-BE49-F238E27FC236}">
                <a16:creationId xmlns:a16="http://schemas.microsoft.com/office/drawing/2014/main" id="{064CBFFB-63A9-48CF-B25D-702E0D56D9EF}"/>
              </a:ext>
            </a:extLst>
          </p:cNvPr>
          <p:cNvSpPr txBox="1"/>
          <p:nvPr/>
        </p:nvSpPr>
        <p:spPr>
          <a:xfrm>
            <a:off x="7523682" y="2220480"/>
            <a:ext cx="4191000" cy="877163"/>
          </a:xfrm>
          <a:prstGeom prst="rect">
            <a:avLst/>
          </a:prstGeom>
          <a:noFill/>
        </p:spPr>
        <p:txBody>
          <a:bodyPr wrap="square" lIns="182880" tIns="146304" rIns="182880" bIns="146304" rtlCol="0">
            <a:spAutoFit/>
          </a:bodyPr>
          <a:lstStyle/>
          <a:p>
            <a:pPr>
              <a:lnSpc>
                <a:spcPct val="90000"/>
              </a:lnSpc>
              <a:spcAft>
                <a:spcPts val="600"/>
              </a:spcAft>
            </a:pPr>
            <a:r>
              <a:rPr lang="en-US" altLang="zh-CN" sz="1400" b="1">
                <a:gradFill>
                  <a:gsLst>
                    <a:gs pos="2917">
                      <a:schemeClr val="tx1"/>
                    </a:gs>
                    <a:gs pos="30000">
                      <a:schemeClr val="tx1"/>
                    </a:gs>
                  </a:gsLst>
                  <a:lin ang="5400000" scaled="0"/>
                </a:gradFill>
              </a:rPr>
              <a:t>ML Experimentation Service:</a:t>
            </a:r>
            <a:r>
              <a:rPr lang="zh-CN" altLang="en-US" sz="1400"/>
              <a:t>试验服务处理机器学习试验的执行。 它还通过提供项目管理、</a:t>
            </a:r>
            <a:r>
              <a:rPr lang="en-US" altLang="zh-CN" sz="1400"/>
              <a:t>Git </a:t>
            </a:r>
            <a:r>
              <a:rPr lang="zh-CN" altLang="en-US" sz="1400"/>
              <a:t>集成、访问控制、漫游和共享来支持 </a:t>
            </a:r>
            <a:r>
              <a:rPr lang="en-US" altLang="zh-CN" sz="1400"/>
              <a:t>Workbench</a:t>
            </a:r>
            <a:endParaRPr lang="zh-CN" altLang="en-US" sz="1400">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80CB1905-13ED-4175-B080-DD6063193C93}"/>
              </a:ext>
            </a:extLst>
          </p:cNvPr>
          <p:cNvSpPr txBox="1"/>
          <p:nvPr/>
        </p:nvSpPr>
        <p:spPr>
          <a:xfrm>
            <a:off x="7523682" y="3361351"/>
            <a:ext cx="4191000" cy="1071062"/>
          </a:xfrm>
          <a:prstGeom prst="rect">
            <a:avLst/>
          </a:prstGeom>
          <a:noFill/>
        </p:spPr>
        <p:txBody>
          <a:bodyPr wrap="square" lIns="182880" tIns="146304" rIns="182880" bIns="146304" rtlCol="0">
            <a:spAutoFit/>
          </a:bodyPr>
          <a:lstStyle/>
          <a:p>
            <a:pPr>
              <a:lnSpc>
                <a:spcPct val="90000"/>
              </a:lnSpc>
              <a:spcAft>
                <a:spcPts val="600"/>
              </a:spcAft>
            </a:pPr>
            <a:r>
              <a:rPr lang="en-US" altLang="zh-CN" sz="1400" b="1">
                <a:gradFill>
                  <a:gsLst>
                    <a:gs pos="2917">
                      <a:schemeClr val="tx1"/>
                    </a:gs>
                    <a:gs pos="30000">
                      <a:schemeClr val="tx1"/>
                    </a:gs>
                  </a:gsLst>
                  <a:lin ang="5400000" scaled="0"/>
                </a:gradFill>
              </a:rPr>
              <a:t>ML Model Management Service:</a:t>
            </a:r>
            <a:r>
              <a:rPr lang="zh-CN" altLang="en-US" sz="1400"/>
              <a:t>模型管理服务可让数据科学家和开发运营团队将预测模型部署到各种环境。 从训练运行到部署，模型版本和沿袭都可受到跟踪。 可在云中存储、注册和管理模型。</a:t>
            </a:r>
            <a:endParaRPr lang="zh-CN" altLang="en-US" sz="1400">
              <a:gradFill>
                <a:gsLst>
                  <a:gs pos="2917">
                    <a:schemeClr val="tx1"/>
                  </a:gs>
                  <a:gs pos="30000">
                    <a:schemeClr val="tx1"/>
                  </a:gs>
                </a:gsLst>
                <a:lin ang="5400000" scaled="0"/>
              </a:gradFill>
            </a:endParaRPr>
          </a:p>
        </p:txBody>
      </p:sp>
      <p:sp>
        <p:nvSpPr>
          <p:cNvPr id="31" name="TextBox 30">
            <a:extLst>
              <a:ext uri="{FF2B5EF4-FFF2-40B4-BE49-F238E27FC236}">
                <a16:creationId xmlns:a16="http://schemas.microsoft.com/office/drawing/2014/main" id="{204FE8CD-802B-4FE4-8385-234A6FB4FEC6}"/>
              </a:ext>
            </a:extLst>
          </p:cNvPr>
          <p:cNvSpPr txBox="1"/>
          <p:nvPr/>
        </p:nvSpPr>
        <p:spPr>
          <a:xfrm>
            <a:off x="7523682" y="4432413"/>
            <a:ext cx="4191000" cy="877163"/>
          </a:xfrm>
          <a:prstGeom prst="rect">
            <a:avLst/>
          </a:prstGeom>
          <a:noFill/>
        </p:spPr>
        <p:txBody>
          <a:bodyPr wrap="square" lIns="182880" tIns="146304" rIns="182880" bIns="146304" rtlCol="0">
            <a:spAutoFit/>
          </a:bodyPr>
          <a:lstStyle/>
          <a:p>
            <a:pPr>
              <a:lnSpc>
                <a:spcPct val="90000"/>
              </a:lnSpc>
              <a:spcAft>
                <a:spcPts val="600"/>
              </a:spcAft>
            </a:pPr>
            <a:r>
              <a:rPr lang="en-US" altLang="zh-CN" sz="1400" b="1">
                <a:gradFill>
                  <a:gsLst>
                    <a:gs pos="2917">
                      <a:schemeClr val="tx1"/>
                    </a:gs>
                    <a:gs pos="30000">
                      <a:schemeClr val="tx1"/>
                    </a:gs>
                  </a:gsLst>
                  <a:lin ang="5400000" scaled="0"/>
                </a:gradFill>
              </a:rPr>
              <a:t>VS code tools for AI :</a:t>
            </a:r>
            <a:r>
              <a:rPr lang="zh-CN" altLang="en-US" sz="1400"/>
              <a:t>用于 </a:t>
            </a:r>
            <a:r>
              <a:rPr lang="en-US" altLang="zh-CN" sz="1400"/>
              <a:t>AI </a:t>
            </a:r>
            <a:r>
              <a:rPr lang="zh-CN" altLang="en-US" sz="1400"/>
              <a:t>的 </a:t>
            </a:r>
            <a:r>
              <a:rPr lang="en-US" altLang="zh-CN" sz="1400"/>
              <a:t>Visual Studio Code </a:t>
            </a:r>
            <a:r>
              <a:rPr lang="zh-CN" altLang="en-US" sz="1400"/>
              <a:t>工具是 </a:t>
            </a:r>
            <a:r>
              <a:rPr lang="en-US" altLang="zh-CN" sz="1400"/>
              <a:t>Visual Studio Code </a:t>
            </a:r>
            <a:r>
              <a:rPr lang="zh-CN" altLang="en-US" sz="1400"/>
              <a:t>中的一个扩展，用于生成、测试和部署深度学习与 </a:t>
            </a:r>
            <a:r>
              <a:rPr lang="en-US" altLang="zh-CN" sz="1400"/>
              <a:t>AI </a:t>
            </a:r>
            <a:r>
              <a:rPr lang="zh-CN" altLang="en-US" sz="1400"/>
              <a:t>解决方案。</a:t>
            </a:r>
            <a:endParaRPr lang="zh-CN" altLang="en-US" sz="1400">
              <a:gradFill>
                <a:gsLst>
                  <a:gs pos="2917">
                    <a:schemeClr val="tx1"/>
                  </a:gs>
                  <a:gs pos="30000">
                    <a:schemeClr val="tx1"/>
                  </a:gs>
                </a:gsLst>
                <a:lin ang="5400000" scaled="0"/>
              </a:gradFill>
            </a:endParaRPr>
          </a:p>
        </p:txBody>
      </p:sp>
      <p:sp>
        <p:nvSpPr>
          <p:cNvPr id="32" name="TextBox 31">
            <a:extLst>
              <a:ext uri="{FF2B5EF4-FFF2-40B4-BE49-F238E27FC236}">
                <a16:creationId xmlns:a16="http://schemas.microsoft.com/office/drawing/2014/main" id="{29093F5B-FF83-46B9-9251-73B987C2EE50}"/>
              </a:ext>
            </a:extLst>
          </p:cNvPr>
          <p:cNvSpPr txBox="1"/>
          <p:nvPr/>
        </p:nvSpPr>
        <p:spPr>
          <a:xfrm>
            <a:off x="7523682" y="5638577"/>
            <a:ext cx="4191000" cy="1264962"/>
          </a:xfrm>
          <a:prstGeom prst="rect">
            <a:avLst/>
          </a:prstGeom>
          <a:noFill/>
        </p:spPr>
        <p:txBody>
          <a:bodyPr wrap="square" lIns="182880" tIns="146304" rIns="182880" bIns="146304" rtlCol="0">
            <a:spAutoFit/>
          </a:bodyPr>
          <a:lstStyle/>
          <a:p>
            <a:pPr>
              <a:lnSpc>
                <a:spcPct val="90000"/>
              </a:lnSpc>
              <a:spcAft>
                <a:spcPts val="600"/>
              </a:spcAft>
            </a:pPr>
            <a:r>
              <a:rPr lang="en-US" altLang="zh-CN" sz="1400" b="1" err="1">
                <a:gradFill>
                  <a:gsLst>
                    <a:gs pos="2917">
                      <a:schemeClr val="tx1"/>
                    </a:gs>
                    <a:gs pos="30000">
                      <a:schemeClr val="tx1"/>
                    </a:gs>
                  </a:gsLst>
                  <a:lin ang="5400000" scaled="0"/>
                </a:gradFill>
              </a:rPr>
              <a:t>MMLSpark</a:t>
            </a:r>
            <a:r>
              <a:rPr lang="en-US" altLang="zh-CN" sz="1400" b="1">
                <a:gradFill>
                  <a:gsLst>
                    <a:gs pos="2917">
                      <a:schemeClr val="tx1"/>
                    </a:gs>
                    <a:gs pos="30000">
                      <a:schemeClr val="tx1"/>
                    </a:gs>
                  </a:gsLst>
                  <a:lin ang="5400000" scaled="0"/>
                </a:gradFill>
              </a:rPr>
              <a:t> : </a:t>
            </a:r>
            <a:r>
              <a:rPr lang="zh-CN" altLang="en-US" sz="1400">
                <a:gradFill>
                  <a:gsLst>
                    <a:gs pos="2917">
                      <a:schemeClr val="tx1"/>
                    </a:gs>
                    <a:gs pos="30000">
                      <a:schemeClr val="tx1"/>
                    </a:gs>
                  </a:gsLst>
                  <a:lin ang="5400000" scaled="0"/>
                </a:gradFill>
              </a:rPr>
              <a:t>针对 </a:t>
            </a:r>
            <a:r>
              <a:rPr lang="en-US" altLang="zh-CN" sz="1400">
                <a:gradFill>
                  <a:gsLst>
                    <a:gs pos="2917">
                      <a:schemeClr val="tx1"/>
                    </a:gs>
                    <a:gs pos="30000">
                      <a:schemeClr val="tx1"/>
                    </a:gs>
                  </a:gsLst>
                  <a:lin ang="5400000" scaled="0"/>
                </a:gradFill>
              </a:rPr>
              <a:t>Apache Spark </a:t>
            </a:r>
            <a:r>
              <a:rPr lang="zh-CN" altLang="en-US" sz="1400">
                <a:gradFill>
                  <a:gsLst>
                    <a:gs pos="2917">
                      <a:schemeClr val="tx1"/>
                    </a:gs>
                    <a:gs pos="30000">
                      <a:schemeClr val="tx1"/>
                    </a:gs>
                  </a:gsLst>
                  <a:lin ang="5400000" scaled="0"/>
                </a:gradFill>
              </a:rPr>
              <a:t>提供深度学习和数据科学工具的开源 </a:t>
            </a:r>
            <a:r>
              <a:rPr lang="en-US" altLang="zh-CN" sz="1400">
                <a:gradFill>
                  <a:gsLst>
                    <a:gs pos="2917">
                      <a:schemeClr val="tx1"/>
                    </a:gs>
                    <a:gs pos="30000">
                      <a:schemeClr val="tx1"/>
                    </a:gs>
                  </a:gsLst>
                  <a:lin ang="5400000" scaled="0"/>
                </a:gradFill>
              </a:rPr>
              <a:t>Spark </a:t>
            </a:r>
            <a:r>
              <a:rPr lang="zh-CN" altLang="en-US" sz="1400">
                <a:gradFill>
                  <a:gsLst>
                    <a:gs pos="2917">
                      <a:schemeClr val="tx1"/>
                    </a:gs>
                    <a:gs pos="30000">
                      <a:schemeClr val="tx1"/>
                    </a:gs>
                  </a:gsLst>
                  <a:lin ang="5400000" scaled="0"/>
                </a:gradFill>
              </a:rPr>
              <a:t>包。 它将 </a:t>
            </a:r>
            <a:r>
              <a:rPr lang="en-US" altLang="zh-CN" sz="1400">
                <a:gradFill>
                  <a:gsLst>
                    <a:gs pos="2917">
                      <a:schemeClr val="tx1"/>
                    </a:gs>
                    <a:gs pos="30000">
                      <a:schemeClr val="tx1"/>
                    </a:gs>
                  </a:gsLst>
                  <a:lin ang="5400000" scaled="0"/>
                </a:gradFill>
              </a:rPr>
              <a:t>Spark </a:t>
            </a:r>
            <a:r>
              <a:rPr lang="zh-CN" altLang="en-US" sz="1400">
                <a:gradFill>
                  <a:gsLst>
                    <a:gs pos="2917">
                      <a:schemeClr val="tx1"/>
                    </a:gs>
                    <a:gs pos="30000">
                      <a:schemeClr val="tx1"/>
                    </a:gs>
                  </a:gsLst>
                  <a:lin ang="5400000" scaled="0"/>
                </a:gradFill>
              </a:rPr>
              <a:t>机器学习管道与 </a:t>
            </a:r>
            <a:r>
              <a:rPr lang="en-US" altLang="zh-CN" sz="1400">
                <a:gradFill>
                  <a:gsLst>
                    <a:gs pos="2917">
                      <a:schemeClr val="tx1"/>
                    </a:gs>
                    <a:gs pos="30000">
                      <a:schemeClr val="tx1"/>
                    </a:gs>
                  </a:gsLst>
                  <a:lin ang="5400000" scaled="0"/>
                </a:gradFill>
              </a:rPr>
              <a:t>Microsoft </a:t>
            </a:r>
            <a:r>
              <a:rPr lang="zh-CN" altLang="en-US" sz="1400">
                <a:gradFill>
                  <a:gsLst>
                    <a:gs pos="2917">
                      <a:schemeClr val="tx1"/>
                    </a:gs>
                    <a:gs pos="30000">
                      <a:schemeClr val="tx1"/>
                    </a:gs>
                  </a:gsLst>
                  <a:lin ang="5400000" scaled="0"/>
                </a:gradFill>
              </a:rPr>
              <a:t>认知工具包和 </a:t>
            </a:r>
            <a:r>
              <a:rPr lang="en-US" altLang="zh-CN" sz="1400">
                <a:gradFill>
                  <a:gsLst>
                    <a:gs pos="2917">
                      <a:schemeClr val="tx1"/>
                    </a:gs>
                    <a:gs pos="30000">
                      <a:schemeClr val="tx1"/>
                    </a:gs>
                  </a:gsLst>
                  <a:lin ang="5400000" scaled="0"/>
                </a:gradFill>
              </a:rPr>
              <a:t>OpenCV </a:t>
            </a:r>
            <a:r>
              <a:rPr lang="zh-CN" altLang="en-US" sz="1400">
                <a:gradFill>
                  <a:gsLst>
                    <a:gs pos="2917">
                      <a:schemeClr val="tx1"/>
                    </a:gs>
                    <a:gs pos="30000">
                      <a:schemeClr val="tx1"/>
                    </a:gs>
                  </a:gsLst>
                  <a:lin ang="5400000" scaled="0"/>
                </a:gradFill>
              </a:rPr>
              <a:t>库相集成。 使用它可为大型映像和文本数据集创建功能强大、高度可缩放的预测模型与分析模型</a:t>
            </a:r>
          </a:p>
        </p:txBody>
      </p:sp>
    </p:spTree>
    <p:extLst>
      <p:ext uri="{BB962C8B-B14F-4D97-AF65-F5344CB8AC3E}">
        <p14:creationId xmlns:p14="http://schemas.microsoft.com/office/powerpoint/2010/main" val="140115026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275481" y="80886"/>
            <a:ext cx="11887878" cy="917575"/>
          </a:xfrm>
        </p:spPr>
        <p:txBody>
          <a:bodyPr/>
          <a:lstStyle/>
          <a:p>
            <a:pPr defTabSz="932418">
              <a:lnSpc>
                <a:spcPct val="100000"/>
              </a:lnSpc>
              <a:spcBef>
                <a:spcPts val="0"/>
              </a:spcBef>
            </a:pPr>
            <a:r>
              <a:rPr lang="en-US" sz="3999" kern="0" spc="50">
                <a:solidFill>
                  <a:schemeClr val="bg1"/>
                </a:solidFill>
                <a:latin typeface="Segoe UI Semilight" charset="0"/>
                <a:ea typeface="Segoe UI Semilight" charset="0"/>
                <a:cs typeface="Segoe UI Semilight" charset="0"/>
              </a:rPr>
              <a:t>Machine Learning &amp; AI Portfolio</a:t>
            </a:r>
            <a:br>
              <a:rPr lang="en-US" sz="3999" kern="0" spc="50">
                <a:solidFill>
                  <a:schemeClr val="bg1"/>
                </a:solidFill>
                <a:latin typeface="Segoe UI Semilight" charset="0"/>
                <a:ea typeface="Segoe UI Semilight" charset="0"/>
                <a:cs typeface="Segoe UI Semilight" charset="0"/>
              </a:rPr>
            </a:br>
            <a:r>
              <a:rPr lang="en-US" sz="2000" spc="100">
                <a:ln>
                  <a:noFill/>
                </a:ln>
                <a:solidFill>
                  <a:schemeClr val="bg1"/>
                </a:solidFill>
                <a:latin typeface="Segoe UI Semilight"/>
                <a:cs typeface="Segoe UI Light" panose="020B0502040204020203" pitchFamily="34" charset="0"/>
              </a:rPr>
              <a:t>When to use what?</a:t>
            </a:r>
            <a:br>
              <a:rPr lang="en-US" sz="2000" spc="100">
                <a:ln>
                  <a:noFill/>
                </a:ln>
                <a:solidFill>
                  <a:schemeClr val="bg1"/>
                </a:solidFill>
                <a:latin typeface="Segoe UI Semilight"/>
                <a:cs typeface="Segoe UI Light" panose="020B0502040204020203" pitchFamily="34" charset="0"/>
              </a:rPr>
            </a:br>
            <a:endParaRPr lang="en-US" sz="2000" spc="100">
              <a:ln>
                <a:noFill/>
              </a:ln>
              <a:solidFill>
                <a:schemeClr val="bg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9530" y="5475122"/>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pPr>
            <a:r>
              <a:rPr lang="en-US" sz="1599">
                <a:solidFill>
                  <a:srgbClr val="0070C0"/>
                </a:solidFill>
                <a:latin typeface="Segoe UI Semibold" panose="020B0702040204020203" pitchFamily="34" charset="0"/>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74208" y="4808085"/>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pPr>
            <a:r>
              <a:rPr lang="en-US" sz="1599">
                <a:solidFill>
                  <a:srgbClr val="0070C0"/>
                </a:solidFill>
                <a:latin typeface="Segoe UI Semibold" panose="020B0702040204020203" pitchFamily="34" charset="0"/>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74208" y="3915445"/>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pPr>
            <a:r>
              <a:rPr lang="en-US" sz="1599">
                <a:solidFill>
                  <a:srgbClr val="0070C0"/>
                </a:solidFill>
                <a:latin typeface="Segoe UI Semibold" panose="020B0702040204020203" pitchFamily="34" charset="0"/>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75481" y="2182596"/>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pPr>
            <a:r>
              <a:rPr lang="en-US" sz="1599">
                <a:solidFill>
                  <a:srgbClr val="0070C0"/>
                </a:solidFill>
                <a:latin typeface="Segoe UI Semibold" panose="020B0702040204020203" pitchFamily="34" charset="0"/>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161129" y="1387268"/>
            <a:ext cx="1258506" cy="469103"/>
          </a:xfrm>
          <a:prstGeom prst="rect">
            <a:avLst/>
          </a:prstGeom>
          <a:noFill/>
          <a:ln>
            <a:noFill/>
          </a:ln>
        </p:spPr>
        <p:txBody>
          <a:bodyPr wrap="square" rtlCol="0" anchor="ctr">
            <a:spAutoFit/>
          </a:bodyPr>
          <a:lstStyle/>
          <a:p>
            <a:pPr algn="ctr" defTabSz="932418"/>
            <a:r>
              <a:rPr lang="en-US" sz="1224" b="1" kern="0" spc="50">
                <a:solidFill>
                  <a:srgbClr val="505050"/>
                </a:solidFill>
                <a:latin typeface="Segoe UI Semibold" charset="0"/>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161129" y="2261574"/>
            <a:ext cx="1258506" cy="478442"/>
          </a:xfrm>
          <a:prstGeom prst="rect">
            <a:avLst/>
          </a:prstGeom>
          <a:noFill/>
        </p:spPr>
        <p:txBody>
          <a:bodyPr wrap="square" rtlCol="0" anchor="ctr">
            <a:spAutoFit/>
          </a:bodyPr>
          <a:lstStyle/>
          <a:p>
            <a:pPr algn="ctr" defTabSz="932418"/>
            <a:r>
              <a:rPr lang="en-US" sz="1224" b="1" kern="0" spc="50">
                <a:solidFill>
                  <a:srgbClr val="505050"/>
                </a:solidFill>
                <a:latin typeface="Segoe UI Semibold" charset="0"/>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3170670" y="3238404"/>
            <a:ext cx="3205741" cy="286306"/>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160754" y="4090491"/>
            <a:ext cx="1259257" cy="286306"/>
          </a:xfrm>
          <a:prstGeom prst="rect">
            <a:avLst/>
          </a:prstGeom>
          <a:noFill/>
        </p:spPr>
        <p:txBody>
          <a:bodyPr wrap="square" rtlCol="0" anchor="ctr">
            <a:spAutoFit/>
          </a:bodyPr>
          <a:lstStyle/>
          <a:p>
            <a:pPr algn="ctr" defTabSz="932418"/>
            <a:r>
              <a:rPr lang="en-US" sz="1224" b="1" kern="0" spc="50">
                <a:solidFill>
                  <a:srgbClr val="505050"/>
                </a:solidFill>
                <a:latin typeface="Segoe UI Semibold" charset="0"/>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3886959" y="4790278"/>
            <a:ext cx="1790003" cy="478442"/>
          </a:xfrm>
          <a:prstGeom prst="rect">
            <a:avLst/>
          </a:prstGeom>
          <a:noFill/>
        </p:spPr>
        <p:txBody>
          <a:bodyPr wrap="square" rtlCol="0" anchor="ctr">
            <a:spAutoFit/>
          </a:bodyPr>
          <a:lstStyle/>
          <a:p>
            <a:pPr algn="ctr" defTabSz="932418"/>
            <a:r>
              <a:rPr lang="en-US" sz="1224" b="1" kern="0" spc="50">
                <a:solidFill>
                  <a:srgbClr val="505050"/>
                </a:solidFill>
                <a:latin typeface="Segoe UI Semibold" charset="0"/>
                <a:cs typeface="Segoe UI Semibold" charset="0"/>
              </a:rPr>
              <a:t>(On-</a:t>
            </a:r>
            <a:r>
              <a:rPr lang="en-US" sz="1224" b="1" kern="0" spc="50" err="1">
                <a:solidFill>
                  <a:srgbClr val="505050"/>
                </a:solidFill>
                <a:latin typeface="Segoe UI Semibold" charset="0"/>
                <a:cs typeface="Segoe UI Semibold" charset="0"/>
              </a:rPr>
              <a:t>prem</a:t>
            </a:r>
            <a:r>
              <a:rPr lang="en-US" sz="1224" b="1" kern="0" spc="50">
                <a:solidFill>
                  <a:srgbClr val="505050"/>
                </a:solidFill>
                <a:latin typeface="Segoe UI Semibold" charset="0"/>
                <a:cs typeface="Segoe UI Semibold" charset="0"/>
              </a:rPr>
              <a:t>)</a:t>
            </a:r>
            <a:br>
              <a:rPr lang="en-US" sz="1224" b="1" kern="0" spc="50">
                <a:solidFill>
                  <a:srgbClr val="505050"/>
                </a:solidFill>
                <a:latin typeface="Segoe UI Semibold" charset="0"/>
                <a:cs typeface="Segoe UI Semibold" charset="0"/>
              </a:rPr>
            </a:br>
            <a:r>
              <a:rPr lang="en-US" sz="1224" b="1" kern="0" spc="50">
                <a:solidFill>
                  <a:srgbClr val="505050"/>
                </a:solidFill>
                <a:latin typeface="Segoe UI Semibold" charset="0"/>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823990" y="5889444"/>
            <a:ext cx="932630" cy="478442"/>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On-</a:t>
            </a:r>
            <a:r>
              <a:rPr lang="en-US" sz="1224" b="1" kern="0" spc="50" err="1">
                <a:solidFill>
                  <a:srgbClr val="505050"/>
                </a:solidFill>
                <a:latin typeface="Segoe UI Semibold" charset="0"/>
                <a:cs typeface="Segoe UI Semibold" charset="0"/>
              </a:rPr>
              <a:t>prem</a:t>
            </a:r>
            <a:r>
              <a:rPr lang="en-US" sz="1224" b="1" kern="0" spc="50">
                <a:solidFill>
                  <a:srgbClr val="505050"/>
                </a:solidFill>
                <a:latin typeface="Segoe UI Semibold" charset="0"/>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859440" y="5889443"/>
            <a:ext cx="932630" cy="478442"/>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5722564" y="4767926"/>
            <a:ext cx="2315690" cy="478442"/>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(cloud) </a:t>
            </a:r>
          </a:p>
          <a:p>
            <a:pPr algn="ctr" defTabSz="932418"/>
            <a:r>
              <a:rPr lang="en-US" sz="1224" b="1" kern="0" spc="50">
                <a:solidFill>
                  <a:srgbClr val="505050"/>
                </a:solidFill>
                <a:latin typeface="Segoe UI Semibold" charset="0"/>
                <a:cs typeface="Segoe UI Semibold" charset="0"/>
              </a:rPr>
              <a:t>AML services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910095" y="5889443"/>
            <a:ext cx="932630" cy="478442"/>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945545" y="5889444"/>
            <a:ext cx="932630" cy="286306"/>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Spark</a:t>
            </a:r>
          </a:p>
        </p:txBody>
      </p:sp>
      <p:sp>
        <p:nvSpPr>
          <p:cNvPr id="34" name="Rectangle 33">
            <a:extLst>
              <a:ext uri="{FF2B5EF4-FFF2-40B4-BE49-F238E27FC236}">
                <a16:creationId xmlns:a16="http://schemas.microsoft.com/office/drawing/2014/main" id="{75CD90E1-C363-45D7-9410-2125A5A66228}"/>
              </a:ext>
            </a:extLst>
          </p:cNvPr>
          <p:cNvSpPr/>
          <p:nvPr/>
        </p:nvSpPr>
        <p:spPr>
          <a:xfrm>
            <a:off x="7965790" y="5889444"/>
            <a:ext cx="932630" cy="286306"/>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Hadoop</a:t>
            </a:r>
          </a:p>
        </p:txBody>
      </p:sp>
      <p:sp>
        <p:nvSpPr>
          <p:cNvPr id="36" name="Rectangle 35">
            <a:extLst>
              <a:ext uri="{FF2B5EF4-FFF2-40B4-BE49-F238E27FC236}">
                <a16:creationId xmlns:a16="http://schemas.microsoft.com/office/drawing/2014/main" id="{62930F2D-A90E-4362-A959-FA0B1337DA44}"/>
              </a:ext>
            </a:extLst>
          </p:cNvPr>
          <p:cNvSpPr/>
          <p:nvPr/>
        </p:nvSpPr>
        <p:spPr>
          <a:xfrm>
            <a:off x="8949828" y="5889443"/>
            <a:ext cx="1035453" cy="478442"/>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Azure Batch</a:t>
            </a:r>
          </a:p>
        </p:txBody>
      </p:sp>
      <p:sp>
        <p:nvSpPr>
          <p:cNvPr id="38" name="Rectangle 37">
            <a:extLst>
              <a:ext uri="{FF2B5EF4-FFF2-40B4-BE49-F238E27FC236}">
                <a16:creationId xmlns:a16="http://schemas.microsoft.com/office/drawing/2014/main" id="{834BF3B1-9D60-40B0-B0D9-62A9D75BBD0B}"/>
              </a:ext>
            </a:extLst>
          </p:cNvPr>
          <p:cNvSpPr/>
          <p:nvPr/>
        </p:nvSpPr>
        <p:spPr>
          <a:xfrm>
            <a:off x="10036691" y="5889444"/>
            <a:ext cx="932630" cy="286306"/>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DSVM</a:t>
            </a:r>
          </a:p>
        </p:txBody>
      </p:sp>
      <p:sp>
        <p:nvSpPr>
          <p:cNvPr id="40" name="Rectangle 39">
            <a:extLst>
              <a:ext uri="{FF2B5EF4-FFF2-40B4-BE49-F238E27FC236}">
                <a16:creationId xmlns:a16="http://schemas.microsoft.com/office/drawing/2014/main" id="{CEBDD359-D365-4942-A032-181275E70A71}"/>
              </a:ext>
            </a:extLst>
          </p:cNvPr>
          <p:cNvSpPr/>
          <p:nvPr/>
        </p:nvSpPr>
        <p:spPr>
          <a:xfrm>
            <a:off x="10898576" y="5889444"/>
            <a:ext cx="1279758" cy="670577"/>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Azure Container Service</a:t>
            </a:r>
          </a:p>
        </p:txBody>
      </p:sp>
      <p:sp>
        <p:nvSpPr>
          <p:cNvPr id="42" name="Rectangle 41">
            <a:extLst>
              <a:ext uri="{FF2B5EF4-FFF2-40B4-BE49-F238E27FC236}">
                <a16:creationId xmlns:a16="http://schemas.microsoft.com/office/drawing/2014/main" id="{48B510BA-873E-47AC-AD6D-A804E4617003}"/>
              </a:ext>
            </a:extLst>
          </p:cNvPr>
          <p:cNvSpPr/>
          <p:nvPr/>
        </p:nvSpPr>
        <p:spPr>
          <a:xfrm>
            <a:off x="8215552" y="4109011"/>
            <a:ext cx="1435404" cy="286306"/>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931064" y="4767926"/>
            <a:ext cx="2020444" cy="478442"/>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(cloud) </a:t>
            </a:r>
          </a:p>
          <a:p>
            <a:pPr algn="ctr" defTabSz="932418"/>
            <a:r>
              <a:rPr lang="en-US" sz="1224" b="1" kern="0" spc="50">
                <a:solidFill>
                  <a:srgbClr val="505050"/>
                </a:solidFill>
                <a:latin typeface="Segoe UI Semibold" charset="0"/>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7503688" y="2351391"/>
            <a:ext cx="1188020" cy="286306"/>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6583041" y="3211946"/>
            <a:ext cx="3029313" cy="286306"/>
          </a:xfrm>
          <a:prstGeom prst="rect">
            <a:avLst/>
          </a:prstGeom>
          <a:noFill/>
        </p:spPr>
        <p:txBody>
          <a:bodyPr wrap="square" rtlCol="0">
            <a:spAutoFit/>
          </a:bodyPr>
          <a:lstStyle/>
          <a:p>
            <a:pPr algn="ctr" defTabSz="932418"/>
            <a:r>
              <a:rPr lang="en-US" sz="1224" b="1" kern="0" spc="50">
                <a:solidFill>
                  <a:srgbClr val="505050"/>
                </a:solidFill>
                <a:latin typeface="Segoe UI Semibold" charset="0"/>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790382" y="1856371"/>
            <a:ext cx="0" cy="40520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6196530" y="450223"/>
            <a:ext cx="495020" cy="3307316"/>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cxnSpLocks/>
            <a:stCxn id="46" idx="2"/>
            <a:endCxn id="48" idx="0"/>
          </p:cNvCxnSpPr>
          <p:nvPr/>
        </p:nvCxnSpPr>
        <p:spPr>
          <a:xfrm>
            <a:off x="8097698" y="2637697"/>
            <a:ext cx="0" cy="574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flipH="1">
            <a:off x="4773541" y="2740015"/>
            <a:ext cx="16842" cy="49838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561246" y="1737003"/>
            <a:ext cx="584301"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773540" y="3524710"/>
            <a:ext cx="16843" cy="56578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8933254" y="4395317"/>
            <a:ext cx="8032" cy="37260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639831" y="3527349"/>
            <a:ext cx="391128" cy="2090026"/>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781961" y="4376797"/>
            <a:ext cx="8422" cy="41348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43497" y="5307184"/>
            <a:ext cx="620723" cy="543794"/>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25771" y="5333255"/>
            <a:ext cx="620724" cy="49165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306874" y="5315907"/>
            <a:ext cx="643075" cy="50399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824596" y="5302180"/>
            <a:ext cx="643076"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334718" y="4792058"/>
            <a:ext cx="643076"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852445" y="4274332"/>
            <a:ext cx="643075" cy="2587146"/>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370169" y="3756607"/>
            <a:ext cx="643076"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A4DE633-58FA-4F2B-AFCF-A1E9E9446229}"/>
              </a:ext>
            </a:extLst>
          </p:cNvPr>
          <p:cNvCxnSpPr>
            <a:cxnSpLocks/>
            <a:stCxn id="28" idx="2"/>
            <a:endCxn id="40" idx="0"/>
          </p:cNvCxnSpPr>
          <p:nvPr/>
        </p:nvCxnSpPr>
        <p:spPr>
          <a:xfrm rot="16200000" flipH="1">
            <a:off x="8887894" y="3238882"/>
            <a:ext cx="643076" cy="465804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591" y="6543509"/>
            <a:ext cx="1006376" cy="370188"/>
          </a:xfrm>
          <a:prstGeom prst="rect">
            <a:avLst/>
          </a:prstGeom>
        </p:spPr>
      </p:pic>
      <p:sp>
        <p:nvSpPr>
          <p:cNvPr id="47" name="Rectangle 46">
            <a:extLst>
              <a:ext uri="{FF2B5EF4-FFF2-40B4-BE49-F238E27FC236}">
                <a16:creationId xmlns:a16="http://schemas.microsoft.com/office/drawing/2014/main" id="{66B9963F-768B-43C1-8B5F-69B370525245}"/>
              </a:ext>
            </a:extLst>
          </p:cNvPr>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a:t>
            </a:r>
            <a:r>
              <a:rPr lang="zh-CN" altLang="en-US" sz="3600">
                <a:gradFill>
                  <a:gsLst>
                    <a:gs pos="5417">
                      <a:srgbClr val="FFFFFF"/>
                    </a:gs>
                    <a:gs pos="28000">
                      <a:srgbClr val="FFFFFF"/>
                    </a:gs>
                  </a:gsLst>
                  <a:lin ang="5400000" scaled="0"/>
                </a:gradFill>
                <a:latin typeface="+mj-ea"/>
                <a:ea typeface="+mj-ea"/>
                <a:cs typeface="Segoe UI" pitchFamily="34" charset="0"/>
              </a:rPr>
              <a:t>机器学习 </a:t>
            </a:r>
            <a:r>
              <a:rPr lang="en-US" altLang="zh-CN" sz="3600">
                <a:gradFill>
                  <a:gsLst>
                    <a:gs pos="5417">
                      <a:srgbClr val="FFFFFF"/>
                    </a:gs>
                    <a:gs pos="28000">
                      <a:srgbClr val="FFFFFF"/>
                    </a:gs>
                  </a:gsLst>
                  <a:lin ang="5400000" scaled="0"/>
                </a:gradFill>
                <a:latin typeface="+mj-ea"/>
                <a:ea typeface="+mj-ea"/>
                <a:cs typeface="Segoe UI" pitchFamily="34" charset="0"/>
              </a:rPr>
              <a:t>&amp; </a:t>
            </a:r>
            <a:r>
              <a:rPr lang="zh-CN" altLang="en-US" sz="3600">
                <a:gradFill>
                  <a:gsLst>
                    <a:gs pos="5417">
                      <a:srgbClr val="FFFFFF"/>
                    </a:gs>
                    <a:gs pos="28000">
                      <a:srgbClr val="FFFFFF"/>
                    </a:gs>
                  </a:gsLst>
                  <a:lin ang="5400000" scaled="0"/>
                </a:gradFill>
                <a:latin typeface="+mj-ea"/>
                <a:ea typeface="+mj-ea"/>
                <a:cs typeface="Segoe UI" pitchFamily="34" charset="0"/>
              </a:rPr>
              <a:t>人工智能图谱</a:t>
            </a:r>
          </a:p>
        </p:txBody>
      </p:sp>
    </p:spTree>
    <p:extLst>
      <p:ext uri="{BB962C8B-B14F-4D97-AF65-F5344CB8AC3E}">
        <p14:creationId xmlns:p14="http://schemas.microsoft.com/office/powerpoint/2010/main" val="29179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895" r="36660"/>
          <a:stretch/>
        </p:blipFill>
        <p:spPr>
          <a:xfrm>
            <a:off x="-213181" y="-40552"/>
            <a:ext cx="5323328" cy="7035076"/>
          </a:xfrm>
          <a:prstGeom prst="rect">
            <a:avLst/>
          </a:prstGeom>
        </p:spPr>
      </p:pic>
      <p:sp>
        <p:nvSpPr>
          <p:cNvPr id="5" name="Title 1"/>
          <p:cNvSpPr txBox="1">
            <a:spLocks/>
          </p:cNvSpPr>
          <p:nvPr/>
        </p:nvSpPr>
        <p:spPr>
          <a:xfrm>
            <a:off x="5684837" y="677862"/>
            <a:ext cx="2667000" cy="8494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a:t>企业集成</a:t>
            </a:r>
            <a:endParaRPr lang="zh-CN" altLang="en-US" sz="3600"/>
          </a:p>
        </p:txBody>
      </p:sp>
      <p:sp>
        <p:nvSpPr>
          <p:cNvPr id="6" name="TextBox 5"/>
          <p:cNvSpPr txBox="1"/>
          <p:nvPr/>
        </p:nvSpPr>
        <p:spPr>
          <a:xfrm>
            <a:off x="5684837" y="1897062"/>
            <a:ext cx="2205797" cy="472129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zh-CN" altLang="en-US" sz="2400" dirty="0">
                <a:gradFill>
                  <a:gsLst>
                    <a:gs pos="2917">
                      <a:schemeClr val="tx1"/>
                    </a:gs>
                    <a:gs pos="30000">
                      <a:schemeClr val="tx1"/>
                    </a:gs>
                  </a:gsLst>
                  <a:lin ang="5400000" scaled="0"/>
                </a:gradFill>
              </a:rPr>
              <a:t>服务总线</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API</a:t>
            </a:r>
            <a:r>
              <a:rPr lang="zh-CN" altLang="en-US" sz="2400" dirty="0">
                <a:gradFill>
                  <a:gsLst>
                    <a:gs pos="2917">
                      <a:schemeClr val="tx1"/>
                    </a:gs>
                    <a:gs pos="30000">
                      <a:schemeClr val="tx1"/>
                    </a:gs>
                  </a:gsLst>
                  <a:lin ang="5400000" scaled="0"/>
                </a:gradFill>
              </a:rPr>
              <a:t>管理</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dirty="0">
                <a:gradFill>
                  <a:gsLst>
                    <a:gs pos="2917">
                      <a:schemeClr val="tx1"/>
                    </a:gs>
                    <a:gs pos="30000">
                      <a:schemeClr val="tx1"/>
                    </a:gs>
                  </a:gsLst>
                  <a:lin ang="5400000" scaled="0"/>
                </a:gradFill>
              </a:rPr>
              <a:t>逻辑应用</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Azure </a:t>
            </a:r>
            <a:r>
              <a:rPr lang="zh-CN" altLang="en-US" sz="2400" dirty="0">
                <a:gradFill>
                  <a:gsLst>
                    <a:gs pos="2917">
                      <a:schemeClr val="tx1"/>
                    </a:gs>
                    <a:gs pos="30000">
                      <a:schemeClr val="tx1"/>
                    </a:gs>
                  </a:gsLst>
                  <a:lin ang="5400000" scaled="0"/>
                </a:gradFill>
              </a:rPr>
              <a:t>策略</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dirty="0">
                <a:gradFill>
                  <a:gsLst>
                    <a:gs pos="2917">
                      <a:schemeClr val="tx1"/>
                    </a:gs>
                    <a:gs pos="30000">
                      <a:schemeClr val="tx1"/>
                    </a:gs>
                  </a:gsLst>
                  <a:lin ang="5400000" scaled="0"/>
                </a:gradFill>
              </a:rPr>
              <a:t>数据目录</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BizTalk</a:t>
            </a:r>
            <a:r>
              <a:rPr lang="zh-CN" altLang="en-US" sz="2400" dirty="0">
                <a:gradFill>
                  <a:gsLst>
                    <a:gs pos="2917">
                      <a:schemeClr val="tx1"/>
                    </a:gs>
                    <a:gs pos="30000">
                      <a:schemeClr val="tx1"/>
                    </a:gs>
                  </a:gsLst>
                  <a:lin ang="5400000" scaled="0"/>
                </a:gradFill>
              </a:rPr>
              <a:t>服务</a:t>
            </a:r>
          </a:p>
        </p:txBody>
      </p:sp>
    </p:spTree>
    <p:extLst>
      <p:ext uri="{BB962C8B-B14F-4D97-AF65-F5344CB8AC3E}">
        <p14:creationId xmlns:p14="http://schemas.microsoft.com/office/powerpoint/2010/main" val="39535035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07442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网络 </a:t>
            </a:r>
            <a:r>
              <a:rPr lang="en-US" altLang="zh-CN" sz="3600">
                <a:gradFill>
                  <a:gsLst>
                    <a:gs pos="5417">
                      <a:srgbClr val="FFFFFF"/>
                    </a:gs>
                    <a:gs pos="28000">
                      <a:srgbClr val="FFFFFF"/>
                    </a:gs>
                  </a:gsLst>
                  <a:lin ang="5400000" scaled="0"/>
                </a:gradFill>
                <a:latin typeface="+mj-ea"/>
                <a:ea typeface="+mj-ea"/>
                <a:cs typeface="Segoe UI" pitchFamily="34" charset="0"/>
              </a:rPr>
              <a:t>– VPN</a:t>
            </a:r>
            <a:r>
              <a:rPr lang="zh-CN" altLang="en-US" sz="3600">
                <a:gradFill>
                  <a:gsLst>
                    <a:gs pos="5417">
                      <a:srgbClr val="FFFFFF"/>
                    </a:gs>
                    <a:gs pos="28000">
                      <a:srgbClr val="FFFFFF"/>
                    </a:gs>
                  </a:gsLst>
                  <a:lin ang="5400000" scaled="0"/>
                </a:gradFill>
                <a:latin typeface="+mj-ea"/>
                <a:ea typeface="+mj-ea"/>
                <a:cs typeface="Segoe UI" pitchFamily="34" charset="0"/>
              </a:rPr>
              <a:t>网关 </a:t>
            </a:r>
            <a:r>
              <a:rPr lang="en-US" altLang="zh-CN" sz="3600">
                <a:gradFill>
                  <a:gsLst>
                    <a:gs pos="5417">
                      <a:srgbClr val="FFFFFF"/>
                    </a:gs>
                    <a:gs pos="28000">
                      <a:srgbClr val="FFFFFF"/>
                    </a:gs>
                  </a:gsLst>
                  <a:lin ang="5400000" scaled="0"/>
                </a:gradFill>
                <a:latin typeface="+mj-ea"/>
                <a:ea typeface="+mj-ea"/>
                <a:cs typeface="Segoe UI" pitchFamily="34" charset="0"/>
              </a:rPr>
              <a:t>&amp; </a:t>
            </a:r>
            <a:r>
              <a:rPr lang="en-US" altLang="zh-CN" sz="3600" err="1">
                <a:gradFill>
                  <a:gsLst>
                    <a:gs pos="5417">
                      <a:srgbClr val="FFFFFF"/>
                    </a:gs>
                    <a:gs pos="28000">
                      <a:srgbClr val="FFFFFF"/>
                    </a:gs>
                  </a:gsLst>
                  <a:lin ang="5400000" scaled="0"/>
                </a:gradFill>
                <a:latin typeface="+mj-ea"/>
                <a:ea typeface="+mj-ea"/>
                <a:cs typeface="Segoe UI" pitchFamily="34" charset="0"/>
              </a:rPr>
              <a:t>VNet</a:t>
            </a:r>
            <a:r>
              <a:rPr lang="en-US" altLang="zh-CN" sz="3600">
                <a:gradFill>
                  <a:gsLst>
                    <a:gs pos="5417">
                      <a:srgbClr val="FFFFFF"/>
                    </a:gs>
                    <a:gs pos="28000">
                      <a:srgbClr val="FFFFFF"/>
                    </a:gs>
                  </a:gsLst>
                  <a:lin ang="5400000" scaled="0"/>
                </a:gradFill>
                <a:latin typeface="+mj-ea"/>
                <a:ea typeface="+mj-ea"/>
                <a:cs typeface="Segoe UI" pitchFamily="34" charset="0"/>
              </a:rPr>
              <a:t> </a:t>
            </a:r>
            <a:r>
              <a:rPr lang="zh-CN" altLang="en-US" sz="3600">
                <a:gradFill>
                  <a:gsLst>
                    <a:gs pos="5417">
                      <a:srgbClr val="FFFFFF"/>
                    </a:gs>
                    <a:gs pos="28000">
                      <a:srgbClr val="FFFFFF"/>
                    </a:gs>
                  </a:gsLst>
                  <a:lin ang="5400000" scaled="0"/>
                </a:gradFill>
                <a:latin typeface="+mj-ea"/>
                <a:ea typeface="+mj-ea"/>
                <a:cs typeface="Segoe UI" pitchFamily="34" charset="0"/>
              </a:rPr>
              <a:t>对等互连</a:t>
            </a:r>
            <a:endParaRPr lang="en-US" sz="3600">
              <a:gradFill>
                <a:gsLst>
                  <a:gs pos="5417">
                    <a:srgbClr val="FFFFFF"/>
                  </a:gs>
                  <a:gs pos="28000">
                    <a:srgbClr val="FFFFFF"/>
                  </a:gs>
                </a:gsLst>
                <a:lin ang="5400000" scaled="0"/>
              </a:gradFill>
              <a:latin typeface="+mj-ea"/>
              <a:ea typeface="+mj-ea"/>
              <a:cs typeface="Segoe UI" pitchFamily="34" charset="0"/>
            </a:endParaRPr>
          </a:p>
        </p:txBody>
      </p:sp>
      <p:sp>
        <p:nvSpPr>
          <p:cNvPr id="46" name="Rectangle 45"/>
          <p:cNvSpPr/>
          <p:nvPr/>
        </p:nvSpPr>
        <p:spPr>
          <a:xfrm>
            <a:off x="1167956" y="1225026"/>
            <a:ext cx="2262158" cy="646331"/>
          </a:xfrm>
          <a:prstGeom prst="rect">
            <a:avLst/>
          </a:prstGeom>
        </p:spPr>
        <p:txBody>
          <a:bodyPr wrap="none">
            <a:spAutoFit/>
          </a:bodyPr>
          <a:lstStyle/>
          <a:p>
            <a:r>
              <a:rPr lang="zh-CN" altLang="en-US">
                <a:gradFill>
                  <a:gsLst>
                    <a:gs pos="2917">
                      <a:schemeClr val="tx1"/>
                    </a:gs>
                    <a:gs pos="30000">
                      <a:schemeClr val="tx1"/>
                    </a:gs>
                  </a:gsLst>
                  <a:lin ang="5400000" scaled="0"/>
                </a:gradFill>
              </a:rPr>
              <a:t>使用虚拟私有云进行</a:t>
            </a:r>
            <a:endParaRPr lang="en-US" altLang="zh-CN">
              <a:gradFill>
                <a:gsLst>
                  <a:gs pos="2917">
                    <a:schemeClr val="tx1"/>
                  </a:gs>
                  <a:gs pos="30000">
                    <a:schemeClr val="tx1"/>
                  </a:gs>
                </a:gsLst>
                <a:lin ang="5400000" scaled="0"/>
              </a:gradFill>
            </a:endParaRPr>
          </a:p>
          <a:p>
            <a:r>
              <a:rPr lang="zh-CN" altLang="en-US">
                <a:gradFill>
                  <a:gsLst>
                    <a:gs pos="2917">
                      <a:schemeClr val="tx1"/>
                    </a:gs>
                    <a:gs pos="30000">
                      <a:schemeClr val="tx1"/>
                    </a:gs>
                  </a:gsLst>
                  <a:lin ang="5400000" scaled="0"/>
                </a:gradFill>
              </a:rPr>
              <a:t>存储、备份和恢复</a:t>
            </a:r>
          </a:p>
        </p:txBody>
      </p:sp>
      <p:sp>
        <p:nvSpPr>
          <p:cNvPr id="47" name="Rectangle 46"/>
          <p:cNvSpPr/>
          <p:nvPr/>
        </p:nvSpPr>
        <p:spPr>
          <a:xfrm>
            <a:off x="4953377" y="1225026"/>
            <a:ext cx="1569660" cy="369332"/>
          </a:xfrm>
          <a:prstGeom prst="rect">
            <a:avLst/>
          </a:prstGeom>
        </p:spPr>
        <p:txBody>
          <a:bodyPr wrap="none">
            <a:spAutoFit/>
          </a:bodyPr>
          <a:lstStyle/>
          <a:p>
            <a:r>
              <a:rPr lang="zh-CN" altLang="en-US">
                <a:gradFill>
                  <a:gsLst>
                    <a:gs pos="2917">
                      <a:schemeClr val="tx1"/>
                    </a:gs>
                    <a:gs pos="30000">
                      <a:schemeClr val="tx1"/>
                    </a:gs>
                  </a:gsLst>
                  <a:lin ang="5400000" scaled="0"/>
                </a:gradFill>
              </a:rPr>
              <a:t>扩展数据中心</a:t>
            </a:r>
          </a:p>
        </p:txBody>
      </p:sp>
      <p:sp>
        <p:nvSpPr>
          <p:cNvPr id="48" name="Rectangle 47"/>
          <p:cNvSpPr/>
          <p:nvPr/>
        </p:nvSpPr>
        <p:spPr>
          <a:xfrm>
            <a:off x="8458756" y="1225026"/>
            <a:ext cx="2031325" cy="369332"/>
          </a:xfrm>
          <a:prstGeom prst="rect">
            <a:avLst/>
          </a:prstGeom>
        </p:spPr>
        <p:txBody>
          <a:bodyPr wrap="none">
            <a:spAutoFit/>
          </a:bodyPr>
          <a:lstStyle/>
          <a:p>
            <a:r>
              <a:rPr lang="zh-CN" altLang="en-US">
                <a:gradFill>
                  <a:gsLst>
                    <a:gs pos="2917">
                      <a:schemeClr val="tx1"/>
                    </a:gs>
                    <a:gs pos="30000">
                      <a:schemeClr val="tx1"/>
                    </a:gs>
                  </a:gsLst>
                  <a:lin ang="5400000" scaled="0"/>
                </a:gradFill>
              </a:rPr>
              <a:t>构建混合应用程序</a:t>
            </a:r>
          </a:p>
        </p:txBody>
      </p:sp>
      <p:pic>
        <p:nvPicPr>
          <p:cNvPr id="4" name="Picture 3"/>
          <p:cNvPicPr>
            <a:picLocks noChangeAspect="1"/>
          </p:cNvPicPr>
          <p:nvPr/>
        </p:nvPicPr>
        <p:blipFill>
          <a:blip r:embed="rId3"/>
          <a:stretch>
            <a:fillRect/>
          </a:stretch>
        </p:blipFill>
        <p:spPr>
          <a:xfrm>
            <a:off x="171242" y="1054756"/>
            <a:ext cx="928688" cy="928688"/>
          </a:xfrm>
          <a:prstGeom prst="rect">
            <a:avLst/>
          </a:prstGeom>
        </p:spPr>
      </p:pic>
      <p:pic>
        <p:nvPicPr>
          <p:cNvPr id="7" name="Picture 6"/>
          <p:cNvPicPr>
            <a:picLocks noChangeAspect="1"/>
          </p:cNvPicPr>
          <p:nvPr/>
        </p:nvPicPr>
        <p:blipFill>
          <a:blip r:embed="rId3"/>
          <a:stretch>
            <a:fillRect/>
          </a:stretch>
        </p:blipFill>
        <p:spPr>
          <a:xfrm>
            <a:off x="3990676" y="1054756"/>
            <a:ext cx="928688" cy="928688"/>
          </a:xfrm>
          <a:prstGeom prst="rect">
            <a:avLst/>
          </a:prstGeom>
        </p:spPr>
      </p:pic>
      <p:pic>
        <p:nvPicPr>
          <p:cNvPr id="11" name="Picture 10"/>
          <p:cNvPicPr>
            <a:picLocks noChangeAspect="1"/>
          </p:cNvPicPr>
          <p:nvPr/>
        </p:nvPicPr>
        <p:blipFill>
          <a:blip r:embed="rId4"/>
          <a:stretch>
            <a:fillRect/>
          </a:stretch>
        </p:blipFill>
        <p:spPr>
          <a:xfrm>
            <a:off x="7208837" y="1054756"/>
            <a:ext cx="1223306" cy="1223306"/>
          </a:xfrm>
          <a:prstGeom prst="rect">
            <a:avLst/>
          </a:prstGeom>
        </p:spPr>
      </p:pic>
      <p:pic>
        <p:nvPicPr>
          <p:cNvPr id="5" name="图片 4">
            <a:extLst>
              <a:ext uri="{FF2B5EF4-FFF2-40B4-BE49-F238E27FC236}">
                <a16:creationId xmlns:a16="http://schemas.microsoft.com/office/drawing/2014/main" id="{07A51AE9-821A-4178-A832-4D3ECF17D909}"/>
              </a:ext>
            </a:extLst>
          </p:cNvPr>
          <p:cNvPicPr>
            <a:picLocks noChangeAspect="1"/>
          </p:cNvPicPr>
          <p:nvPr/>
        </p:nvPicPr>
        <p:blipFill>
          <a:blip r:embed="rId5"/>
          <a:stretch>
            <a:fillRect/>
          </a:stretch>
        </p:blipFill>
        <p:spPr>
          <a:xfrm>
            <a:off x="350837" y="2349053"/>
            <a:ext cx="4526771" cy="1143861"/>
          </a:xfrm>
          <a:prstGeom prst="rect">
            <a:avLst/>
          </a:prstGeom>
        </p:spPr>
      </p:pic>
      <p:pic>
        <p:nvPicPr>
          <p:cNvPr id="8" name="图片 7" descr="图片包含 屏幕截图&#10;&#10;已生成极高可信度的说明">
            <a:extLst>
              <a:ext uri="{FF2B5EF4-FFF2-40B4-BE49-F238E27FC236}">
                <a16:creationId xmlns:a16="http://schemas.microsoft.com/office/drawing/2014/main" id="{F4487BB1-C556-4869-818F-22C54C8EB438}"/>
              </a:ext>
            </a:extLst>
          </p:cNvPr>
          <p:cNvPicPr>
            <a:picLocks noChangeAspect="1"/>
          </p:cNvPicPr>
          <p:nvPr/>
        </p:nvPicPr>
        <p:blipFill>
          <a:blip r:embed="rId6"/>
          <a:stretch>
            <a:fillRect/>
          </a:stretch>
        </p:blipFill>
        <p:spPr>
          <a:xfrm>
            <a:off x="350837" y="4148669"/>
            <a:ext cx="4114800" cy="2396593"/>
          </a:xfrm>
          <a:prstGeom prst="rect">
            <a:avLst/>
          </a:prstGeom>
        </p:spPr>
      </p:pic>
      <p:pic>
        <p:nvPicPr>
          <p:cNvPr id="10" name="图片 9">
            <a:extLst>
              <a:ext uri="{FF2B5EF4-FFF2-40B4-BE49-F238E27FC236}">
                <a16:creationId xmlns:a16="http://schemas.microsoft.com/office/drawing/2014/main" id="{47194B4A-5216-4468-8940-37CD538E9E94}"/>
              </a:ext>
            </a:extLst>
          </p:cNvPr>
          <p:cNvPicPr>
            <a:picLocks noChangeAspect="1"/>
          </p:cNvPicPr>
          <p:nvPr/>
        </p:nvPicPr>
        <p:blipFill>
          <a:blip r:embed="rId7"/>
          <a:stretch>
            <a:fillRect/>
          </a:stretch>
        </p:blipFill>
        <p:spPr>
          <a:xfrm>
            <a:off x="6980237" y="2349053"/>
            <a:ext cx="4659884" cy="855024"/>
          </a:xfrm>
          <a:prstGeom prst="rect">
            <a:avLst/>
          </a:prstGeom>
        </p:spPr>
      </p:pic>
      <p:sp>
        <p:nvSpPr>
          <p:cNvPr id="12" name="文本框 11">
            <a:extLst>
              <a:ext uri="{FF2B5EF4-FFF2-40B4-BE49-F238E27FC236}">
                <a16:creationId xmlns:a16="http://schemas.microsoft.com/office/drawing/2014/main" id="{A02692C9-5D52-491F-B512-72E61A429B35}"/>
              </a:ext>
            </a:extLst>
          </p:cNvPr>
          <p:cNvSpPr txBox="1"/>
          <p:nvPr/>
        </p:nvSpPr>
        <p:spPr>
          <a:xfrm>
            <a:off x="350837" y="3501611"/>
            <a:ext cx="4450571" cy="489365"/>
          </a:xfrm>
          <a:prstGeom prst="rect">
            <a:avLst/>
          </a:prstGeom>
          <a:noFill/>
        </p:spPr>
        <p:txBody>
          <a:bodyPr wrap="square" lIns="182880" tIns="146304" rIns="182880" bIns="146304" rtlCol="0">
            <a:spAutoFit/>
          </a:bodyPr>
          <a:lstStyle/>
          <a:p>
            <a:pPr>
              <a:lnSpc>
                <a:spcPct val="90000"/>
              </a:lnSpc>
              <a:spcAft>
                <a:spcPts val="600"/>
              </a:spcAft>
            </a:pPr>
            <a:r>
              <a:rPr lang="zh-CN" altLang="en-US" sz="1400" b="1">
                <a:solidFill>
                  <a:schemeClr val="tx2">
                    <a:lumMod val="75000"/>
                  </a:schemeClr>
                </a:solidFill>
              </a:rPr>
              <a:t>站点到站点的</a:t>
            </a:r>
            <a:r>
              <a:rPr lang="en-US" altLang="zh-CN" sz="1400" b="1">
                <a:solidFill>
                  <a:schemeClr val="tx2">
                    <a:lumMod val="75000"/>
                  </a:schemeClr>
                </a:solidFill>
              </a:rPr>
              <a:t>VPN</a:t>
            </a:r>
            <a:endParaRPr lang="zh-CN" altLang="en-US" sz="1400" b="1" err="1">
              <a:solidFill>
                <a:schemeClr val="tx2">
                  <a:lumMod val="75000"/>
                </a:schemeClr>
              </a:solidFill>
            </a:endParaRPr>
          </a:p>
        </p:txBody>
      </p:sp>
      <p:sp>
        <p:nvSpPr>
          <p:cNvPr id="19" name="文本框 18">
            <a:extLst>
              <a:ext uri="{FF2B5EF4-FFF2-40B4-BE49-F238E27FC236}">
                <a16:creationId xmlns:a16="http://schemas.microsoft.com/office/drawing/2014/main" id="{FEA6EC70-A5E0-41DA-A29F-54A7957AB59E}"/>
              </a:ext>
            </a:extLst>
          </p:cNvPr>
          <p:cNvSpPr txBox="1"/>
          <p:nvPr/>
        </p:nvSpPr>
        <p:spPr>
          <a:xfrm>
            <a:off x="350837" y="6429904"/>
            <a:ext cx="4450571" cy="489365"/>
          </a:xfrm>
          <a:prstGeom prst="rect">
            <a:avLst/>
          </a:prstGeom>
          <a:noFill/>
        </p:spPr>
        <p:txBody>
          <a:bodyPr wrap="square" lIns="182880" tIns="146304" rIns="182880" bIns="146304" rtlCol="0">
            <a:spAutoFit/>
          </a:bodyPr>
          <a:lstStyle/>
          <a:p>
            <a:pPr>
              <a:lnSpc>
                <a:spcPct val="90000"/>
              </a:lnSpc>
              <a:spcAft>
                <a:spcPts val="600"/>
              </a:spcAft>
            </a:pPr>
            <a:r>
              <a:rPr lang="zh-CN" altLang="en-US" sz="1400" b="1">
                <a:solidFill>
                  <a:schemeClr val="tx2">
                    <a:lumMod val="75000"/>
                  </a:schemeClr>
                </a:solidFill>
              </a:rPr>
              <a:t>点到站点的</a:t>
            </a:r>
            <a:r>
              <a:rPr lang="en-US" altLang="zh-CN" sz="1400" b="1">
                <a:solidFill>
                  <a:schemeClr val="tx2">
                    <a:lumMod val="75000"/>
                  </a:schemeClr>
                </a:solidFill>
              </a:rPr>
              <a:t>VPN</a:t>
            </a:r>
            <a:endParaRPr lang="zh-CN" altLang="en-US" sz="1400" b="1" err="1">
              <a:solidFill>
                <a:schemeClr val="tx2">
                  <a:lumMod val="75000"/>
                </a:schemeClr>
              </a:solidFill>
            </a:endParaRPr>
          </a:p>
        </p:txBody>
      </p:sp>
      <p:sp>
        <p:nvSpPr>
          <p:cNvPr id="20" name="文本框 19">
            <a:extLst>
              <a:ext uri="{FF2B5EF4-FFF2-40B4-BE49-F238E27FC236}">
                <a16:creationId xmlns:a16="http://schemas.microsoft.com/office/drawing/2014/main" id="{C075EA6C-B34B-486B-A591-D07EDB48CCD7}"/>
              </a:ext>
            </a:extLst>
          </p:cNvPr>
          <p:cNvSpPr txBox="1"/>
          <p:nvPr/>
        </p:nvSpPr>
        <p:spPr>
          <a:xfrm>
            <a:off x="6984233" y="3421147"/>
            <a:ext cx="4450571" cy="489365"/>
          </a:xfrm>
          <a:prstGeom prst="rect">
            <a:avLst/>
          </a:prstGeom>
          <a:noFill/>
        </p:spPr>
        <p:txBody>
          <a:bodyPr wrap="square" lIns="182880" tIns="146304" rIns="182880" bIns="146304" rtlCol="0">
            <a:spAutoFit/>
          </a:bodyPr>
          <a:lstStyle/>
          <a:p>
            <a:pPr>
              <a:lnSpc>
                <a:spcPct val="90000"/>
              </a:lnSpc>
              <a:spcAft>
                <a:spcPts val="600"/>
              </a:spcAft>
            </a:pPr>
            <a:r>
              <a:rPr lang="en-US" altLang="zh-CN" sz="1400" b="1" err="1">
                <a:solidFill>
                  <a:schemeClr val="tx2">
                    <a:lumMod val="75000"/>
                  </a:schemeClr>
                </a:solidFill>
              </a:rPr>
              <a:t>Vnet</a:t>
            </a:r>
            <a:r>
              <a:rPr lang="en-US" altLang="zh-CN" sz="1400" b="1">
                <a:solidFill>
                  <a:schemeClr val="tx2">
                    <a:lumMod val="75000"/>
                  </a:schemeClr>
                </a:solidFill>
              </a:rPr>
              <a:t> </a:t>
            </a:r>
            <a:r>
              <a:rPr lang="zh-CN" altLang="en-US" sz="1400" b="1">
                <a:solidFill>
                  <a:schemeClr val="tx2">
                    <a:lumMod val="75000"/>
                  </a:schemeClr>
                </a:solidFill>
              </a:rPr>
              <a:t>到 </a:t>
            </a:r>
            <a:r>
              <a:rPr lang="en-US" altLang="zh-CN" sz="1400" b="1" err="1">
                <a:solidFill>
                  <a:schemeClr val="tx2">
                    <a:lumMod val="75000"/>
                  </a:schemeClr>
                </a:solidFill>
              </a:rPr>
              <a:t>Vnet</a:t>
            </a:r>
            <a:r>
              <a:rPr lang="en-US" altLang="zh-CN" sz="1400" b="1">
                <a:solidFill>
                  <a:schemeClr val="tx2">
                    <a:lumMod val="75000"/>
                  </a:schemeClr>
                </a:solidFill>
              </a:rPr>
              <a:t> VPN</a:t>
            </a:r>
            <a:endParaRPr lang="zh-CN" altLang="en-US" sz="1400" b="1" err="1">
              <a:solidFill>
                <a:schemeClr val="tx2">
                  <a:lumMod val="75000"/>
                </a:schemeClr>
              </a:solidFill>
            </a:endParaRPr>
          </a:p>
        </p:txBody>
      </p:sp>
      <p:pic>
        <p:nvPicPr>
          <p:cNvPr id="6" name="Picture 5" descr="A screenshot of a cell phone&#10;&#10;Description generated with very high confidence">
            <a:extLst>
              <a:ext uri="{FF2B5EF4-FFF2-40B4-BE49-F238E27FC236}">
                <a16:creationId xmlns:a16="http://schemas.microsoft.com/office/drawing/2014/main" id="{63A0DC15-DB52-4AF9-859A-8B1B6777CEA4}"/>
              </a:ext>
            </a:extLst>
          </p:cNvPr>
          <p:cNvPicPr>
            <a:picLocks noChangeAspect="1"/>
          </p:cNvPicPr>
          <p:nvPr/>
        </p:nvPicPr>
        <p:blipFill>
          <a:blip r:embed="rId8"/>
          <a:stretch>
            <a:fillRect/>
          </a:stretch>
        </p:blipFill>
        <p:spPr>
          <a:xfrm>
            <a:off x="7177866" y="3878262"/>
            <a:ext cx="4450571" cy="2243799"/>
          </a:xfrm>
          <a:prstGeom prst="rect">
            <a:avLst/>
          </a:prstGeom>
        </p:spPr>
      </p:pic>
      <p:sp>
        <p:nvSpPr>
          <p:cNvPr id="18" name="文本框 19">
            <a:extLst>
              <a:ext uri="{FF2B5EF4-FFF2-40B4-BE49-F238E27FC236}">
                <a16:creationId xmlns:a16="http://schemas.microsoft.com/office/drawing/2014/main" id="{41236E46-224C-4403-8FD2-BC2DC99A1EA2}"/>
              </a:ext>
            </a:extLst>
          </p:cNvPr>
          <p:cNvSpPr txBox="1"/>
          <p:nvPr/>
        </p:nvSpPr>
        <p:spPr>
          <a:xfrm>
            <a:off x="7101666" y="6199072"/>
            <a:ext cx="5136371" cy="760208"/>
          </a:xfrm>
          <a:prstGeom prst="rect">
            <a:avLst/>
          </a:prstGeom>
          <a:noFill/>
        </p:spPr>
        <p:txBody>
          <a:bodyPr wrap="square" lIns="182880" tIns="146304" rIns="182880" bIns="146304" rtlCol="0">
            <a:spAutoFit/>
          </a:bodyPr>
          <a:lstStyle/>
          <a:p>
            <a:pPr>
              <a:lnSpc>
                <a:spcPct val="90000"/>
              </a:lnSpc>
              <a:spcAft>
                <a:spcPts val="600"/>
              </a:spcAft>
            </a:pPr>
            <a:r>
              <a:rPr lang="en-US" altLang="zh-CN" sz="1400" b="1" err="1">
                <a:solidFill>
                  <a:schemeClr val="tx2">
                    <a:lumMod val="75000"/>
                  </a:schemeClr>
                </a:solidFill>
              </a:rPr>
              <a:t>VNet</a:t>
            </a:r>
            <a:r>
              <a:rPr lang="en-US" altLang="zh-CN" sz="1400" b="1">
                <a:solidFill>
                  <a:schemeClr val="tx2">
                    <a:lumMod val="75000"/>
                  </a:schemeClr>
                </a:solidFill>
              </a:rPr>
              <a:t> </a:t>
            </a:r>
            <a:r>
              <a:rPr lang="zh-CN" altLang="en-US" sz="1400" b="1">
                <a:solidFill>
                  <a:schemeClr val="tx2">
                    <a:lumMod val="75000"/>
                  </a:schemeClr>
                </a:solidFill>
              </a:rPr>
              <a:t>到 </a:t>
            </a:r>
            <a:r>
              <a:rPr lang="en-US" altLang="zh-CN" sz="1400" b="1" err="1">
                <a:solidFill>
                  <a:schemeClr val="tx2">
                    <a:lumMod val="75000"/>
                  </a:schemeClr>
                </a:solidFill>
              </a:rPr>
              <a:t>VNet</a:t>
            </a:r>
            <a:r>
              <a:rPr lang="en-US" altLang="zh-CN" sz="1400" b="1">
                <a:solidFill>
                  <a:schemeClr val="tx2">
                    <a:lumMod val="75000"/>
                  </a:schemeClr>
                </a:solidFill>
              </a:rPr>
              <a:t> Peering  - </a:t>
            </a:r>
            <a:r>
              <a:rPr lang="zh-CN" altLang="en-US" sz="1400" b="1">
                <a:solidFill>
                  <a:schemeClr val="tx2">
                    <a:lumMod val="75000"/>
                  </a:schemeClr>
                </a:solidFill>
              </a:rPr>
              <a:t>同一</a:t>
            </a:r>
            <a:r>
              <a:rPr lang="en-US" altLang="zh-CN" sz="1400" b="1">
                <a:solidFill>
                  <a:schemeClr val="tx2">
                    <a:lumMod val="75000"/>
                  </a:schemeClr>
                </a:solidFill>
              </a:rPr>
              <a:t>Region</a:t>
            </a:r>
            <a:r>
              <a:rPr lang="zh-CN" altLang="en-US" sz="1400" b="1">
                <a:solidFill>
                  <a:schemeClr val="tx2">
                    <a:lumMod val="75000"/>
                  </a:schemeClr>
                </a:solidFill>
              </a:rPr>
              <a:t>内部</a:t>
            </a:r>
            <a:endParaRPr lang="en-US" altLang="zh-CN" sz="1400" b="1">
              <a:solidFill>
                <a:schemeClr val="tx2">
                  <a:lumMod val="75000"/>
                </a:schemeClr>
              </a:solidFill>
            </a:endParaRPr>
          </a:p>
          <a:p>
            <a:pPr>
              <a:lnSpc>
                <a:spcPct val="90000"/>
              </a:lnSpc>
              <a:spcAft>
                <a:spcPts val="600"/>
              </a:spcAft>
            </a:pPr>
            <a:r>
              <a:rPr lang="en-US" altLang="zh-CN" sz="1400" b="1" err="1">
                <a:solidFill>
                  <a:schemeClr val="tx2">
                    <a:lumMod val="75000"/>
                  </a:schemeClr>
                </a:solidFill>
              </a:rPr>
              <a:t>VNet</a:t>
            </a:r>
            <a:r>
              <a:rPr lang="zh-CN" altLang="en-US" sz="1400" b="1">
                <a:solidFill>
                  <a:schemeClr val="tx2">
                    <a:lumMod val="75000"/>
                  </a:schemeClr>
                </a:solidFill>
              </a:rPr>
              <a:t>到</a:t>
            </a:r>
            <a:r>
              <a:rPr lang="en-US" altLang="zh-CN" sz="1400" b="1" err="1">
                <a:solidFill>
                  <a:schemeClr val="tx2">
                    <a:lumMod val="75000"/>
                  </a:schemeClr>
                </a:solidFill>
              </a:rPr>
              <a:t>VNet</a:t>
            </a:r>
            <a:r>
              <a:rPr lang="en-US" altLang="zh-CN" sz="1400" b="1">
                <a:solidFill>
                  <a:schemeClr val="tx2">
                    <a:lumMod val="75000"/>
                  </a:schemeClr>
                </a:solidFill>
              </a:rPr>
              <a:t> Peering – </a:t>
            </a:r>
            <a:r>
              <a:rPr lang="zh-CN" altLang="en-US" sz="1400" b="1">
                <a:solidFill>
                  <a:schemeClr val="tx2">
                    <a:lumMod val="75000"/>
                  </a:schemeClr>
                </a:solidFill>
              </a:rPr>
              <a:t>跨</a:t>
            </a:r>
            <a:r>
              <a:rPr lang="en-US" altLang="zh-CN" sz="1400" b="1">
                <a:solidFill>
                  <a:schemeClr val="tx2">
                    <a:lumMod val="75000"/>
                  </a:schemeClr>
                </a:solidFill>
              </a:rPr>
              <a:t>Region</a:t>
            </a:r>
            <a:r>
              <a:rPr lang="zh-CN" altLang="en-US" sz="1400" b="1">
                <a:solidFill>
                  <a:schemeClr val="tx2">
                    <a:lumMod val="75000"/>
                  </a:schemeClr>
                </a:solidFill>
              </a:rPr>
              <a:t>互连 （</a:t>
            </a:r>
            <a:r>
              <a:rPr lang="en-US" altLang="zh-CN" sz="1400" b="1">
                <a:solidFill>
                  <a:srgbClr val="FF0000"/>
                </a:solidFill>
              </a:rPr>
              <a:t>Global Azure Provided</a:t>
            </a:r>
            <a:r>
              <a:rPr lang="zh-CN" altLang="en-US" sz="1400" b="1">
                <a:solidFill>
                  <a:schemeClr val="tx2">
                    <a:lumMod val="75000"/>
                  </a:schemeClr>
                </a:solidFill>
              </a:rPr>
              <a:t>）</a:t>
            </a:r>
          </a:p>
        </p:txBody>
      </p:sp>
    </p:spTree>
    <p:extLst>
      <p:ext uri="{BB962C8B-B14F-4D97-AF65-F5344CB8AC3E}">
        <p14:creationId xmlns:p14="http://schemas.microsoft.com/office/powerpoint/2010/main" val="200218857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服务总线</a:t>
            </a:r>
          </a:p>
        </p:txBody>
      </p:sp>
      <p:sp>
        <p:nvSpPr>
          <p:cNvPr id="5" name="Rectangle 4"/>
          <p:cNvSpPr/>
          <p:nvPr/>
        </p:nvSpPr>
        <p:spPr>
          <a:xfrm>
            <a:off x="4680790" y="1165124"/>
            <a:ext cx="6324600" cy="1508105"/>
          </a:xfrm>
          <a:prstGeom prst="rect">
            <a:avLst/>
          </a:prstGeom>
        </p:spPr>
        <p:txBody>
          <a:bodyPr wrap="square">
            <a:spAutoFit/>
          </a:bodyPr>
          <a:lstStyle/>
          <a:p>
            <a:r>
              <a:rPr lang="zh-CN" altLang="en-US"/>
              <a:t>什么是服务总线？</a:t>
            </a:r>
            <a:endParaRPr lang="en-US" altLang="zh-CN"/>
          </a:p>
          <a:p>
            <a:endParaRPr lang="zh-CN" altLang="en-US"/>
          </a:p>
          <a:p>
            <a:r>
              <a:rPr lang="zh-CN" altLang="en-US" sz="1400"/>
              <a:t>服务总线是一项可靠的信息传送服务。 此服务的目的是简化通信。 当两个或更多参与方要交换信息时，则需要通信服务商。 服务总线是一种中转或第三方通信机制。 这类似于现实世界中的邮递服务。 邮递服务可让你十分方便地在世界各地寄送不同种类的信件与包裹，并提供各种递送保证</a:t>
            </a: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572901" y="3649663"/>
            <a:ext cx="5630675" cy="2742289"/>
          </a:xfrm>
          <a:prstGeom prst="rect">
            <a:avLst/>
          </a:prstGeom>
        </p:spPr>
        <p:txBody>
          <a:bodyPr wrap="square">
            <a:spAutoFit/>
          </a:bodyPr>
          <a:lstStyle/>
          <a:p>
            <a:pPr>
              <a:lnSpc>
                <a:spcPct val="150000"/>
              </a:lnSpc>
            </a:pPr>
            <a:r>
              <a:rPr lang="zh-CN" altLang="en-US" sz="1400">
                <a:solidFill>
                  <a:srgbClr val="222222"/>
                </a:solidFill>
                <a:latin typeface="segoe-ui_normal"/>
              </a:rPr>
              <a:t>服务总线三种通信机制：</a:t>
            </a:r>
          </a:p>
          <a:p>
            <a:pPr marL="285750" indent="-285750">
              <a:lnSpc>
                <a:spcPct val="120000"/>
              </a:lnSpc>
              <a:buFont typeface="Arial" panose="020B0604020202020204" pitchFamily="34" charset="0"/>
              <a:buChar char="•"/>
            </a:pPr>
            <a:r>
              <a:rPr lang="zh-CN" altLang="en-US" sz="1400" b="1"/>
              <a:t>队列</a:t>
            </a:r>
            <a:r>
              <a:rPr lang="zh-CN" altLang="en-US" sz="1400"/>
              <a:t>，允许单向通信。 每个队列均充当一个中介（有时称为 </a:t>
            </a:r>
            <a:r>
              <a:rPr lang="zh-CN" altLang="en-US" sz="1400" i="1"/>
              <a:t>代理</a:t>
            </a:r>
            <a:r>
              <a:rPr lang="zh-CN" altLang="en-US" sz="1400"/>
              <a:t>），可存储发送的消息，直到它们被接收为止。 每条消息由单个接收方接收。</a:t>
            </a:r>
          </a:p>
          <a:p>
            <a:pPr marL="285750" indent="-285750">
              <a:lnSpc>
                <a:spcPct val="120000"/>
              </a:lnSpc>
              <a:buFont typeface="Arial" panose="020B0604020202020204" pitchFamily="34" charset="0"/>
              <a:buChar char="•"/>
            </a:pPr>
            <a:r>
              <a:rPr lang="zh-CN" altLang="en-US" sz="1400" b="1"/>
              <a:t>主题</a:t>
            </a:r>
            <a:r>
              <a:rPr lang="zh-CN" altLang="en-US" sz="1400"/>
              <a:t>，使用订阅提供单向通信 </a:t>
            </a:r>
            <a:r>
              <a:rPr lang="en-US" altLang="zh-CN" sz="1400"/>
              <a:t>— </a:t>
            </a:r>
            <a:r>
              <a:rPr lang="zh-CN" altLang="en-US" sz="1400"/>
              <a:t>单个主题可有多个订阅。 主题与队列一样可充当中转站，但每个订阅可以选择使用筛选器接收仅符合特定条件的消息。</a:t>
            </a:r>
          </a:p>
          <a:p>
            <a:pPr marL="285750" indent="-285750">
              <a:lnSpc>
                <a:spcPct val="120000"/>
              </a:lnSpc>
              <a:buFont typeface="Arial" panose="020B0604020202020204" pitchFamily="34" charset="0"/>
              <a:buChar char="•"/>
            </a:pPr>
            <a:r>
              <a:rPr lang="zh-CN" altLang="en-US" sz="1400" b="1"/>
              <a:t>中继</a:t>
            </a:r>
            <a:r>
              <a:rPr lang="zh-CN" altLang="en-US" sz="1400"/>
              <a:t>，提供双向通信。 与队列和主题不同，中继不存储传送中的消息；它不是中转站。 相反，中继只是将消息传递到目标应用程序。</a:t>
            </a:r>
          </a:p>
        </p:txBody>
      </p:sp>
      <p:pic>
        <p:nvPicPr>
          <p:cNvPr id="6" name="Picture 5"/>
          <p:cNvPicPr>
            <a:picLocks noChangeAspect="1"/>
          </p:cNvPicPr>
          <p:nvPr/>
        </p:nvPicPr>
        <p:blipFill>
          <a:blip r:embed="rId3"/>
          <a:stretch>
            <a:fillRect/>
          </a:stretch>
        </p:blipFill>
        <p:spPr>
          <a:xfrm>
            <a:off x="572901" y="2268892"/>
            <a:ext cx="780290" cy="780290"/>
          </a:xfrm>
          <a:prstGeom prst="rect">
            <a:avLst/>
          </a:prstGeom>
        </p:spPr>
      </p:pic>
      <p:pic>
        <p:nvPicPr>
          <p:cNvPr id="8" name="Picture 7"/>
          <p:cNvPicPr>
            <a:picLocks noChangeAspect="1"/>
          </p:cNvPicPr>
          <p:nvPr/>
        </p:nvPicPr>
        <p:blipFill>
          <a:blip r:embed="rId4"/>
          <a:stretch>
            <a:fillRect/>
          </a:stretch>
        </p:blipFill>
        <p:spPr>
          <a:xfrm>
            <a:off x="1725524" y="1200536"/>
            <a:ext cx="780290" cy="780290"/>
          </a:xfrm>
          <a:prstGeom prst="rect">
            <a:avLst/>
          </a:prstGeom>
        </p:spPr>
      </p:pic>
      <p:pic>
        <p:nvPicPr>
          <p:cNvPr id="12" name="Picture 11"/>
          <p:cNvPicPr>
            <a:picLocks noChangeAspect="1"/>
          </p:cNvPicPr>
          <p:nvPr/>
        </p:nvPicPr>
        <p:blipFill>
          <a:blip r:embed="rId5"/>
          <a:stretch>
            <a:fillRect/>
          </a:stretch>
        </p:blipFill>
        <p:spPr>
          <a:xfrm>
            <a:off x="2878147" y="2268892"/>
            <a:ext cx="780290" cy="780290"/>
          </a:xfrm>
          <a:prstGeom prst="rect">
            <a:avLst/>
          </a:prstGeom>
        </p:spPr>
      </p:pic>
      <p:pic>
        <p:nvPicPr>
          <p:cNvPr id="15" name="Picture 14"/>
          <p:cNvPicPr>
            <a:picLocks noChangeAspect="1"/>
          </p:cNvPicPr>
          <p:nvPr/>
        </p:nvPicPr>
        <p:blipFill>
          <a:blip r:embed="rId6"/>
          <a:stretch>
            <a:fillRect/>
          </a:stretch>
        </p:blipFill>
        <p:spPr>
          <a:xfrm>
            <a:off x="1725524" y="2268892"/>
            <a:ext cx="780290" cy="780290"/>
          </a:xfrm>
          <a:prstGeom prst="rect">
            <a:avLst/>
          </a:prstGeom>
        </p:spPr>
      </p:pic>
      <p:pic>
        <p:nvPicPr>
          <p:cNvPr id="17" name="Picture 16"/>
          <p:cNvPicPr>
            <a:picLocks noChangeAspect="1"/>
          </p:cNvPicPr>
          <p:nvPr/>
        </p:nvPicPr>
        <p:blipFill>
          <a:blip r:embed="rId7"/>
          <a:stretch>
            <a:fillRect/>
          </a:stretch>
        </p:blipFill>
        <p:spPr>
          <a:xfrm>
            <a:off x="6570102" y="3579681"/>
            <a:ext cx="5715000" cy="2819400"/>
          </a:xfrm>
          <a:prstGeom prst="rect">
            <a:avLst/>
          </a:prstGeom>
        </p:spPr>
      </p:pic>
    </p:spTree>
    <p:extLst>
      <p:ext uri="{BB962C8B-B14F-4D97-AF65-F5344CB8AC3E}">
        <p14:creationId xmlns:p14="http://schemas.microsoft.com/office/powerpoint/2010/main" val="105505933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a:t>
            </a:r>
            <a:r>
              <a:rPr lang="zh-CN" altLang="en-US" sz="3600">
                <a:gradFill>
                  <a:gsLst>
                    <a:gs pos="5417">
                      <a:srgbClr val="FFFFFF"/>
                    </a:gs>
                    <a:gs pos="28000">
                      <a:srgbClr val="FFFFFF"/>
                    </a:gs>
                  </a:gsLst>
                  <a:lin ang="5400000" scaled="0"/>
                </a:gradFill>
                <a:latin typeface="+mj-ea"/>
                <a:ea typeface="+mj-ea"/>
                <a:cs typeface="Segoe UI" pitchFamily="34" charset="0"/>
              </a:rPr>
              <a:t> </a:t>
            </a:r>
            <a:r>
              <a:rPr lang="en-US" altLang="zh-CN" sz="3600">
                <a:gradFill>
                  <a:gsLst>
                    <a:gs pos="5417">
                      <a:srgbClr val="FFFFFF"/>
                    </a:gs>
                    <a:gs pos="28000">
                      <a:srgbClr val="FFFFFF"/>
                    </a:gs>
                  </a:gsLst>
                  <a:lin ang="5400000" scaled="0"/>
                </a:gradFill>
                <a:latin typeface="+mj-ea"/>
                <a:ea typeface="+mj-ea"/>
                <a:cs typeface="Segoe UI" pitchFamily="34" charset="0"/>
              </a:rPr>
              <a:t>API </a:t>
            </a:r>
            <a:r>
              <a:rPr lang="zh-CN" altLang="en-US" sz="3600">
                <a:gradFill>
                  <a:gsLst>
                    <a:gs pos="5417">
                      <a:srgbClr val="FFFFFF"/>
                    </a:gs>
                    <a:gs pos="28000">
                      <a:srgbClr val="FFFFFF"/>
                    </a:gs>
                  </a:gsLst>
                  <a:lin ang="5400000" scaled="0"/>
                </a:gradFill>
                <a:latin typeface="+mj-ea"/>
                <a:ea typeface="+mj-ea"/>
                <a:cs typeface="Segoe UI" pitchFamily="34" charset="0"/>
              </a:rPr>
              <a:t>管理</a:t>
            </a:r>
          </a:p>
        </p:txBody>
      </p:sp>
      <p:sp>
        <p:nvSpPr>
          <p:cNvPr id="5" name="Rectangle 4"/>
          <p:cNvSpPr/>
          <p:nvPr/>
        </p:nvSpPr>
        <p:spPr>
          <a:xfrm>
            <a:off x="4680790" y="1165124"/>
            <a:ext cx="6324600" cy="1292662"/>
          </a:xfrm>
          <a:prstGeom prst="rect">
            <a:avLst/>
          </a:prstGeom>
        </p:spPr>
        <p:txBody>
          <a:bodyPr wrap="square">
            <a:spAutoFit/>
          </a:bodyPr>
          <a:lstStyle/>
          <a:p>
            <a:r>
              <a:rPr lang="zh-CN" altLang="en-US"/>
              <a:t>什么是</a:t>
            </a:r>
            <a:r>
              <a:rPr lang="en-US" altLang="zh-CN"/>
              <a:t>API </a:t>
            </a:r>
            <a:r>
              <a:rPr lang="zh-CN" altLang="en-US"/>
              <a:t>管理？</a:t>
            </a:r>
            <a:endParaRPr lang="en-US" altLang="zh-CN"/>
          </a:p>
          <a:p>
            <a:endParaRPr lang="zh-CN" altLang="en-US"/>
          </a:p>
          <a:p>
            <a:r>
              <a:rPr lang="en-US" altLang="zh-CN" sz="1400"/>
              <a:t>API </a:t>
            </a:r>
            <a:r>
              <a:rPr lang="zh-CN" altLang="en-US" sz="1400"/>
              <a:t>管理可帮助组织将 </a:t>
            </a:r>
            <a:r>
              <a:rPr lang="en-US" altLang="zh-CN" sz="1400"/>
              <a:t>API </a:t>
            </a:r>
            <a:r>
              <a:rPr lang="zh-CN" altLang="en-US" sz="1400"/>
              <a:t>发布给外部、合作伙伴和内部开发人员，以充分发挥其数据和服务的潜力。 </a:t>
            </a:r>
            <a:r>
              <a:rPr lang="en-US" altLang="zh-CN" sz="1400"/>
              <a:t>API </a:t>
            </a:r>
            <a:r>
              <a:rPr lang="zh-CN" altLang="en-US" sz="1400"/>
              <a:t>管理提供了核心能力，通过开发人员参与、商业洞察力、分析、安全和保护确保成功的 </a:t>
            </a:r>
            <a:r>
              <a:rPr lang="en-US" altLang="zh-CN" sz="1400"/>
              <a:t>API </a:t>
            </a:r>
            <a:r>
              <a:rPr lang="zh-CN" altLang="en-US" sz="1400"/>
              <a:t>程序。</a:t>
            </a: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474573" y="3061017"/>
            <a:ext cx="5290121" cy="4142673"/>
          </a:xfrm>
          <a:prstGeom prst="rect">
            <a:avLst/>
          </a:prstGeom>
        </p:spPr>
        <p:txBody>
          <a:bodyPr wrap="square">
            <a:spAutoFit/>
          </a:bodyPr>
          <a:lstStyle/>
          <a:p>
            <a:endParaRPr lang="en-US" altLang="zh-CN" sz="1400" b="1" dirty="0"/>
          </a:p>
          <a:p>
            <a:pPr>
              <a:lnSpc>
                <a:spcPct val="120000"/>
              </a:lnSpc>
            </a:pPr>
            <a:r>
              <a:rPr lang="en-US" altLang="zh-CN" sz="1400" b="1" dirty="0"/>
              <a:t>API </a:t>
            </a:r>
            <a:r>
              <a:rPr lang="zh-CN" altLang="en-US" sz="1400" b="1" dirty="0"/>
              <a:t>网关</a:t>
            </a:r>
            <a:r>
              <a:rPr lang="zh-CN" altLang="en-US" sz="1400" dirty="0"/>
              <a:t> 是具有以下功能的终结点：</a:t>
            </a:r>
          </a:p>
          <a:p>
            <a:pPr lvl="1">
              <a:lnSpc>
                <a:spcPct val="120000"/>
              </a:lnSpc>
            </a:pPr>
            <a:r>
              <a:rPr lang="zh-CN" altLang="en-US" sz="1400" dirty="0"/>
              <a:t>接受 </a:t>
            </a:r>
            <a:r>
              <a:rPr lang="en-US" altLang="zh-CN" sz="1400" dirty="0"/>
              <a:t>API </a:t>
            </a:r>
            <a:r>
              <a:rPr lang="zh-CN" altLang="en-US" sz="1400" dirty="0"/>
              <a:t>调用，并将调用路由到后端。</a:t>
            </a:r>
          </a:p>
          <a:p>
            <a:pPr lvl="1">
              <a:lnSpc>
                <a:spcPct val="120000"/>
              </a:lnSpc>
            </a:pPr>
            <a:r>
              <a:rPr lang="zh-CN" altLang="en-US" sz="1400" dirty="0"/>
              <a:t>验证 </a:t>
            </a:r>
            <a:r>
              <a:rPr lang="en-US" altLang="zh-CN" sz="1400" dirty="0"/>
              <a:t>API </a:t>
            </a:r>
            <a:r>
              <a:rPr lang="zh-CN" altLang="en-US" sz="1400" dirty="0"/>
              <a:t>密钥、</a:t>
            </a:r>
            <a:r>
              <a:rPr lang="en-US" altLang="zh-CN" sz="1400" dirty="0"/>
              <a:t>JWT </a:t>
            </a:r>
            <a:r>
              <a:rPr lang="zh-CN" altLang="en-US" sz="1400" dirty="0"/>
              <a:t>令牌、证书和其他凭据。</a:t>
            </a:r>
          </a:p>
          <a:p>
            <a:pPr lvl="1">
              <a:lnSpc>
                <a:spcPct val="120000"/>
              </a:lnSpc>
            </a:pPr>
            <a:r>
              <a:rPr lang="zh-CN" altLang="en-US" sz="1400" dirty="0"/>
              <a:t>强制使用配额和速率限制。</a:t>
            </a:r>
          </a:p>
          <a:p>
            <a:pPr lvl="1">
              <a:lnSpc>
                <a:spcPct val="120000"/>
              </a:lnSpc>
            </a:pPr>
            <a:r>
              <a:rPr lang="zh-CN" altLang="en-US" sz="1400" dirty="0"/>
              <a:t>无需修改代码即可随时转换 </a:t>
            </a:r>
            <a:r>
              <a:rPr lang="en-US" altLang="zh-CN" sz="1400" dirty="0"/>
              <a:t>API</a:t>
            </a:r>
            <a:r>
              <a:rPr lang="zh-CN" altLang="en-US" sz="1400" dirty="0"/>
              <a:t>。</a:t>
            </a:r>
          </a:p>
          <a:p>
            <a:pPr lvl="1">
              <a:lnSpc>
                <a:spcPct val="120000"/>
              </a:lnSpc>
            </a:pPr>
            <a:r>
              <a:rPr lang="zh-CN" altLang="en-US" sz="1400" dirty="0"/>
              <a:t>在设置的位置缓存后端响应。</a:t>
            </a:r>
          </a:p>
          <a:p>
            <a:pPr lvl="1">
              <a:lnSpc>
                <a:spcPct val="120000"/>
              </a:lnSpc>
            </a:pPr>
            <a:r>
              <a:rPr lang="zh-CN" altLang="en-US" sz="1400" dirty="0"/>
              <a:t>记录调用元数据以用于分析。</a:t>
            </a:r>
            <a:endParaRPr lang="en-US" altLang="zh-CN" sz="1400" dirty="0"/>
          </a:p>
          <a:p>
            <a:pPr>
              <a:lnSpc>
                <a:spcPct val="120000"/>
              </a:lnSpc>
            </a:pPr>
            <a:r>
              <a:rPr lang="zh-CN" altLang="en-US" sz="1400" b="1" dirty="0"/>
              <a:t>发布者门户</a:t>
            </a:r>
            <a:r>
              <a:rPr lang="zh-CN" altLang="en-US" sz="1400" dirty="0"/>
              <a:t> 是一个管理界面，可以在其中设置 </a:t>
            </a:r>
            <a:r>
              <a:rPr lang="en-US" altLang="zh-CN" sz="1400" dirty="0"/>
              <a:t>API </a:t>
            </a:r>
            <a:r>
              <a:rPr lang="zh-CN" altLang="en-US" sz="1400" dirty="0"/>
              <a:t>程序：</a:t>
            </a:r>
          </a:p>
          <a:p>
            <a:pPr lvl="1">
              <a:lnSpc>
                <a:spcPct val="120000"/>
              </a:lnSpc>
            </a:pPr>
            <a:r>
              <a:rPr lang="zh-CN" altLang="en-US" sz="1400" dirty="0"/>
              <a:t>定义或导入 </a:t>
            </a:r>
            <a:r>
              <a:rPr lang="en-US" altLang="zh-CN" sz="1400" dirty="0"/>
              <a:t>API </a:t>
            </a:r>
            <a:r>
              <a:rPr lang="zh-CN" altLang="en-US" sz="1400" dirty="0"/>
              <a:t>架构。</a:t>
            </a:r>
          </a:p>
          <a:p>
            <a:pPr lvl="1">
              <a:lnSpc>
                <a:spcPct val="120000"/>
              </a:lnSpc>
            </a:pPr>
            <a:r>
              <a:rPr lang="zh-CN" altLang="en-US" sz="1400" dirty="0"/>
              <a:t>将 </a:t>
            </a:r>
            <a:r>
              <a:rPr lang="en-US" altLang="zh-CN" sz="1400" dirty="0"/>
              <a:t>API </a:t>
            </a:r>
            <a:r>
              <a:rPr lang="zh-CN" altLang="en-US" sz="1400" dirty="0"/>
              <a:t>打包到产品中。</a:t>
            </a:r>
          </a:p>
          <a:p>
            <a:pPr lvl="1">
              <a:lnSpc>
                <a:spcPct val="120000"/>
              </a:lnSpc>
            </a:pPr>
            <a:r>
              <a:rPr lang="zh-CN" altLang="en-US" sz="1400" dirty="0"/>
              <a:t>设置策略，如 </a:t>
            </a:r>
            <a:r>
              <a:rPr lang="en-US" altLang="zh-CN" sz="1400" dirty="0"/>
              <a:t>API </a:t>
            </a:r>
            <a:r>
              <a:rPr lang="zh-CN" altLang="en-US" sz="1400" dirty="0"/>
              <a:t>的配额或转换。</a:t>
            </a:r>
          </a:p>
          <a:p>
            <a:pPr lvl="1">
              <a:lnSpc>
                <a:spcPct val="120000"/>
              </a:lnSpc>
            </a:pPr>
            <a:r>
              <a:rPr lang="zh-CN" altLang="en-US" sz="1400" dirty="0"/>
              <a:t>从分析中获得见解。</a:t>
            </a:r>
          </a:p>
          <a:p>
            <a:pPr lvl="1">
              <a:lnSpc>
                <a:spcPct val="120000"/>
              </a:lnSpc>
            </a:pPr>
            <a:r>
              <a:rPr lang="zh-CN" altLang="en-US" sz="1400" dirty="0"/>
              <a:t>管理用户。</a:t>
            </a:r>
          </a:p>
          <a:p>
            <a:pPr lvl="1">
              <a:lnSpc>
                <a:spcPct val="120000"/>
              </a:lnSpc>
            </a:pPr>
            <a:endParaRPr lang="zh-CN" altLang="en-US" sz="1400" dirty="0"/>
          </a:p>
          <a:p>
            <a:endParaRPr lang="zh-CN" altLang="en-US" sz="1400" dirty="0"/>
          </a:p>
        </p:txBody>
      </p:sp>
      <p:sp>
        <p:nvSpPr>
          <p:cNvPr id="11" name="Rectangle 10"/>
          <p:cNvSpPr/>
          <p:nvPr/>
        </p:nvSpPr>
        <p:spPr>
          <a:xfrm>
            <a:off x="5636211" y="5274436"/>
            <a:ext cx="5630675" cy="1362681"/>
          </a:xfrm>
          <a:prstGeom prst="rect">
            <a:avLst/>
          </a:prstGeom>
        </p:spPr>
        <p:txBody>
          <a:bodyPr wrap="square">
            <a:spAutoFit/>
          </a:bodyPr>
          <a:lstStyle/>
          <a:p>
            <a:pPr>
              <a:lnSpc>
                <a:spcPct val="120000"/>
              </a:lnSpc>
            </a:pPr>
            <a:r>
              <a:rPr lang="zh-CN" altLang="en-US" sz="1400" b="1"/>
              <a:t>开发人员门户</a:t>
            </a:r>
            <a:r>
              <a:rPr lang="zh-CN" altLang="en-US" sz="1400"/>
              <a:t> 是面向开发人员的主要 </a:t>
            </a:r>
            <a:r>
              <a:rPr lang="en-US" altLang="zh-CN" sz="1400"/>
              <a:t>Web </a:t>
            </a:r>
            <a:r>
              <a:rPr lang="zh-CN" altLang="en-US" sz="1400"/>
              <a:t>平台：</a:t>
            </a:r>
          </a:p>
          <a:p>
            <a:pPr lvl="1">
              <a:lnSpc>
                <a:spcPct val="120000"/>
              </a:lnSpc>
            </a:pPr>
            <a:r>
              <a:rPr lang="zh-CN" altLang="en-US" sz="1400"/>
              <a:t>阅读 </a:t>
            </a:r>
            <a:r>
              <a:rPr lang="en-US" altLang="zh-CN" sz="1400"/>
              <a:t>API </a:t>
            </a:r>
            <a:r>
              <a:rPr lang="zh-CN" altLang="en-US" sz="1400"/>
              <a:t>文档。</a:t>
            </a:r>
          </a:p>
          <a:p>
            <a:pPr lvl="1">
              <a:lnSpc>
                <a:spcPct val="120000"/>
              </a:lnSpc>
            </a:pPr>
            <a:r>
              <a:rPr lang="zh-CN" altLang="en-US" sz="1400"/>
              <a:t>通过交互式控制台试用 </a:t>
            </a:r>
            <a:r>
              <a:rPr lang="en-US" altLang="zh-CN" sz="1400"/>
              <a:t>API</a:t>
            </a:r>
            <a:r>
              <a:rPr lang="zh-CN" altLang="en-US" sz="1400"/>
              <a:t>。</a:t>
            </a:r>
          </a:p>
          <a:p>
            <a:pPr lvl="1">
              <a:lnSpc>
                <a:spcPct val="120000"/>
              </a:lnSpc>
            </a:pPr>
            <a:r>
              <a:rPr lang="zh-CN" altLang="en-US" sz="1400"/>
              <a:t>创建帐户并可以订阅以获取 </a:t>
            </a:r>
            <a:r>
              <a:rPr lang="en-US" altLang="zh-CN" sz="1400"/>
              <a:t>API </a:t>
            </a:r>
            <a:r>
              <a:rPr lang="zh-CN" altLang="en-US" sz="1400"/>
              <a:t>密钥。</a:t>
            </a:r>
          </a:p>
          <a:p>
            <a:pPr lvl="1">
              <a:lnSpc>
                <a:spcPct val="120000"/>
              </a:lnSpc>
            </a:pPr>
            <a:r>
              <a:rPr lang="zh-CN" altLang="en-US" sz="1400"/>
              <a:t>访问他们自己的使用情况分析。</a:t>
            </a:r>
          </a:p>
        </p:txBody>
      </p:sp>
      <p:pic>
        <p:nvPicPr>
          <p:cNvPr id="7" name="Picture 6"/>
          <p:cNvPicPr>
            <a:picLocks noChangeAspect="1"/>
          </p:cNvPicPr>
          <p:nvPr/>
        </p:nvPicPr>
        <p:blipFill>
          <a:blip r:embed="rId3"/>
          <a:stretch>
            <a:fillRect/>
          </a:stretch>
        </p:blipFill>
        <p:spPr>
          <a:xfrm>
            <a:off x="935305" y="1165124"/>
            <a:ext cx="1579295" cy="1579295"/>
          </a:xfrm>
          <a:prstGeom prst="rect">
            <a:avLst/>
          </a:prstGeom>
        </p:spPr>
      </p:pic>
      <p:pic>
        <p:nvPicPr>
          <p:cNvPr id="13" name="Picture 12"/>
          <p:cNvPicPr>
            <a:picLocks noChangeAspect="1"/>
          </p:cNvPicPr>
          <p:nvPr/>
        </p:nvPicPr>
        <p:blipFill>
          <a:blip r:embed="rId4"/>
          <a:stretch>
            <a:fillRect/>
          </a:stretch>
        </p:blipFill>
        <p:spPr>
          <a:xfrm>
            <a:off x="5764694" y="2661337"/>
            <a:ext cx="5187502" cy="2454800"/>
          </a:xfrm>
          <a:prstGeom prst="rect">
            <a:avLst/>
          </a:prstGeom>
        </p:spPr>
      </p:pic>
    </p:spTree>
    <p:extLst>
      <p:ext uri="{BB962C8B-B14F-4D97-AF65-F5344CB8AC3E}">
        <p14:creationId xmlns:p14="http://schemas.microsoft.com/office/powerpoint/2010/main" val="406545950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Logic App (Global Azure provided)</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5" name="Rectangle 4"/>
          <p:cNvSpPr/>
          <p:nvPr/>
        </p:nvSpPr>
        <p:spPr>
          <a:xfrm>
            <a:off x="3856037" y="1058862"/>
            <a:ext cx="6324600" cy="1723549"/>
          </a:xfrm>
          <a:prstGeom prst="rect">
            <a:avLst/>
          </a:prstGeom>
        </p:spPr>
        <p:txBody>
          <a:bodyPr wrap="square">
            <a:spAutoFit/>
          </a:bodyPr>
          <a:lstStyle/>
          <a:p>
            <a:r>
              <a:rPr lang="zh-CN" altLang="en-US"/>
              <a:t>什么是逻辑应用？</a:t>
            </a:r>
            <a:endParaRPr lang="en-US" altLang="zh-CN"/>
          </a:p>
          <a:p>
            <a:endParaRPr lang="zh-CN" altLang="en-US"/>
          </a:p>
          <a:p>
            <a:r>
              <a:rPr lang="zh-CN" altLang="en-US" sz="1400"/>
              <a:t>逻辑应用提供了用于在云中简化并实现可缩放的集成和工作流的方式。 它提供了可视化设计器，用于为流程建模并将流程作为一系列步骤（称为工作流）自动执行。 云中和本地有 多个连接器 可跨服务和协议快速集成。 逻辑应用以触发器开头（例如，“当将帐户添加到 </a:t>
            </a:r>
            <a:r>
              <a:rPr lang="en-US" altLang="zh-CN" sz="1400"/>
              <a:t>Dynamics CRM </a:t>
            </a:r>
            <a:r>
              <a:rPr lang="zh-CN" altLang="en-US" sz="1400"/>
              <a:t>时”），在触发之后许多组合操作、转换和条件逻辑才能开始。</a:t>
            </a: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1130585" y="1321103"/>
            <a:ext cx="1245061" cy="1245061"/>
          </a:xfrm>
          <a:prstGeom prst="rect">
            <a:avLst/>
          </a:prstGeom>
        </p:spPr>
      </p:pic>
      <p:sp>
        <p:nvSpPr>
          <p:cNvPr id="10" name="Rectangle 9"/>
          <p:cNvSpPr/>
          <p:nvPr/>
        </p:nvSpPr>
        <p:spPr>
          <a:xfrm>
            <a:off x="572901" y="3768489"/>
            <a:ext cx="6216650" cy="2639184"/>
          </a:xfrm>
          <a:prstGeom prst="rect">
            <a:avLst/>
          </a:prstGeom>
        </p:spPr>
        <p:txBody>
          <a:bodyPr>
            <a:spAutoFit/>
          </a:bodyPr>
          <a:lstStyle/>
          <a:p>
            <a:pPr>
              <a:lnSpc>
                <a:spcPct val="150000"/>
              </a:lnSpc>
            </a:pPr>
            <a:r>
              <a:rPr lang="zh-CN" altLang="en-US" sz="1400">
                <a:solidFill>
                  <a:srgbClr val="222222"/>
                </a:solidFill>
                <a:latin typeface="segoe-ui_normal"/>
              </a:rPr>
              <a:t>使用逻辑应用的优点包括：</a:t>
            </a:r>
          </a:p>
          <a:p>
            <a:pPr marL="285750" indent="-285750">
              <a:lnSpc>
                <a:spcPct val="150000"/>
              </a:lnSpc>
              <a:buFont typeface="Arial" panose="020B0604020202020204" pitchFamily="34" charset="0"/>
              <a:buChar char="•"/>
            </a:pPr>
            <a:r>
              <a:rPr lang="zh-CN" altLang="en-US" sz="1400">
                <a:solidFill>
                  <a:srgbClr val="222222"/>
                </a:solidFill>
                <a:latin typeface="segoe-ui_normal"/>
              </a:rPr>
              <a:t>使用易于掌握的设计工具设计复杂过程可节省时间</a:t>
            </a:r>
          </a:p>
          <a:p>
            <a:pPr marL="285750" indent="-285750">
              <a:lnSpc>
                <a:spcPct val="150000"/>
              </a:lnSpc>
              <a:buFont typeface="Arial" panose="020B0604020202020204" pitchFamily="34" charset="0"/>
              <a:buChar char="•"/>
            </a:pPr>
            <a:r>
              <a:rPr lang="zh-CN" altLang="en-US" sz="1400">
                <a:solidFill>
                  <a:srgbClr val="222222"/>
                </a:solidFill>
                <a:latin typeface="segoe-ui_normal"/>
              </a:rPr>
              <a:t>可无缝地实现用代码很难实现的模式和工作流</a:t>
            </a:r>
          </a:p>
          <a:p>
            <a:pPr marL="285750" indent="-285750">
              <a:lnSpc>
                <a:spcPct val="150000"/>
              </a:lnSpc>
              <a:buFont typeface="Arial" panose="020B0604020202020204" pitchFamily="34" charset="0"/>
              <a:buChar char="•"/>
            </a:pPr>
            <a:r>
              <a:rPr lang="zh-CN" altLang="en-US" sz="1400">
                <a:solidFill>
                  <a:srgbClr val="222222"/>
                </a:solidFill>
                <a:latin typeface="segoe-ui_normal"/>
              </a:rPr>
              <a:t>可以从模板快速入门</a:t>
            </a:r>
          </a:p>
          <a:p>
            <a:pPr marL="285750" indent="-285750">
              <a:lnSpc>
                <a:spcPct val="150000"/>
              </a:lnSpc>
              <a:buFont typeface="Arial" panose="020B0604020202020204" pitchFamily="34" charset="0"/>
              <a:buChar char="•"/>
            </a:pPr>
            <a:r>
              <a:rPr lang="zh-CN" altLang="en-US" sz="1400">
                <a:solidFill>
                  <a:srgbClr val="222222"/>
                </a:solidFill>
                <a:latin typeface="segoe-ui_normal"/>
              </a:rPr>
              <a:t>可以使用自己的自定义 </a:t>
            </a:r>
            <a:r>
              <a:rPr lang="en-US" altLang="zh-CN" sz="1400">
                <a:solidFill>
                  <a:srgbClr val="222222"/>
                </a:solidFill>
                <a:latin typeface="segoe-ui_normal"/>
              </a:rPr>
              <a:t>API</a:t>
            </a:r>
            <a:r>
              <a:rPr lang="zh-CN" altLang="en-US" sz="1400">
                <a:solidFill>
                  <a:srgbClr val="222222"/>
                </a:solidFill>
                <a:latin typeface="segoe-ui_normal"/>
              </a:rPr>
              <a:t>、代码和操作自定义逻辑应用</a:t>
            </a:r>
          </a:p>
          <a:p>
            <a:pPr marL="285750" indent="-285750">
              <a:lnSpc>
                <a:spcPct val="150000"/>
              </a:lnSpc>
              <a:buFont typeface="Arial" panose="020B0604020202020204" pitchFamily="34" charset="0"/>
              <a:buChar char="•"/>
            </a:pPr>
            <a:r>
              <a:rPr lang="zh-CN" altLang="en-US" sz="1400">
                <a:solidFill>
                  <a:srgbClr val="222222"/>
                </a:solidFill>
                <a:latin typeface="segoe-ui_normal"/>
              </a:rPr>
              <a:t>可连接并同步跨本地和云的不同系统</a:t>
            </a:r>
          </a:p>
          <a:p>
            <a:pPr marL="285750" indent="-285750">
              <a:lnSpc>
                <a:spcPct val="150000"/>
              </a:lnSpc>
              <a:buFont typeface="Arial" panose="020B0604020202020204" pitchFamily="34" charset="0"/>
              <a:buChar char="•"/>
            </a:pPr>
            <a:r>
              <a:rPr lang="zh-CN" altLang="en-US" sz="1400">
                <a:solidFill>
                  <a:srgbClr val="222222"/>
                </a:solidFill>
                <a:latin typeface="segoe-ui_normal"/>
              </a:rPr>
              <a:t>可利用一流集成支持从 </a:t>
            </a:r>
            <a:r>
              <a:rPr lang="en-US" altLang="zh-CN" sz="1400">
                <a:solidFill>
                  <a:srgbClr val="222222"/>
                </a:solidFill>
                <a:latin typeface="segoe-ui_normal"/>
              </a:rPr>
              <a:t>BizTalk server</a:t>
            </a:r>
            <a:r>
              <a:rPr lang="zh-CN" altLang="en-US" sz="1400">
                <a:solidFill>
                  <a:srgbClr val="222222"/>
                </a:solidFill>
                <a:latin typeface="segoe-ui_normal"/>
              </a:rPr>
              <a:t>、</a:t>
            </a:r>
            <a:r>
              <a:rPr lang="en-US" altLang="zh-CN" sz="1400">
                <a:solidFill>
                  <a:srgbClr val="222222"/>
                </a:solidFill>
                <a:latin typeface="segoe-ui_normal"/>
              </a:rPr>
              <a:t>API </a:t>
            </a:r>
            <a:r>
              <a:rPr lang="zh-CN" altLang="en-US" sz="1400">
                <a:solidFill>
                  <a:srgbClr val="222222"/>
                </a:solidFill>
                <a:latin typeface="segoe-ui_normal"/>
              </a:rPr>
              <a:t>管理、</a:t>
            </a:r>
            <a:r>
              <a:rPr lang="en-US" altLang="zh-CN" sz="1400">
                <a:solidFill>
                  <a:srgbClr val="222222"/>
                </a:solidFill>
                <a:latin typeface="segoe-ui_normal"/>
              </a:rPr>
              <a:t>Azure Functions </a:t>
            </a:r>
            <a:r>
              <a:rPr lang="zh-CN" altLang="en-US" sz="1400">
                <a:solidFill>
                  <a:srgbClr val="222222"/>
                </a:solidFill>
                <a:latin typeface="segoe-ui_normal"/>
              </a:rPr>
              <a:t>和 </a:t>
            </a:r>
            <a:r>
              <a:rPr lang="en-US" altLang="zh-CN" sz="1400">
                <a:solidFill>
                  <a:srgbClr val="222222"/>
                </a:solidFill>
                <a:latin typeface="segoe-ui_normal"/>
              </a:rPr>
              <a:t>Azure </a:t>
            </a:r>
            <a:r>
              <a:rPr lang="zh-CN" altLang="en-US" sz="1400">
                <a:solidFill>
                  <a:srgbClr val="222222"/>
                </a:solidFill>
                <a:latin typeface="segoe-ui_normal"/>
              </a:rPr>
              <a:t>服务总线构建</a:t>
            </a:r>
            <a:endParaRPr lang="zh-CN" altLang="en-US" sz="1400" b="0" i="0">
              <a:solidFill>
                <a:srgbClr val="222222"/>
              </a:solidFill>
              <a:effectLst/>
              <a:latin typeface="segoe-ui_normal"/>
            </a:endParaRPr>
          </a:p>
        </p:txBody>
      </p:sp>
      <p:pic>
        <p:nvPicPr>
          <p:cNvPr id="13" name="Picture 12"/>
          <p:cNvPicPr>
            <a:picLocks noChangeAspect="1"/>
          </p:cNvPicPr>
          <p:nvPr/>
        </p:nvPicPr>
        <p:blipFill>
          <a:blip r:embed="rId4"/>
          <a:stretch>
            <a:fillRect/>
          </a:stretch>
        </p:blipFill>
        <p:spPr>
          <a:xfrm>
            <a:off x="6693830" y="3137647"/>
            <a:ext cx="4553608" cy="3184827"/>
          </a:xfrm>
          <a:prstGeom prst="rect">
            <a:avLst/>
          </a:prstGeom>
        </p:spPr>
      </p:pic>
    </p:spTree>
    <p:extLst>
      <p:ext uri="{BB962C8B-B14F-4D97-AF65-F5344CB8AC3E}">
        <p14:creationId xmlns:p14="http://schemas.microsoft.com/office/powerpoint/2010/main" val="201116117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rPr>
              <a:t>Azure Policy</a:t>
            </a:r>
            <a:endParaRPr kumimoji="0" lang="zh-CN" altLang="en-US" sz="3600" b="0" i="0" u="none" strike="noStrike" kern="1200" cap="none" spc="0" normalizeH="0" baseline="0" noProof="0" dirty="0">
              <a:ln>
                <a:noFill/>
              </a:ln>
              <a:gradFill>
                <a:gsLst>
                  <a:gs pos="5417">
                    <a:srgbClr val="FFFFFF"/>
                  </a:gs>
                  <a:gs pos="28000">
                    <a:srgbClr val="FFFFFF"/>
                  </a:gs>
                </a:gsLst>
                <a:lin ang="5400000" scaled="0"/>
              </a:gradFill>
              <a:effectLst/>
              <a:uLnTx/>
              <a:uFillTx/>
              <a:latin typeface="+mn-lt"/>
              <a:ea typeface="+mn-ea"/>
              <a:cs typeface="Segoe UI" pitchFamily="34" charset="0"/>
            </a:endParaRP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 name="TextBox 3">
            <a:extLst>
              <a:ext uri="{FF2B5EF4-FFF2-40B4-BE49-F238E27FC236}">
                <a16:creationId xmlns:a16="http://schemas.microsoft.com/office/drawing/2014/main" id="{0BFBF056-EA00-4086-B54A-CAB0E4A6FE37}"/>
              </a:ext>
            </a:extLst>
          </p:cNvPr>
          <p:cNvSpPr txBox="1"/>
          <p:nvPr/>
        </p:nvSpPr>
        <p:spPr>
          <a:xfrm>
            <a:off x="95459" y="974690"/>
            <a:ext cx="11151978" cy="1043363"/>
          </a:xfrm>
          <a:prstGeom prst="rect">
            <a:avLst/>
          </a:prstGeom>
          <a:noFill/>
        </p:spPr>
        <p:txBody>
          <a:bodyPr wrap="square" lIns="182880" tIns="146304" rIns="182880" bIns="146304" rtlCol="0">
            <a:spAutoFit/>
          </a:bodyPr>
          <a:lstStyle/>
          <a:p>
            <a:pPr>
              <a:lnSpc>
                <a:spcPct val="90000"/>
              </a:lnSpc>
              <a:spcAft>
                <a:spcPts val="600"/>
              </a:spcAft>
            </a:pPr>
            <a:r>
              <a:rPr lang="en-US" altLang="zh-CN" dirty="0">
                <a:gradFill>
                  <a:gsLst>
                    <a:gs pos="2917">
                      <a:schemeClr val="tx1"/>
                    </a:gs>
                    <a:gs pos="30000">
                      <a:schemeClr val="tx1"/>
                    </a:gs>
                  </a:gsLst>
                  <a:lin ang="5400000" scaled="0"/>
                </a:gradFill>
              </a:rPr>
              <a:t>Azure </a:t>
            </a:r>
            <a:r>
              <a:rPr lang="zh-CN" altLang="en-US" dirty="0">
                <a:gradFill>
                  <a:gsLst>
                    <a:gs pos="2917">
                      <a:schemeClr val="tx1"/>
                    </a:gs>
                    <a:gs pos="30000">
                      <a:schemeClr val="tx1"/>
                    </a:gs>
                  </a:gsLst>
                  <a:lin ang="5400000" scaled="0"/>
                </a:gradFill>
              </a:rPr>
              <a:t>策略是 </a:t>
            </a:r>
            <a:r>
              <a:rPr lang="en-US" altLang="zh-CN" dirty="0">
                <a:gradFill>
                  <a:gsLst>
                    <a:gs pos="2917">
                      <a:schemeClr val="tx1"/>
                    </a:gs>
                    <a:gs pos="30000">
                      <a:schemeClr val="tx1"/>
                    </a:gs>
                  </a:gsLst>
                  <a:lin ang="5400000" scaled="0"/>
                </a:gradFill>
              </a:rPr>
              <a:t>Azure </a:t>
            </a:r>
            <a:r>
              <a:rPr lang="zh-CN" altLang="en-US" dirty="0">
                <a:gradFill>
                  <a:gsLst>
                    <a:gs pos="2917">
                      <a:schemeClr val="tx1"/>
                    </a:gs>
                    <a:gs pos="30000">
                      <a:schemeClr val="tx1"/>
                    </a:gs>
                  </a:gsLst>
                  <a:lin ang="5400000" scaled="0"/>
                </a:gradFill>
              </a:rPr>
              <a:t>中的一项服务，可用于</a:t>
            </a:r>
            <a:r>
              <a:rPr lang="zh-CN" altLang="en-US" b="1" dirty="0">
                <a:solidFill>
                  <a:srgbClr val="0078D7"/>
                </a:solidFill>
              </a:rPr>
              <a:t>创建、分配和管理策略</a:t>
            </a:r>
            <a:r>
              <a:rPr lang="zh-CN" altLang="en-US" dirty="0">
                <a:gradFill>
                  <a:gsLst>
                    <a:gs pos="2917">
                      <a:schemeClr val="tx1"/>
                    </a:gs>
                    <a:gs pos="30000">
                      <a:schemeClr val="tx1"/>
                    </a:gs>
                  </a:gsLst>
                  <a:lin ang="5400000" scaled="0"/>
                </a:gradFill>
              </a:rPr>
              <a:t>。 这些策略将在整个资源中</a:t>
            </a:r>
            <a:r>
              <a:rPr lang="zh-CN" altLang="en-US" b="1" dirty="0">
                <a:solidFill>
                  <a:srgbClr val="0078D7"/>
                </a:solidFill>
              </a:rPr>
              <a:t>强制实施不同的规则和效果</a:t>
            </a:r>
            <a:r>
              <a:rPr lang="zh-CN" altLang="en-US" dirty="0">
                <a:gradFill>
                  <a:gsLst>
                    <a:gs pos="2917">
                      <a:schemeClr val="tx1"/>
                    </a:gs>
                    <a:gs pos="30000">
                      <a:schemeClr val="tx1"/>
                    </a:gs>
                  </a:gsLst>
                  <a:lin ang="5400000" scaled="0"/>
                </a:gradFill>
              </a:rPr>
              <a:t>，使这些</a:t>
            </a:r>
            <a:r>
              <a:rPr lang="zh-CN" altLang="en-US" b="1" dirty="0">
                <a:solidFill>
                  <a:srgbClr val="0078D7"/>
                </a:solidFill>
              </a:rPr>
              <a:t>资源符合公司标准和服务级别协议</a:t>
            </a:r>
            <a:r>
              <a:rPr lang="zh-CN" altLang="en-US" dirty="0">
                <a:gradFill>
                  <a:gsLst>
                    <a:gs pos="2917">
                      <a:schemeClr val="tx1"/>
                    </a:gs>
                    <a:gs pos="30000">
                      <a:schemeClr val="tx1"/>
                    </a:gs>
                  </a:gsLst>
                  <a:lin ang="5400000" scaled="0"/>
                </a:gradFill>
              </a:rPr>
              <a:t>。 为此，</a:t>
            </a:r>
            <a:r>
              <a:rPr lang="en-US" altLang="zh-CN" dirty="0">
                <a:gradFill>
                  <a:gsLst>
                    <a:gs pos="2917">
                      <a:schemeClr val="tx1"/>
                    </a:gs>
                    <a:gs pos="30000">
                      <a:schemeClr val="tx1"/>
                    </a:gs>
                  </a:gsLst>
                  <a:lin ang="5400000" scaled="0"/>
                </a:gradFill>
              </a:rPr>
              <a:t>Azure </a:t>
            </a:r>
            <a:r>
              <a:rPr lang="zh-CN" altLang="en-US" dirty="0">
                <a:gradFill>
                  <a:gsLst>
                    <a:gs pos="2917">
                      <a:schemeClr val="tx1"/>
                    </a:gs>
                    <a:gs pos="30000">
                      <a:schemeClr val="tx1"/>
                    </a:gs>
                  </a:gsLst>
                  <a:lin ang="5400000" scaled="0"/>
                </a:gradFill>
              </a:rPr>
              <a:t>策略会对资源进行评估，通过扫描来查找与所创建策略不相符的资源。</a:t>
            </a:r>
          </a:p>
        </p:txBody>
      </p:sp>
      <p:sp>
        <p:nvSpPr>
          <p:cNvPr id="6" name="TextBox 5">
            <a:extLst>
              <a:ext uri="{FF2B5EF4-FFF2-40B4-BE49-F238E27FC236}">
                <a16:creationId xmlns:a16="http://schemas.microsoft.com/office/drawing/2014/main" id="{71A74592-6A50-4617-82C9-91F42E8D2169}"/>
              </a:ext>
            </a:extLst>
          </p:cNvPr>
          <p:cNvSpPr txBox="1"/>
          <p:nvPr/>
        </p:nvSpPr>
        <p:spPr>
          <a:xfrm>
            <a:off x="95459" y="2451798"/>
            <a:ext cx="5761037" cy="3807196"/>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Ø"/>
            </a:pPr>
            <a:r>
              <a:rPr lang="zh-CN" altLang="en-US" dirty="0">
                <a:gradFill>
                  <a:gsLst>
                    <a:gs pos="2917">
                      <a:schemeClr val="tx1"/>
                    </a:gs>
                    <a:gs pos="30000">
                      <a:schemeClr val="tx1"/>
                    </a:gs>
                  </a:gsLst>
                  <a:lin ang="5400000" scaled="0"/>
                </a:gradFill>
              </a:rPr>
              <a:t>轻松管理 </a:t>
            </a:r>
            <a:r>
              <a:rPr lang="en-US" altLang="zh-CN" dirty="0">
                <a:gradFill>
                  <a:gsLst>
                    <a:gs pos="2917">
                      <a:schemeClr val="tx1"/>
                    </a:gs>
                    <a:gs pos="30000">
                      <a:schemeClr val="tx1"/>
                    </a:gs>
                  </a:gsLst>
                  <a:lin ang="5400000" scaled="0"/>
                </a:gradFill>
              </a:rPr>
              <a:t>Azure </a:t>
            </a:r>
            <a:r>
              <a:rPr lang="zh-CN" altLang="en-US" dirty="0">
                <a:gradFill>
                  <a:gsLst>
                    <a:gs pos="2917">
                      <a:schemeClr val="tx1"/>
                    </a:gs>
                    <a:gs pos="30000">
                      <a:schemeClr val="tx1"/>
                    </a:gs>
                  </a:gsLst>
                  <a:lin ang="5400000" scaled="0"/>
                </a:gradFill>
              </a:rPr>
              <a:t>资源</a:t>
            </a:r>
            <a:endParaRPr lang="en-US" altLang="zh-CN"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endParaRPr lang="zh-CN" altLang="en-US"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r>
              <a:rPr lang="zh-CN" altLang="en-US" dirty="0">
                <a:gradFill>
                  <a:gsLst>
                    <a:gs pos="2917">
                      <a:schemeClr val="tx1"/>
                    </a:gs>
                    <a:gs pos="30000">
                      <a:schemeClr val="tx1"/>
                    </a:gs>
                  </a:gsLst>
                  <a:lin ang="5400000" scaled="0"/>
                </a:gradFill>
              </a:rPr>
              <a:t>大规模应用管理和安全性</a:t>
            </a:r>
            <a:endParaRPr lang="en-US" altLang="zh-CN"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endParaRPr lang="zh-CN" altLang="en-US"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r>
              <a:rPr lang="zh-CN" altLang="en-US" dirty="0">
                <a:gradFill>
                  <a:gsLst>
                    <a:gs pos="2917">
                      <a:schemeClr val="tx1"/>
                    </a:gs>
                    <a:gs pos="30000">
                      <a:schemeClr val="tx1"/>
                    </a:gs>
                  </a:gsLst>
                  <a:lin ang="5400000" scaled="0"/>
                </a:gradFill>
              </a:rPr>
              <a:t>执行策略和审核符合性</a:t>
            </a:r>
            <a:endParaRPr lang="en-US" altLang="zh-CN"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endParaRPr lang="zh-CN" altLang="en-US"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r>
              <a:rPr lang="zh-CN" altLang="en-US" dirty="0">
                <a:gradFill>
                  <a:gsLst>
                    <a:gs pos="2917">
                      <a:schemeClr val="tx1"/>
                    </a:gs>
                    <a:gs pos="30000">
                      <a:schemeClr val="tx1"/>
                    </a:gs>
                  </a:gsLst>
                  <a:lin ang="5400000" scaled="0"/>
                </a:gradFill>
              </a:rPr>
              <a:t>连续监视符合性</a:t>
            </a:r>
            <a:endParaRPr lang="en-US" altLang="zh-CN"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endParaRPr lang="zh-CN" altLang="en-US"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r>
              <a:rPr lang="zh-CN" altLang="en-US" dirty="0">
                <a:gradFill>
                  <a:gsLst>
                    <a:gs pos="2917">
                      <a:schemeClr val="tx1"/>
                    </a:gs>
                    <a:gs pos="30000">
                      <a:schemeClr val="tx1"/>
                    </a:gs>
                  </a:gsLst>
                  <a:lin ang="5400000" scaled="0"/>
                </a:gradFill>
              </a:rPr>
              <a:t>灵活构建自定义策略</a:t>
            </a:r>
            <a:endParaRPr lang="en-US" altLang="zh-CN"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endParaRPr lang="zh-CN" altLang="en-US" dirty="0">
              <a:gradFill>
                <a:gsLst>
                  <a:gs pos="2917">
                    <a:schemeClr val="tx1"/>
                  </a:gs>
                  <a:gs pos="30000">
                    <a:schemeClr val="tx1"/>
                  </a:gs>
                </a:gsLst>
                <a:lin ang="5400000" scaled="0"/>
              </a:gradFill>
            </a:endParaRPr>
          </a:p>
          <a:p>
            <a:pPr marL="285750" indent="-285750">
              <a:lnSpc>
                <a:spcPct val="90000"/>
              </a:lnSpc>
              <a:spcAft>
                <a:spcPts val="600"/>
              </a:spcAft>
              <a:buFont typeface="Wingdings" panose="05000000000000000000" pitchFamily="2" charset="2"/>
              <a:buChar char="Ø"/>
            </a:pPr>
            <a:r>
              <a:rPr lang="zh-CN" altLang="en-US" dirty="0">
                <a:gradFill>
                  <a:gsLst>
                    <a:gs pos="2917">
                      <a:schemeClr val="tx1"/>
                    </a:gs>
                    <a:gs pos="30000">
                      <a:schemeClr val="tx1"/>
                    </a:gs>
                  </a:gsLst>
                  <a:lin ang="5400000" scaled="0"/>
                </a:gradFill>
              </a:rPr>
              <a:t>应用来自社区和 </a:t>
            </a:r>
            <a:r>
              <a:rPr lang="en-US" altLang="zh-CN" dirty="0">
                <a:gradFill>
                  <a:gsLst>
                    <a:gs pos="2917">
                      <a:schemeClr val="tx1"/>
                    </a:gs>
                    <a:gs pos="30000">
                      <a:schemeClr val="tx1"/>
                    </a:gs>
                  </a:gsLst>
                  <a:lin ang="5400000" scaled="0"/>
                </a:gradFill>
              </a:rPr>
              <a:t>Azure </a:t>
            </a:r>
            <a:r>
              <a:rPr lang="zh-CN" altLang="en-US" dirty="0">
                <a:gradFill>
                  <a:gsLst>
                    <a:gs pos="2917">
                      <a:schemeClr val="tx1"/>
                    </a:gs>
                    <a:gs pos="30000">
                      <a:schemeClr val="tx1"/>
                    </a:gs>
                  </a:gsLst>
                  <a:lin ang="5400000" scaled="0"/>
                </a:gradFill>
              </a:rPr>
              <a:t>官方的内置策略</a:t>
            </a:r>
          </a:p>
        </p:txBody>
      </p:sp>
      <p:pic>
        <p:nvPicPr>
          <p:cNvPr id="8" name="Picture 7" descr="A screenshot of a social media post&#10;&#10;Description generated with very high confidence">
            <a:extLst>
              <a:ext uri="{FF2B5EF4-FFF2-40B4-BE49-F238E27FC236}">
                <a16:creationId xmlns:a16="http://schemas.microsoft.com/office/drawing/2014/main" id="{C20EB47F-F052-447D-A24E-CE9992327C14}"/>
              </a:ext>
            </a:extLst>
          </p:cNvPr>
          <p:cNvPicPr>
            <a:picLocks noChangeAspect="1"/>
          </p:cNvPicPr>
          <p:nvPr/>
        </p:nvPicPr>
        <p:blipFill>
          <a:blip r:embed="rId3"/>
          <a:stretch>
            <a:fillRect/>
          </a:stretch>
        </p:blipFill>
        <p:spPr>
          <a:xfrm>
            <a:off x="5443206" y="2341469"/>
            <a:ext cx="6157616" cy="4027853"/>
          </a:xfrm>
          <a:prstGeom prst="rect">
            <a:avLst/>
          </a:prstGeom>
        </p:spPr>
      </p:pic>
    </p:spTree>
    <p:extLst>
      <p:ext uri="{BB962C8B-B14F-4D97-AF65-F5344CB8AC3E}">
        <p14:creationId xmlns:p14="http://schemas.microsoft.com/office/powerpoint/2010/main" val="58665226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zh-CN" altLang="en-US" sz="3600">
                <a:gradFill>
                  <a:gsLst>
                    <a:gs pos="5417">
                      <a:srgbClr val="FFFFFF"/>
                    </a:gs>
                    <a:gs pos="28000">
                      <a:srgbClr val="FFFFFF"/>
                    </a:gs>
                  </a:gsLst>
                  <a:lin ang="5400000" scaled="0"/>
                </a:gradFill>
                <a:latin typeface="+mj-ea"/>
                <a:ea typeface="+mj-ea"/>
                <a:cs typeface="Segoe UI" pitchFamily="34" charset="0"/>
              </a:rPr>
              <a:t>数据目录 </a:t>
            </a:r>
            <a:r>
              <a:rPr lang="en-US" altLang="zh-CN" sz="3600">
                <a:gradFill>
                  <a:gsLst>
                    <a:gs pos="5417">
                      <a:srgbClr val="FFFFFF"/>
                    </a:gs>
                    <a:gs pos="28000">
                      <a:srgbClr val="FFFFFF"/>
                    </a:gs>
                  </a:gsLst>
                  <a:lin ang="5400000" scaled="0"/>
                </a:gradFill>
                <a:latin typeface="+mj-ea"/>
                <a:ea typeface="+mj-ea"/>
                <a:cs typeface="Segoe UI" pitchFamily="34" charset="0"/>
              </a:rPr>
              <a:t>(Global Azure provided)</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5" name="Rectangle 4"/>
          <p:cNvSpPr/>
          <p:nvPr/>
        </p:nvSpPr>
        <p:spPr>
          <a:xfrm>
            <a:off x="3856037" y="1058862"/>
            <a:ext cx="6324600" cy="1508105"/>
          </a:xfrm>
          <a:prstGeom prst="rect">
            <a:avLst/>
          </a:prstGeom>
        </p:spPr>
        <p:txBody>
          <a:bodyPr wrap="square">
            <a:spAutoFit/>
          </a:bodyPr>
          <a:lstStyle/>
          <a:p>
            <a:r>
              <a:rPr lang="zh-CN" altLang="en-US"/>
              <a:t>什么是数据目录？</a:t>
            </a:r>
            <a:endParaRPr lang="en-US" altLang="zh-CN"/>
          </a:p>
          <a:p>
            <a:endParaRPr lang="zh-CN" altLang="en-US"/>
          </a:p>
          <a:p>
            <a:r>
              <a:rPr lang="zh-CN" altLang="en-US" sz="1400" b="1"/>
              <a:t>数据目录</a:t>
            </a:r>
            <a:r>
              <a:rPr lang="zh-CN" altLang="en-US" sz="1400"/>
              <a:t> 是 </a:t>
            </a:r>
            <a:r>
              <a:rPr lang="en-US" altLang="zh-CN" sz="1400"/>
              <a:t>Azure </a:t>
            </a:r>
            <a:r>
              <a:rPr lang="zh-CN" altLang="en-US" sz="1400"/>
              <a:t>中一项完全托管的服务以及用于自助发现数据源的企业范围信息（元数据）目录。 使用数据目录，可以注册、发现、批注和连接到数据资产。 数据目录旨在管理不同的信息资产以方便查找，让用户了解其所查找的数据资产，以及连接到这些数据资产以更快洞悉和增加有价值的组织。 </a:t>
            </a: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1027491" y="1237462"/>
            <a:ext cx="1456041" cy="1456041"/>
          </a:xfrm>
          <a:prstGeom prst="rect">
            <a:avLst/>
          </a:prstGeom>
        </p:spPr>
      </p:pic>
      <p:sp>
        <p:nvSpPr>
          <p:cNvPr id="7" name="Rectangle 6"/>
          <p:cNvSpPr/>
          <p:nvPr/>
        </p:nvSpPr>
        <p:spPr>
          <a:xfrm>
            <a:off x="686442" y="6397865"/>
            <a:ext cx="9494195" cy="307777"/>
          </a:xfrm>
          <a:prstGeom prst="rect">
            <a:avLst/>
          </a:prstGeom>
        </p:spPr>
        <p:txBody>
          <a:bodyPr wrap="square">
            <a:spAutoFit/>
          </a:bodyPr>
          <a:lstStyle/>
          <a:p>
            <a:r>
              <a:rPr lang="zh-CN" altLang="en-US" sz="1400"/>
              <a:t>支持的数据类型：</a:t>
            </a:r>
            <a:r>
              <a:rPr lang="en-US" sz="1400"/>
              <a:t>https://docs.microsoft.com/zh-cn/azure/data-catalog/data-catalog-dsr</a:t>
            </a:r>
          </a:p>
        </p:txBody>
      </p:sp>
      <p:pic>
        <p:nvPicPr>
          <p:cNvPr id="11" name="Picture 10"/>
          <p:cNvPicPr>
            <a:picLocks noChangeAspect="1"/>
          </p:cNvPicPr>
          <p:nvPr/>
        </p:nvPicPr>
        <p:blipFill>
          <a:blip r:embed="rId4"/>
          <a:stretch>
            <a:fillRect/>
          </a:stretch>
        </p:blipFill>
        <p:spPr>
          <a:xfrm>
            <a:off x="686442" y="4180397"/>
            <a:ext cx="2941340" cy="1832593"/>
          </a:xfrm>
          <a:prstGeom prst="rect">
            <a:avLst/>
          </a:prstGeom>
        </p:spPr>
      </p:pic>
      <p:pic>
        <p:nvPicPr>
          <p:cNvPr id="14" name="Picture 13"/>
          <p:cNvPicPr>
            <a:picLocks noChangeAspect="1"/>
          </p:cNvPicPr>
          <p:nvPr/>
        </p:nvPicPr>
        <p:blipFill>
          <a:blip r:embed="rId5"/>
          <a:stretch>
            <a:fillRect/>
          </a:stretch>
        </p:blipFill>
        <p:spPr>
          <a:xfrm>
            <a:off x="4364323" y="4180397"/>
            <a:ext cx="2923014" cy="1832593"/>
          </a:xfrm>
          <a:prstGeom prst="rect">
            <a:avLst/>
          </a:prstGeom>
        </p:spPr>
      </p:pic>
      <p:pic>
        <p:nvPicPr>
          <p:cNvPr id="16" name="Picture 15"/>
          <p:cNvPicPr>
            <a:picLocks noChangeAspect="1"/>
          </p:cNvPicPr>
          <p:nvPr/>
        </p:nvPicPr>
        <p:blipFill>
          <a:blip r:embed="rId6"/>
          <a:stretch>
            <a:fillRect/>
          </a:stretch>
        </p:blipFill>
        <p:spPr>
          <a:xfrm>
            <a:off x="8023878" y="4180397"/>
            <a:ext cx="3679571" cy="1832593"/>
          </a:xfrm>
          <a:prstGeom prst="rect">
            <a:avLst/>
          </a:prstGeom>
        </p:spPr>
      </p:pic>
      <p:sp>
        <p:nvSpPr>
          <p:cNvPr id="18" name="TextBox 17"/>
          <p:cNvSpPr txBox="1"/>
          <p:nvPr/>
        </p:nvSpPr>
        <p:spPr>
          <a:xfrm>
            <a:off x="686442" y="3419061"/>
            <a:ext cx="2543775" cy="627864"/>
          </a:xfrm>
          <a:prstGeom prst="rect">
            <a:avLst/>
          </a:prstGeom>
          <a:noFill/>
        </p:spPr>
        <p:txBody>
          <a:bodyPr wrap="square" lIns="182880" tIns="146304" rIns="182880" bIns="146304" rtlCol="0">
            <a:spAutoFit/>
          </a:bodyPr>
          <a:lstStyle/>
          <a:p>
            <a:pPr>
              <a:lnSpc>
                <a:spcPct val="90000"/>
              </a:lnSpc>
              <a:spcAft>
                <a:spcPts val="600"/>
              </a:spcAft>
            </a:pPr>
            <a:r>
              <a:rPr lang="zh-CN" altLang="en-US" sz="2400">
                <a:gradFill>
                  <a:gsLst>
                    <a:gs pos="2917">
                      <a:schemeClr val="tx1"/>
                    </a:gs>
                    <a:gs pos="30000">
                      <a:schemeClr val="tx1"/>
                    </a:gs>
                  </a:gsLst>
                  <a:lin ang="5400000" scaled="0"/>
                </a:gradFill>
              </a:rPr>
              <a:t>选择数据类型</a:t>
            </a:r>
            <a:endParaRPr lang="en-US" sz="2400" err="1">
              <a:gradFill>
                <a:gsLst>
                  <a:gs pos="2917">
                    <a:schemeClr val="tx1"/>
                  </a:gs>
                  <a:gs pos="30000">
                    <a:schemeClr val="tx1"/>
                  </a:gs>
                </a:gsLst>
                <a:lin ang="5400000" scaled="0"/>
              </a:gradFill>
            </a:endParaRPr>
          </a:p>
        </p:txBody>
      </p:sp>
      <p:sp>
        <p:nvSpPr>
          <p:cNvPr id="19" name="TextBox 18"/>
          <p:cNvSpPr txBox="1"/>
          <p:nvPr/>
        </p:nvSpPr>
        <p:spPr>
          <a:xfrm>
            <a:off x="4238025" y="3419061"/>
            <a:ext cx="2543775" cy="627864"/>
          </a:xfrm>
          <a:prstGeom prst="rect">
            <a:avLst/>
          </a:prstGeom>
          <a:noFill/>
        </p:spPr>
        <p:txBody>
          <a:bodyPr wrap="square" lIns="182880" tIns="146304" rIns="182880" bIns="146304" rtlCol="0">
            <a:spAutoFit/>
          </a:bodyPr>
          <a:lstStyle/>
          <a:p>
            <a:pPr>
              <a:lnSpc>
                <a:spcPct val="90000"/>
              </a:lnSpc>
              <a:spcAft>
                <a:spcPts val="600"/>
              </a:spcAft>
            </a:pPr>
            <a:r>
              <a:rPr lang="zh-CN" altLang="en-US" sz="2400">
                <a:gradFill>
                  <a:gsLst>
                    <a:gs pos="2917">
                      <a:schemeClr val="tx1"/>
                    </a:gs>
                    <a:gs pos="30000">
                      <a:schemeClr val="tx1"/>
                    </a:gs>
                  </a:gsLst>
                  <a:lin ang="5400000" scaled="0"/>
                </a:gradFill>
              </a:rPr>
              <a:t>配置数据注册</a:t>
            </a:r>
            <a:endParaRPr lang="en-US" sz="2400" err="1">
              <a:gradFill>
                <a:gsLst>
                  <a:gs pos="2917">
                    <a:schemeClr val="tx1"/>
                  </a:gs>
                  <a:gs pos="30000">
                    <a:schemeClr val="tx1"/>
                  </a:gs>
                </a:gsLst>
                <a:lin ang="5400000" scaled="0"/>
              </a:gradFill>
            </a:endParaRPr>
          </a:p>
        </p:txBody>
      </p:sp>
      <p:sp>
        <p:nvSpPr>
          <p:cNvPr id="20" name="TextBox 19"/>
          <p:cNvSpPr txBox="1"/>
          <p:nvPr/>
        </p:nvSpPr>
        <p:spPr>
          <a:xfrm>
            <a:off x="7934371" y="3419061"/>
            <a:ext cx="2543775" cy="627864"/>
          </a:xfrm>
          <a:prstGeom prst="rect">
            <a:avLst/>
          </a:prstGeom>
          <a:noFill/>
        </p:spPr>
        <p:txBody>
          <a:bodyPr wrap="square" lIns="182880" tIns="146304" rIns="182880" bIns="146304" rtlCol="0">
            <a:spAutoFit/>
          </a:bodyPr>
          <a:lstStyle/>
          <a:p>
            <a:pPr>
              <a:lnSpc>
                <a:spcPct val="90000"/>
              </a:lnSpc>
              <a:spcAft>
                <a:spcPts val="600"/>
              </a:spcAft>
            </a:pPr>
            <a:r>
              <a:rPr lang="zh-CN" altLang="en-US" sz="2400">
                <a:gradFill>
                  <a:gsLst>
                    <a:gs pos="2917">
                      <a:schemeClr val="tx1"/>
                    </a:gs>
                    <a:gs pos="30000">
                      <a:schemeClr val="tx1"/>
                    </a:gs>
                  </a:gsLst>
                  <a:lin ang="5400000" scaled="0"/>
                </a:gradFill>
              </a:rPr>
              <a:t>使用数据目录</a:t>
            </a:r>
            <a:endParaRPr lang="en-US" sz="2400" err="1">
              <a:gradFill>
                <a:gsLst>
                  <a:gs pos="2917">
                    <a:schemeClr val="tx1"/>
                  </a:gs>
                  <a:gs pos="30000">
                    <a:schemeClr val="tx1"/>
                  </a:gs>
                </a:gsLst>
                <a:lin ang="5400000" scaled="0"/>
              </a:gradFill>
            </a:endParaRPr>
          </a:p>
        </p:txBody>
      </p:sp>
      <p:sp>
        <p:nvSpPr>
          <p:cNvPr id="21" name="Arrow: Right 20"/>
          <p:cNvSpPr/>
          <p:nvPr/>
        </p:nvSpPr>
        <p:spPr bwMode="auto">
          <a:xfrm>
            <a:off x="3856037" y="5096693"/>
            <a:ext cx="288580" cy="1924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p:cNvSpPr/>
          <p:nvPr/>
        </p:nvSpPr>
        <p:spPr bwMode="auto">
          <a:xfrm>
            <a:off x="7507043" y="5096693"/>
            <a:ext cx="288580" cy="1924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809119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Biztalk (Global Azure provided)</a:t>
            </a:r>
            <a:endParaRPr lang="zh-CN" altLang="en-US" sz="3600">
              <a:gradFill>
                <a:gsLst>
                  <a:gs pos="5417">
                    <a:srgbClr val="FFFFFF"/>
                  </a:gs>
                  <a:gs pos="28000">
                    <a:srgbClr val="FFFFFF"/>
                  </a:gs>
                </a:gsLst>
                <a:lin ang="5400000" scaled="0"/>
              </a:gradFill>
              <a:latin typeface="+mj-ea"/>
              <a:ea typeface="+mj-ea"/>
              <a:cs typeface="Segoe UI" pitchFamily="34" charset="0"/>
            </a:endParaRPr>
          </a:p>
        </p:txBody>
      </p:sp>
      <p:sp>
        <p:nvSpPr>
          <p:cNvPr id="5" name="Rectangle 4"/>
          <p:cNvSpPr/>
          <p:nvPr/>
        </p:nvSpPr>
        <p:spPr>
          <a:xfrm>
            <a:off x="3856037" y="1058862"/>
            <a:ext cx="6324600" cy="1292662"/>
          </a:xfrm>
          <a:prstGeom prst="rect">
            <a:avLst/>
          </a:prstGeom>
        </p:spPr>
        <p:txBody>
          <a:bodyPr wrap="square">
            <a:spAutoFit/>
          </a:bodyPr>
          <a:lstStyle/>
          <a:p>
            <a:r>
              <a:rPr lang="zh-CN" altLang="en-US"/>
              <a:t>什么是</a:t>
            </a:r>
            <a:r>
              <a:rPr lang="en-US" altLang="zh-CN" err="1"/>
              <a:t>Biztalk</a:t>
            </a:r>
            <a:r>
              <a:rPr lang="zh-CN" altLang="en-US"/>
              <a:t>？</a:t>
            </a:r>
            <a:endParaRPr lang="en-US" altLang="zh-CN"/>
          </a:p>
          <a:p>
            <a:endParaRPr lang="zh-CN" altLang="en-US"/>
          </a:p>
          <a:p>
            <a:r>
              <a:rPr lang="en-US" altLang="zh-CN" sz="1400" err="1"/>
              <a:t>Biztalk</a:t>
            </a:r>
            <a:r>
              <a:rPr lang="zh-CN" altLang="en-US" sz="1400"/>
              <a:t>服务的一项主要功能是混合连接。混合连接提供了将 </a:t>
            </a:r>
            <a:r>
              <a:rPr lang="en-US" altLang="zh-CN" sz="1400"/>
              <a:t>Azure </a:t>
            </a:r>
            <a:r>
              <a:rPr lang="zh-CN" altLang="en-US" sz="1400"/>
              <a:t>应用服务中的 </a:t>
            </a:r>
            <a:r>
              <a:rPr lang="en-US" altLang="zh-CN" sz="1400"/>
              <a:t>Web </a:t>
            </a:r>
            <a:r>
              <a:rPr lang="zh-CN" altLang="en-US" sz="1400"/>
              <a:t>应用（之前称为网站）和移动应用功能（之前称为移动服务）连接到防火墙后的本地资源的一种简便方式。</a:t>
            </a: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630859" y="1278229"/>
            <a:ext cx="2381250" cy="1143000"/>
          </a:xfrm>
          <a:prstGeom prst="rect">
            <a:avLst/>
          </a:prstGeom>
        </p:spPr>
      </p:pic>
      <p:pic>
        <p:nvPicPr>
          <p:cNvPr id="16" name="Picture 15"/>
          <p:cNvPicPr>
            <a:picLocks noChangeAspect="1"/>
          </p:cNvPicPr>
          <p:nvPr/>
        </p:nvPicPr>
        <p:blipFill>
          <a:blip r:embed="rId4"/>
          <a:stretch>
            <a:fillRect/>
          </a:stretch>
        </p:blipFill>
        <p:spPr>
          <a:xfrm>
            <a:off x="5804288" y="3228740"/>
            <a:ext cx="5512723" cy="3276255"/>
          </a:xfrm>
          <a:prstGeom prst="rect">
            <a:avLst/>
          </a:prstGeom>
        </p:spPr>
      </p:pic>
      <p:sp>
        <p:nvSpPr>
          <p:cNvPr id="17" name="Rectangle 16"/>
          <p:cNvSpPr/>
          <p:nvPr/>
        </p:nvSpPr>
        <p:spPr>
          <a:xfrm>
            <a:off x="630858" y="2850932"/>
            <a:ext cx="4746211" cy="3816429"/>
          </a:xfrm>
          <a:prstGeom prst="rect">
            <a:avLst/>
          </a:prstGeom>
        </p:spPr>
        <p:txBody>
          <a:bodyPr wrap="square">
            <a:spAutoFit/>
          </a:bodyPr>
          <a:lstStyle/>
          <a:p>
            <a:r>
              <a:rPr lang="zh-CN" altLang="en-US"/>
              <a:t>混合连接的优势包括：</a:t>
            </a:r>
          </a:p>
          <a:p>
            <a:pPr marL="285750" indent="-285750">
              <a:buFont typeface="Arial" panose="020B0604020202020204" pitchFamily="34" charset="0"/>
              <a:buChar char="•"/>
            </a:pPr>
            <a:r>
              <a:rPr lang="en-US" altLang="zh-CN" sz="1400"/>
              <a:t>Web </a:t>
            </a:r>
            <a:r>
              <a:rPr lang="zh-CN" altLang="en-US" sz="1400"/>
              <a:t>应用和移动应用可安全地访问现有本地数据和服务。使用混合连接的应用程序仅能访问通过混合连接发布的特定本地资源。</a:t>
            </a:r>
          </a:p>
          <a:p>
            <a:pPr marL="285750" indent="-285750">
              <a:buFont typeface="Arial" panose="020B0604020202020204" pitchFamily="34" charset="0"/>
              <a:buChar char="•"/>
            </a:pPr>
            <a:r>
              <a:rPr lang="zh-CN" altLang="en-US" sz="1400"/>
              <a:t>多个 </a:t>
            </a:r>
            <a:r>
              <a:rPr lang="en-US" altLang="zh-CN" sz="1400"/>
              <a:t>Web </a:t>
            </a:r>
            <a:r>
              <a:rPr lang="zh-CN" altLang="en-US" sz="1400"/>
              <a:t>应用或移动应用可通过共享一个混合连接以访问本地资源。</a:t>
            </a:r>
          </a:p>
          <a:p>
            <a:pPr marL="285750" indent="-285750">
              <a:buFont typeface="Arial" panose="020B0604020202020204" pitchFamily="34" charset="0"/>
              <a:buChar char="•"/>
            </a:pPr>
            <a:r>
              <a:rPr lang="zh-CN" altLang="en-US" sz="1400"/>
              <a:t>只需最小的 </a:t>
            </a:r>
            <a:r>
              <a:rPr lang="en-US" altLang="zh-CN" sz="1400"/>
              <a:t>TCP </a:t>
            </a:r>
            <a:r>
              <a:rPr lang="zh-CN" altLang="en-US" sz="1400"/>
              <a:t>端口即可访问网络。</a:t>
            </a:r>
          </a:p>
          <a:p>
            <a:pPr marL="285750" indent="-285750">
              <a:buFont typeface="Arial" panose="020B0604020202020204" pitchFamily="34" charset="0"/>
              <a:buChar char="•"/>
            </a:pPr>
            <a:r>
              <a:rPr lang="zh-CN" altLang="en-US" sz="1400"/>
              <a:t>可以连接到任何使用静态 </a:t>
            </a:r>
            <a:r>
              <a:rPr lang="en-US" altLang="zh-CN" sz="1400"/>
              <a:t>TCP </a:t>
            </a:r>
            <a:r>
              <a:rPr lang="zh-CN" altLang="en-US" sz="1400"/>
              <a:t>端口的本地资源，例如 </a:t>
            </a:r>
            <a:r>
              <a:rPr lang="en-US" altLang="zh-CN" sz="1400"/>
              <a:t>SQL Server</a:t>
            </a:r>
            <a:r>
              <a:rPr lang="zh-CN" altLang="en-US" sz="1400"/>
              <a:t>、</a:t>
            </a:r>
            <a:r>
              <a:rPr lang="en-US" altLang="zh-CN" sz="1400"/>
              <a:t>MySQL</a:t>
            </a:r>
            <a:r>
              <a:rPr lang="zh-CN" altLang="en-US" sz="1400"/>
              <a:t>、</a:t>
            </a:r>
            <a:r>
              <a:rPr lang="en-US" altLang="zh-CN" sz="1400"/>
              <a:t>HTTP Web API </a:t>
            </a:r>
            <a:r>
              <a:rPr lang="zh-CN" altLang="en-US" sz="1400"/>
              <a:t>和大多数自定义 </a:t>
            </a:r>
            <a:r>
              <a:rPr lang="en-US" altLang="zh-CN" sz="1400"/>
              <a:t>Web </a:t>
            </a:r>
            <a:r>
              <a:rPr lang="zh-CN" altLang="en-US" sz="1400"/>
              <a:t>服务。</a:t>
            </a:r>
            <a:endParaRPr lang="en-US" altLang="zh-CN" sz="1400"/>
          </a:p>
          <a:p>
            <a:pPr marL="285750" indent="-285750">
              <a:buFont typeface="Arial" panose="020B0604020202020204" pitchFamily="34" charset="0"/>
              <a:buChar char="•"/>
            </a:pPr>
            <a:r>
              <a:rPr lang="zh-CN" altLang="en-US" sz="1400"/>
              <a:t>可以与 </a:t>
            </a:r>
            <a:r>
              <a:rPr lang="en-US" altLang="zh-CN" sz="1400"/>
              <a:t>Web </a:t>
            </a:r>
            <a:r>
              <a:rPr lang="zh-CN" altLang="en-US" sz="1400"/>
              <a:t>应用支持的所有框架（</a:t>
            </a:r>
            <a:r>
              <a:rPr lang="en-US" altLang="zh-CN" sz="1400"/>
              <a:t>.NET</a:t>
            </a:r>
            <a:r>
              <a:rPr lang="zh-CN" altLang="en-US" sz="1400"/>
              <a:t>、</a:t>
            </a:r>
            <a:r>
              <a:rPr lang="en-US" altLang="zh-CN" sz="1400"/>
              <a:t>PHP</a:t>
            </a:r>
            <a:r>
              <a:rPr lang="zh-CN" altLang="en-US" sz="1400"/>
              <a:t>、</a:t>
            </a:r>
            <a:r>
              <a:rPr lang="en-US" altLang="zh-CN" sz="1400"/>
              <a:t>Java</a:t>
            </a:r>
            <a:r>
              <a:rPr lang="zh-CN" altLang="en-US" sz="1400"/>
              <a:t>、</a:t>
            </a:r>
            <a:r>
              <a:rPr lang="en-US" altLang="zh-CN" sz="1400"/>
              <a:t>Python </a:t>
            </a:r>
            <a:r>
              <a:rPr lang="zh-CN" altLang="en-US" sz="1400"/>
              <a:t>和 </a:t>
            </a:r>
            <a:r>
              <a:rPr lang="en-US" altLang="zh-CN" sz="1400"/>
              <a:t>Node.js</a:t>
            </a:r>
            <a:r>
              <a:rPr lang="zh-CN" altLang="en-US" sz="1400"/>
              <a:t>）和移动应用支持的所有框架（</a:t>
            </a:r>
            <a:r>
              <a:rPr lang="en-US" altLang="zh-CN" sz="1400"/>
              <a:t>Node.js</a:t>
            </a:r>
            <a:r>
              <a:rPr lang="zh-CN" altLang="en-US" sz="1400"/>
              <a:t>、</a:t>
            </a:r>
            <a:r>
              <a:rPr lang="en-US" altLang="zh-CN" sz="1400"/>
              <a:t>.NET</a:t>
            </a:r>
            <a:r>
              <a:rPr lang="zh-CN" altLang="en-US" sz="1400"/>
              <a:t>）配合使用。</a:t>
            </a:r>
            <a:endParaRPr lang="en-US" altLang="zh-CN" sz="1400"/>
          </a:p>
          <a:p>
            <a:pPr marL="285750" indent="-285750">
              <a:buFont typeface="Arial" panose="020B0604020202020204" pitchFamily="34" charset="0"/>
              <a:buChar char="•"/>
            </a:pPr>
            <a:r>
              <a:rPr lang="en-US" altLang="zh-CN" sz="1400"/>
              <a:t>Web </a:t>
            </a:r>
            <a:r>
              <a:rPr lang="zh-CN" altLang="en-US" sz="1400"/>
              <a:t>应用和移动应用可轻松地访问本地资源，如 </a:t>
            </a:r>
            <a:r>
              <a:rPr lang="en-US" altLang="zh-CN" sz="1400"/>
              <a:t>Web </a:t>
            </a:r>
            <a:r>
              <a:rPr lang="zh-CN" altLang="en-US" sz="1400"/>
              <a:t>应用或移动应用就位于本地网络上一样。 例如，在本地使用的同一个连接字符串也可以在 </a:t>
            </a:r>
            <a:r>
              <a:rPr lang="en-US" altLang="zh-CN" sz="1400"/>
              <a:t>Azure </a:t>
            </a:r>
            <a:r>
              <a:rPr lang="zh-CN" altLang="en-US" sz="1400"/>
              <a:t>中使用。</a:t>
            </a:r>
          </a:p>
          <a:p>
            <a:pPr marL="285750" indent="-285750">
              <a:buFont typeface="Arial" panose="020B0604020202020204" pitchFamily="34" charset="0"/>
              <a:buChar char="•"/>
            </a:pPr>
            <a:endParaRPr lang="zh-CN" altLang="en-US" sz="1400"/>
          </a:p>
        </p:txBody>
      </p:sp>
    </p:spTree>
    <p:extLst>
      <p:ext uri="{BB962C8B-B14F-4D97-AF65-F5344CB8AC3E}">
        <p14:creationId xmlns:p14="http://schemas.microsoft.com/office/powerpoint/2010/main" val="6808574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703" r="25658"/>
          <a:stretch/>
        </p:blipFill>
        <p:spPr>
          <a:xfrm>
            <a:off x="7333240" y="0"/>
            <a:ext cx="5104410" cy="6994525"/>
          </a:xfrm>
          <a:prstGeom prst="rect">
            <a:avLst/>
          </a:prstGeom>
        </p:spPr>
      </p:pic>
      <p:sp>
        <p:nvSpPr>
          <p:cNvPr id="3" name="Title 1"/>
          <p:cNvSpPr txBox="1">
            <a:spLocks/>
          </p:cNvSpPr>
          <p:nvPr/>
        </p:nvSpPr>
        <p:spPr>
          <a:xfrm>
            <a:off x="534027" y="677862"/>
            <a:ext cx="5836610" cy="8494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zh-CN"/>
              <a:t>DevOps</a:t>
            </a:r>
            <a:endParaRPr lang="zh-CN" altLang="en-US" sz="3600"/>
          </a:p>
        </p:txBody>
      </p:sp>
      <p:sp>
        <p:nvSpPr>
          <p:cNvPr id="4" name="TextBox 3"/>
          <p:cNvSpPr txBox="1"/>
          <p:nvPr/>
        </p:nvSpPr>
        <p:spPr>
          <a:xfrm>
            <a:off x="527607" y="1897062"/>
            <a:ext cx="5432513" cy="43119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Azure Monitor &amp; </a:t>
            </a:r>
            <a:r>
              <a:rPr lang="zh-CN" altLang="en-US" sz="2400" dirty="0">
                <a:gradFill>
                  <a:gsLst>
                    <a:gs pos="2917">
                      <a:schemeClr val="tx1"/>
                    </a:gs>
                    <a:gs pos="30000">
                      <a:schemeClr val="tx1"/>
                    </a:gs>
                  </a:gsLst>
                  <a:lin ang="5400000" scaled="0"/>
                </a:gradFill>
              </a:rPr>
              <a:t>服务健康状况</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Application Insights &amp; Log Analytics</a:t>
            </a: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zh-CN" altLang="en-US" sz="2400" dirty="0">
                <a:gradFill>
                  <a:gsLst>
                    <a:gs pos="2917">
                      <a:schemeClr val="tx1"/>
                    </a:gs>
                    <a:gs pos="30000">
                      <a:schemeClr val="tx1"/>
                    </a:gs>
                  </a:gsLst>
                  <a:lin ang="5400000" scaled="0"/>
                </a:gradFill>
              </a:rPr>
              <a:t>自动化 </a:t>
            </a:r>
            <a:r>
              <a:rPr lang="en-US" altLang="zh-CN" sz="2400" dirty="0">
                <a:gradFill>
                  <a:gsLst>
                    <a:gs pos="2917">
                      <a:schemeClr val="tx1"/>
                    </a:gs>
                    <a:gs pos="30000">
                      <a:schemeClr val="tx1"/>
                    </a:gs>
                  </a:gsLst>
                  <a:lin ang="5400000" scaled="0"/>
                </a:gradFill>
              </a:rPr>
              <a:t>&amp; </a:t>
            </a:r>
            <a:r>
              <a:rPr lang="zh-CN" altLang="en-US" sz="2400" dirty="0">
                <a:gradFill>
                  <a:gsLst>
                    <a:gs pos="2917">
                      <a:schemeClr val="tx1"/>
                    </a:gs>
                    <a:gs pos="30000">
                      <a:schemeClr val="tx1"/>
                    </a:gs>
                  </a:gsLst>
                  <a:lin ang="5400000" scaled="0"/>
                </a:gradFill>
              </a:rPr>
              <a:t>计划程序</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Azure DevOps Project</a:t>
            </a:r>
          </a:p>
          <a:p>
            <a:pPr marL="342900" indent="-342900">
              <a:lnSpc>
                <a:spcPct val="90000"/>
              </a:lnSpc>
              <a:spcAft>
                <a:spcPts val="600"/>
              </a:spcAft>
              <a:buFont typeface="Arial" panose="020B0604020202020204" pitchFamily="34" charset="0"/>
              <a:buChar char="•"/>
            </a:pP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400" dirty="0">
                <a:gradFill>
                  <a:gsLst>
                    <a:gs pos="2917">
                      <a:schemeClr val="tx1"/>
                    </a:gs>
                    <a:gs pos="30000">
                      <a:schemeClr val="tx1"/>
                    </a:gs>
                  </a:gsLst>
                  <a:lin ang="5400000" scaled="0"/>
                </a:gradFill>
              </a:rPr>
              <a:t>Azure Advisor &amp; </a:t>
            </a:r>
            <a:r>
              <a:rPr lang="zh-CN" altLang="en-US" sz="2400" dirty="0">
                <a:gradFill>
                  <a:gsLst>
                    <a:gs pos="2917">
                      <a:schemeClr val="tx1"/>
                    </a:gs>
                    <a:gs pos="30000">
                      <a:schemeClr val="tx1"/>
                    </a:gs>
                  </a:gsLst>
                  <a:lin ang="5400000" scaled="0"/>
                </a:gradFill>
              </a:rPr>
              <a:t>成本管理</a:t>
            </a:r>
            <a:endParaRPr lang="en-US" altLang="zh-CN" sz="2400" dirty="0">
              <a:gradFill>
                <a:gsLst>
                  <a:gs pos="2917">
                    <a:schemeClr val="tx1"/>
                  </a:gs>
                  <a:gs pos="30000">
                    <a:schemeClr val="tx1"/>
                  </a:gs>
                </a:gsLst>
                <a:lin ang="5400000" scaled="0"/>
              </a:gradFill>
            </a:endParaRPr>
          </a:p>
          <a:p>
            <a:pPr>
              <a:lnSpc>
                <a:spcPct val="90000"/>
              </a:lnSpc>
              <a:spcAft>
                <a:spcPts val="600"/>
              </a:spcAft>
            </a:pPr>
            <a:endParaRPr lang="zh-CN"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3386572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Azure Monitor &amp; </a:t>
            </a:r>
            <a:r>
              <a:rPr lang="zh-CN" altLang="en-US" sz="3600">
                <a:gradFill>
                  <a:gsLst>
                    <a:gs pos="5417">
                      <a:srgbClr val="FFFFFF"/>
                    </a:gs>
                    <a:gs pos="28000">
                      <a:srgbClr val="FFFFFF"/>
                    </a:gs>
                  </a:gsLst>
                  <a:lin ang="5400000" scaled="0"/>
                </a:gradFill>
                <a:latin typeface="+mj-ea"/>
                <a:ea typeface="+mj-ea"/>
                <a:cs typeface="Segoe UI" pitchFamily="34" charset="0"/>
              </a:rPr>
              <a:t>服务运行状况</a:t>
            </a:r>
            <a:endParaRPr lang="en-US" altLang="zh-CN" sz="3600">
              <a:gradFill>
                <a:gsLst>
                  <a:gs pos="5417">
                    <a:srgbClr val="FFFFFF"/>
                  </a:gs>
                  <a:gs pos="28000">
                    <a:srgbClr val="FFFFFF"/>
                  </a:gs>
                </a:gsLst>
                <a:lin ang="5400000" scaled="0"/>
              </a:gradFill>
              <a:latin typeface="+mj-ea"/>
              <a:ea typeface="+mj-ea"/>
              <a:cs typeface="Segoe UI" pitchFamily="34" charset="0"/>
            </a:endParaRP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996A7597-0603-41CA-B548-2DDF80327C9F}"/>
              </a:ext>
            </a:extLst>
          </p:cNvPr>
          <p:cNvSpPr txBox="1"/>
          <p:nvPr/>
        </p:nvSpPr>
        <p:spPr>
          <a:xfrm>
            <a:off x="122237" y="982662"/>
            <a:ext cx="5715000" cy="794064"/>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zh-CN" altLang="en-US" b="1"/>
              <a:t>一站式获取所需的最新精细监控数据</a:t>
            </a:r>
            <a:r>
              <a:rPr lang="zh-CN" altLang="en-US" b="1">
                <a:gradFill>
                  <a:gsLst>
                    <a:gs pos="2917">
                      <a:schemeClr val="tx1"/>
                    </a:gs>
                    <a:gs pos="30000">
                      <a:schemeClr val="tx1"/>
                    </a:gs>
                  </a:gsLst>
                  <a:lin ang="5400000" scaled="0"/>
                </a:gradFill>
              </a:rPr>
              <a:t>，包括性能指标数据，日志数据等多种类型</a:t>
            </a:r>
            <a:endParaRPr lang="zh-CN" altLang="en-US" b="1"/>
          </a:p>
        </p:txBody>
      </p:sp>
      <p:pic>
        <p:nvPicPr>
          <p:cNvPr id="8" name="Picture 7" descr="A screenshot of a cell phone&#10;&#10;Description generated with very high confidence">
            <a:extLst>
              <a:ext uri="{FF2B5EF4-FFF2-40B4-BE49-F238E27FC236}">
                <a16:creationId xmlns:a16="http://schemas.microsoft.com/office/drawing/2014/main" id="{C2B9ADE3-66FF-430E-9C96-6FF265D68F79}"/>
              </a:ext>
            </a:extLst>
          </p:cNvPr>
          <p:cNvPicPr>
            <a:picLocks noChangeAspect="1"/>
          </p:cNvPicPr>
          <p:nvPr/>
        </p:nvPicPr>
        <p:blipFill>
          <a:blip r:embed="rId3"/>
          <a:stretch>
            <a:fillRect/>
          </a:stretch>
        </p:blipFill>
        <p:spPr>
          <a:xfrm>
            <a:off x="112869" y="1897062"/>
            <a:ext cx="5975122" cy="4868863"/>
          </a:xfrm>
          <a:prstGeom prst="rect">
            <a:avLst/>
          </a:prstGeom>
        </p:spPr>
      </p:pic>
      <p:cxnSp>
        <p:nvCxnSpPr>
          <p:cNvPr id="10" name="Straight Connector 9">
            <a:extLst>
              <a:ext uri="{FF2B5EF4-FFF2-40B4-BE49-F238E27FC236}">
                <a16:creationId xmlns:a16="http://schemas.microsoft.com/office/drawing/2014/main" id="{BF952FDF-44D6-4C5B-A5EE-C53CDD11983C}"/>
              </a:ext>
            </a:extLst>
          </p:cNvPr>
          <p:cNvCxnSpPr>
            <a:cxnSpLocks/>
          </p:cNvCxnSpPr>
          <p:nvPr/>
        </p:nvCxnSpPr>
        <p:spPr>
          <a:xfrm flipH="1">
            <a:off x="6218237" y="1058862"/>
            <a:ext cx="7368" cy="5562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637637-D978-4029-ACDC-1A04CDA49C48}"/>
              </a:ext>
            </a:extLst>
          </p:cNvPr>
          <p:cNvSpPr txBox="1"/>
          <p:nvPr/>
        </p:nvSpPr>
        <p:spPr>
          <a:xfrm>
            <a:off x="6398478" y="982662"/>
            <a:ext cx="5715000" cy="1043363"/>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ü"/>
            </a:pPr>
            <a:r>
              <a:rPr lang="zh-CN" altLang="en-US"/>
              <a:t>用于跟踪 </a:t>
            </a:r>
            <a:r>
              <a:rPr lang="en-US" altLang="zh-CN"/>
              <a:t>Azure </a:t>
            </a:r>
            <a:r>
              <a:rPr lang="zh-CN" altLang="en-US"/>
              <a:t>服务在使用区域中的运行状况，可跟踪的事件包括：</a:t>
            </a:r>
            <a:r>
              <a:rPr lang="en-US" altLang="zh-CN" b="1"/>
              <a:t>1</a:t>
            </a:r>
            <a:r>
              <a:rPr lang="zh-CN" altLang="en-US" b="1"/>
              <a:t>）服务问题；</a:t>
            </a:r>
            <a:r>
              <a:rPr lang="en-US" altLang="zh-CN" b="1"/>
              <a:t>2</a:t>
            </a:r>
            <a:r>
              <a:rPr lang="zh-CN" altLang="en-US" b="1"/>
              <a:t>）计划内维护；</a:t>
            </a:r>
            <a:r>
              <a:rPr lang="en-US" altLang="zh-CN" b="1"/>
              <a:t>3</a:t>
            </a:r>
            <a:r>
              <a:rPr lang="zh-CN" altLang="en-US" b="1"/>
              <a:t>）运行状况通告</a:t>
            </a:r>
          </a:p>
        </p:txBody>
      </p:sp>
      <p:pic>
        <p:nvPicPr>
          <p:cNvPr id="14" name="Picture 13" descr="A screenshot of a social media post&#10;&#10;Description generated with very high confidence">
            <a:extLst>
              <a:ext uri="{FF2B5EF4-FFF2-40B4-BE49-F238E27FC236}">
                <a16:creationId xmlns:a16="http://schemas.microsoft.com/office/drawing/2014/main" id="{B06104DD-7BC7-4E9F-8978-4EF76D8DAA66}"/>
              </a:ext>
            </a:extLst>
          </p:cNvPr>
          <p:cNvPicPr>
            <a:picLocks noChangeAspect="1"/>
          </p:cNvPicPr>
          <p:nvPr/>
        </p:nvPicPr>
        <p:blipFill>
          <a:blip r:embed="rId4"/>
          <a:stretch>
            <a:fillRect/>
          </a:stretch>
        </p:blipFill>
        <p:spPr>
          <a:xfrm>
            <a:off x="6806008" y="2007417"/>
            <a:ext cx="4899939" cy="2175644"/>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68E4D2EC-BDCF-4F85-87D3-D69E68CD26B5}"/>
              </a:ext>
            </a:extLst>
          </p:cNvPr>
          <p:cNvPicPr>
            <a:picLocks noChangeAspect="1"/>
          </p:cNvPicPr>
          <p:nvPr/>
        </p:nvPicPr>
        <p:blipFill>
          <a:blip r:embed="rId5"/>
          <a:stretch>
            <a:fillRect/>
          </a:stretch>
        </p:blipFill>
        <p:spPr>
          <a:xfrm>
            <a:off x="6806008" y="4369048"/>
            <a:ext cx="4905302" cy="2175644"/>
          </a:xfrm>
          <a:prstGeom prst="rect">
            <a:avLst/>
          </a:prstGeom>
        </p:spPr>
      </p:pic>
    </p:spTree>
    <p:extLst>
      <p:ext uri="{BB962C8B-B14F-4D97-AF65-F5344CB8AC3E}">
        <p14:creationId xmlns:p14="http://schemas.microsoft.com/office/powerpoint/2010/main" val="291218139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Application Insights </a:t>
            </a:r>
            <a:r>
              <a:rPr lang="zh-CN" altLang="en-US" sz="3600">
                <a:gradFill>
                  <a:gsLst>
                    <a:gs pos="5417">
                      <a:srgbClr val="FFFFFF"/>
                    </a:gs>
                    <a:gs pos="28000">
                      <a:srgbClr val="FFFFFF"/>
                    </a:gs>
                  </a:gsLst>
                  <a:lin ang="5400000" scaled="0"/>
                </a:gradFill>
                <a:latin typeface="+mj-ea"/>
                <a:ea typeface="+mj-ea"/>
                <a:cs typeface="Segoe UI" pitchFamily="34" charset="0"/>
              </a:rPr>
              <a:t>（</a:t>
            </a:r>
            <a:r>
              <a:rPr lang="en-US" altLang="zh-CN" sz="3600">
                <a:gradFill>
                  <a:gsLst>
                    <a:gs pos="5417">
                      <a:srgbClr val="FFFFFF"/>
                    </a:gs>
                    <a:gs pos="28000">
                      <a:srgbClr val="FFFFFF"/>
                    </a:gs>
                  </a:gsLst>
                  <a:lin ang="5400000" scaled="0"/>
                </a:gradFill>
                <a:latin typeface="+mj-ea"/>
                <a:ea typeface="+mj-ea"/>
                <a:cs typeface="Segoe UI" pitchFamily="34" charset="0"/>
              </a:rPr>
              <a:t>Global Azure provided</a:t>
            </a:r>
            <a:r>
              <a:rPr lang="zh-CN" altLang="en-US" sz="3600">
                <a:gradFill>
                  <a:gsLst>
                    <a:gs pos="5417">
                      <a:srgbClr val="FFFFFF"/>
                    </a:gs>
                    <a:gs pos="28000">
                      <a:srgbClr val="FFFFFF"/>
                    </a:gs>
                  </a:gsLst>
                  <a:lin ang="5400000" scaled="0"/>
                </a:gradFill>
                <a:latin typeface="+mj-ea"/>
                <a:ea typeface="+mj-ea"/>
                <a:cs typeface="Segoe UI" pitchFamily="34" charset="0"/>
              </a:rPr>
              <a:t>）</a:t>
            </a:r>
            <a:endParaRPr lang="en-US" altLang="zh-CN" sz="3600">
              <a:gradFill>
                <a:gsLst>
                  <a:gs pos="5417">
                    <a:srgbClr val="FFFFFF"/>
                  </a:gs>
                  <a:gs pos="28000">
                    <a:srgbClr val="FFFFFF"/>
                  </a:gs>
                </a:gsLst>
                <a:lin ang="5400000" scaled="0"/>
              </a:gradFill>
              <a:latin typeface="+mj-ea"/>
              <a:ea typeface="+mj-ea"/>
              <a:cs typeface="Segoe UI" pitchFamily="34" charset="0"/>
            </a:endParaRPr>
          </a:p>
        </p:txBody>
      </p:sp>
      <p:sp>
        <p:nvSpPr>
          <p:cNvPr id="5" name="Rectangle 4"/>
          <p:cNvSpPr/>
          <p:nvPr/>
        </p:nvSpPr>
        <p:spPr>
          <a:xfrm>
            <a:off x="4680790" y="1165124"/>
            <a:ext cx="6324600" cy="1938992"/>
          </a:xfrm>
          <a:prstGeom prst="rect">
            <a:avLst/>
          </a:prstGeom>
        </p:spPr>
        <p:txBody>
          <a:bodyPr wrap="square">
            <a:spAutoFit/>
          </a:bodyPr>
          <a:lstStyle/>
          <a:p>
            <a:r>
              <a:rPr lang="zh-CN" altLang="en-US"/>
              <a:t>什么是</a:t>
            </a:r>
            <a:r>
              <a:rPr lang="en-US" altLang="zh-CN"/>
              <a:t>App Insights</a:t>
            </a:r>
            <a:r>
              <a:rPr lang="zh-CN" altLang="en-US"/>
              <a:t>？</a:t>
            </a:r>
            <a:endParaRPr lang="en-US" altLang="zh-CN"/>
          </a:p>
          <a:p>
            <a:endParaRPr lang="zh-CN" altLang="en-US"/>
          </a:p>
          <a:p>
            <a:r>
              <a:rPr lang="en-US" altLang="zh-CN" sz="1400"/>
              <a:t>Application Insights </a:t>
            </a:r>
            <a:r>
              <a:rPr lang="zh-CN" altLang="en-US" sz="1400"/>
              <a:t>是多个平台上面向 </a:t>
            </a:r>
            <a:r>
              <a:rPr lang="en-US" altLang="zh-CN" sz="1400"/>
              <a:t>Web </a:t>
            </a:r>
            <a:r>
              <a:rPr lang="zh-CN" altLang="en-US" sz="1400"/>
              <a:t>开发人员的可扩展应用程序性能管理 </a:t>
            </a:r>
            <a:r>
              <a:rPr lang="en-US" altLang="zh-CN" sz="1400"/>
              <a:t>(APM) </a:t>
            </a:r>
            <a:r>
              <a:rPr lang="zh-CN" altLang="en-US" sz="1400"/>
              <a:t>服务。 使用它可以监视实时 </a:t>
            </a:r>
            <a:r>
              <a:rPr lang="en-US" altLang="zh-CN" sz="1400"/>
              <a:t>Web </a:t>
            </a:r>
            <a:r>
              <a:rPr lang="zh-CN" altLang="en-US" sz="1400"/>
              <a:t>应用程序。 它会自动检测性能异常。 其中包含强大的分析工具来帮助诊断问题，了解用户在应用中实际执行了哪些操作。 它旨在帮助持续提高性能与可用性。 它适用于本地或云中托管的各种平台（包括 </a:t>
            </a:r>
            <a:r>
              <a:rPr lang="en-US" altLang="zh-CN" sz="1400"/>
              <a:t>.NET</a:t>
            </a:r>
            <a:r>
              <a:rPr lang="zh-CN" altLang="en-US" sz="1400"/>
              <a:t>、</a:t>
            </a:r>
            <a:r>
              <a:rPr lang="en-US" altLang="zh-CN" sz="1400"/>
              <a:t>Node.js </a:t>
            </a:r>
            <a:r>
              <a:rPr lang="zh-CN" altLang="en-US" sz="1400"/>
              <a:t>和 </a:t>
            </a:r>
            <a:r>
              <a:rPr lang="en-US" altLang="zh-CN" sz="1400"/>
              <a:t>J2EE</a:t>
            </a:r>
            <a:r>
              <a:rPr lang="zh-CN" altLang="en-US" sz="1400"/>
              <a:t>）中的应用。 它与 </a:t>
            </a:r>
            <a:r>
              <a:rPr lang="en-US" altLang="zh-CN" sz="1400"/>
              <a:t>DevOps </a:t>
            </a:r>
            <a:r>
              <a:rPr lang="zh-CN" altLang="en-US" sz="1400"/>
              <a:t>流程集成，具有与各种开发工具的连接点。</a:t>
            </a:r>
          </a:p>
        </p:txBody>
      </p:sp>
      <p:sp>
        <p:nvSpPr>
          <p:cNvPr id="3" name="AutoShape 2" descr="https://azurecomcdn.azureedge.net/cvt-d3538cb7000ad930b2af28419bd3ad852191bdd760f79adaa60adec9960adc52/images/page/services/logic-apps/01-connectors.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stretch>
            <a:fillRect/>
          </a:stretch>
        </p:blipFill>
        <p:spPr>
          <a:xfrm>
            <a:off x="393645" y="1061721"/>
            <a:ext cx="3999452" cy="2331259"/>
          </a:xfrm>
          <a:prstGeom prst="rect">
            <a:avLst/>
          </a:prstGeom>
        </p:spPr>
      </p:pic>
      <p:pic>
        <p:nvPicPr>
          <p:cNvPr id="14" name="Picture 13"/>
          <p:cNvPicPr>
            <a:picLocks noChangeAspect="1"/>
          </p:cNvPicPr>
          <p:nvPr/>
        </p:nvPicPr>
        <p:blipFill>
          <a:blip r:embed="rId4"/>
          <a:stretch>
            <a:fillRect/>
          </a:stretch>
        </p:blipFill>
        <p:spPr>
          <a:xfrm>
            <a:off x="515084" y="3911147"/>
            <a:ext cx="2858655" cy="1219693"/>
          </a:xfrm>
          <a:prstGeom prst="rect">
            <a:avLst/>
          </a:prstGeom>
        </p:spPr>
      </p:pic>
      <p:pic>
        <p:nvPicPr>
          <p:cNvPr id="20" name="Picture 19"/>
          <p:cNvPicPr>
            <a:picLocks noChangeAspect="1"/>
          </p:cNvPicPr>
          <p:nvPr/>
        </p:nvPicPr>
        <p:blipFill>
          <a:blip r:embed="rId5"/>
          <a:stretch>
            <a:fillRect/>
          </a:stretch>
        </p:blipFill>
        <p:spPr>
          <a:xfrm>
            <a:off x="9365858" y="3911147"/>
            <a:ext cx="2857899" cy="1295581"/>
          </a:xfrm>
          <a:prstGeom prst="rect">
            <a:avLst/>
          </a:prstGeom>
        </p:spPr>
      </p:pic>
      <p:pic>
        <p:nvPicPr>
          <p:cNvPr id="22" name="Picture 21"/>
          <p:cNvPicPr>
            <a:picLocks noChangeAspect="1"/>
          </p:cNvPicPr>
          <p:nvPr/>
        </p:nvPicPr>
        <p:blipFill>
          <a:blip r:embed="rId6"/>
          <a:stretch>
            <a:fillRect/>
          </a:stretch>
        </p:blipFill>
        <p:spPr>
          <a:xfrm>
            <a:off x="3786804" y="5616342"/>
            <a:ext cx="2621957" cy="1319719"/>
          </a:xfrm>
          <a:prstGeom prst="rect">
            <a:avLst/>
          </a:prstGeom>
        </p:spPr>
      </p:pic>
      <p:sp>
        <p:nvSpPr>
          <p:cNvPr id="25" name="TextBox 24"/>
          <p:cNvSpPr txBox="1"/>
          <p:nvPr/>
        </p:nvSpPr>
        <p:spPr>
          <a:xfrm>
            <a:off x="393644" y="3451925"/>
            <a:ext cx="1892356"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a:gradFill>
                  <a:gsLst>
                    <a:gs pos="2917">
                      <a:schemeClr val="tx1"/>
                    </a:gs>
                    <a:gs pos="30000">
                      <a:schemeClr val="tx1"/>
                    </a:gs>
                  </a:gsLst>
                  <a:lin ang="5400000" scaled="0"/>
                </a:gradFill>
              </a:rPr>
              <a:t>应用映射</a:t>
            </a:r>
            <a:endParaRPr lang="en-US" sz="1600" err="1">
              <a:gradFill>
                <a:gsLst>
                  <a:gs pos="2917">
                    <a:schemeClr val="tx1"/>
                  </a:gs>
                  <a:gs pos="30000">
                    <a:schemeClr val="tx1"/>
                  </a:gs>
                </a:gsLst>
                <a:lin ang="5400000" scaled="0"/>
              </a:gradFill>
            </a:endParaRPr>
          </a:p>
        </p:txBody>
      </p:sp>
      <p:sp>
        <p:nvSpPr>
          <p:cNvPr id="26" name="TextBox 25"/>
          <p:cNvSpPr txBox="1"/>
          <p:nvPr/>
        </p:nvSpPr>
        <p:spPr>
          <a:xfrm>
            <a:off x="9355081" y="3394082"/>
            <a:ext cx="252218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a:gradFill>
                  <a:gsLst>
                    <a:gs pos="2917">
                      <a:schemeClr val="tx1"/>
                    </a:gs>
                    <a:gs pos="30000">
                      <a:schemeClr val="tx1"/>
                    </a:gs>
                  </a:gsLst>
                  <a:lin ang="5400000" scaled="0"/>
                </a:gradFill>
              </a:rPr>
              <a:t>可以组合的仪表盘</a:t>
            </a:r>
            <a:endParaRPr lang="en-US" sz="1600" err="1">
              <a:gradFill>
                <a:gsLst>
                  <a:gs pos="2917">
                    <a:schemeClr val="tx1"/>
                  </a:gs>
                  <a:gs pos="30000">
                    <a:schemeClr val="tx1"/>
                  </a:gs>
                </a:gsLst>
                <a:lin ang="5400000" scaled="0"/>
              </a:gradFill>
            </a:endParaRPr>
          </a:p>
        </p:txBody>
      </p:sp>
      <p:pic>
        <p:nvPicPr>
          <p:cNvPr id="28" name="Picture 27"/>
          <p:cNvPicPr>
            <a:picLocks noChangeAspect="1"/>
          </p:cNvPicPr>
          <p:nvPr/>
        </p:nvPicPr>
        <p:blipFill>
          <a:blip r:embed="rId7"/>
          <a:stretch>
            <a:fillRect/>
          </a:stretch>
        </p:blipFill>
        <p:spPr>
          <a:xfrm>
            <a:off x="3737004" y="3911147"/>
            <a:ext cx="1960677" cy="1215619"/>
          </a:xfrm>
          <a:prstGeom prst="rect">
            <a:avLst/>
          </a:prstGeom>
        </p:spPr>
      </p:pic>
      <p:sp>
        <p:nvSpPr>
          <p:cNvPr id="30" name="Rectangle 29"/>
          <p:cNvSpPr/>
          <p:nvPr/>
        </p:nvSpPr>
        <p:spPr>
          <a:xfrm>
            <a:off x="3639485" y="3518000"/>
            <a:ext cx="2031325" cy="313932"/>
          </a:xfrm>
          <a:prstGeom prst="rect">
            <a:avLst/>
          </a:prstGeom>
        </p:spPr>
        <p:txBody>
          <a:bodyPr wrap="none">
            <a:spAutoFit/>
          </a:bodyPr>
          <a:lstStyle/>
          <a:p>
            <a:pPr>
              <a:lnSpc>
                <a:spcPct val="90000"/>
              </a:lnSpc>
              <a:spcAft>
                <a:spcPts val="600"/>
              </a:spcAft>
            </a:pPr>
            <a:r>
              <a:rPr lang="zh-CN" altLang="en-US" sz="1600">
                <a:gradFill>
                  <a:gsLst>
                    <a:gs pos="2917">
                      <a:schemeClr val="tx1"/>
                    </a:gs>
                    <a:gs pos="30000">
                      <a:schemeClr val="tx1"/>
                    </a:gs>
                  </a:gsLst>
                  <a:lin ang="5400000" scaled="0"/>
                </a:gradFill>
              </a:rPr>
              <a:t>实例数据的诊断搜索</a:t>
            </a:r>
            <a:endParaRPr lang="en-US" sz="1600">
              <a:gradFill>
                <a:gsLst>
                  <a:gs pos="2917">
                    <a:schemeClr val="tx1"/>
                  </a:gs>
                  <a:gs pos="30000">
                    <a:schemeClr val="tx1"/>
                  </a:gs>
                </a:gsLst>
                <a:lin ang="5400000" scaled="0"/>
              </a:gradFill>
            </a:endParaRPr>
          </a:p>
        </p:txBody>
      </p:sp>
      <p:pic>
        <p:nvPicPr>
          <p:cNvPr id="33" name="Picture 32"/>
          <p:cNvPicPr>
            <a:picLocks noChangeAspect="1"/>
          </p:cNvPicPr>
          <p:nvPr/>
        </p:nvPicPr>
        <p:blipFill>
          <a:blip r:embed="rId8"/>
          <a:stretch>
            <a:fillRect/>
          </a:stretch>
        </p:blipFill>
        <p:spPr>
          <a:xfrm>
            <a:off x="6102820" y="3911147"/>
            <a:ext cx="2857899" cy="1057423"/>
          </a:xfrm>
          <a:prstGeom prst="rect">
            <a:avLst/>
          </a:prstGeom>
        </p:spPr>
      </p:pic>
      <p:sp>
        <p:nvSpPr>
          <p:cNvPr id="34" name="Rectangle 33"/>
          <p:cNvSpPr/>
          <p:nvPr/>
        </p:nvSpPr>
        <p:spPr>
          <a:xfrm>
            <a:off x="6105524" y="3518000"/>
            <a:ext cx="2031325" cy="313932"/>
          </a:xfrm>
          <a:prstGeom prst="rect">
            <a:avLst/>
          </a:prstGeom>
        </p:spPr>
        <p:txBody>
          <a:bodyPr wrap="none">
            <a:spAutoFit/>
          </a:bodyPr>
          <a:lstStyle/>
          <a:p>
            <a:pPr>
              <a:lnSpc>
                <a:spcPct val="90000"/>
              </a:lnSpc>
              <a:spcAft>
                <a:spcPts val="600"/>
              </a:spcAft>
            </a:pPr>
            <a:r>
              <a:rPr lang="zh-CN" altLang="en-US" sz="1600">
                <a:gradFill>
                  <a:gsLst>
                    <a:gs pos="2917">
                      <a:schemeClr val="tx1"/>
                    </a:gs>
                    <a:gs pos="30000">
                      <a:schemeClr val="tx1"/>
                    </a:gs>
                  </a:gsLst>
                  <a:lin ang="5400000" scaled="0"/>
                </a:gradFill>
              </a:rPr>
              <a:t>聚合数据指标管理器</a:t>
            </a:r>
            <a:endParaRPr lang="en-US" sz="1600">
              <a:gradFill>
                <a:gsLst>
                  <a:gs pos="2917">
                    <a:schemeClr val="tx1"/>
                  </a:gs>
                  <a:gs pos="30000">
                    <a:schemeClr val="tx1"/>
                  </a:gs>
                </a:gsLst>
                <a:lin ang="5400000" scaled="0"/>
              </a:gradFill>
            </a:endParaRPr>
          </a:p>
        </p:txBody>
      </p:sp>
      <p:sp>
        <p:nvSpPr>
          <p:cNvPr id="35" name="Rectangle 34"/>
          <p:cNvSpPr/>
          <p:nvPr/>
        </p:nvSpPr>
        <p:spPr>
          <a:xfrm>
            <a:off x="3679263" y="5283971"/>
            <a:ext cx="595035" cy="313932"/>
          </a:xfrm>
          <a:prstGeom prst="rect">
            <a:avLst/>
          </a:prstGeom>
        </p:spPr>
        <p:txBody>
          <a:bodyPr wrap="none">
            <a:spAutoFit/>
          </a:bodyPr>
          <a:lstStyle/>
          <a:p>
            <a:pPr>
              <a:lnSpc>
                <a:spcPct val="90000"/>
              </a:lnSpc>
              <a:spcAft>
                <a:spcPts val="600"/>
              </a:spcAft>
            </a:pPr>
            <a:r>
              <a:rPr lang="zh-CN" altLang="en-US" sz="1600">
                <a:gradFill>
                  <a:gsLst>
                    <a:gs pos="2917">
                      <a:schemeClr val="tx1"/>
                    </a:gs>
                    <a:gs pos="30000">
                      <a:schemeClr val="tx1"/>
                    </a:gs>
                  </a:gsLst>
                  <a:lin ang="5400000" scaled="0"/>
                </a:gradFill>
              </a:rPr>
              <a:t>分析</a:t>
            </a:r>
            <a:endParaRPr lang="en-US" sz="1600">
              <a:gradFill>
                <a:gsLst>
                  <a:gs pos="2917">
                    <a:schemeClr val="tx1"/>
                  </a:gs>
                  <a:gs pos="30000">
                    <a:schemeClr val="tx1"/>
                  </a:gs>
                </a:gsLst>
                <a:lin ang="5400000" scaled="0"/>
              </a:gradFill>
            </a:endParaRPr>
          </a:p>
        </p:txBody>
      </p:sp>
      <p:pic>
        <p:nvPicPr>
          <p:cNvPr id="38" name="Picture 37"/>
          <p:cNvPicPr>
            <a:picLocks noChangeAspect="1"/>
          </p:cNvPicPr>
          <p:nvPr/>
        </p:nvPicPr>
        <p:blipFill>
          <a:blip r:embed="rId9"/>
          <a:stretch>
            <a:fillRect/>
          </a:stretch>
        </p:blipFill>
        <p:spPr>
          <a:xfrm>
            <a:off x="515840" y="5630683"/>
            <a:ext cx="2857899" cy="914528"/>
          </a:xfrm>
          <a:prstGeom prst="rect">
            <a:avLst/>
          </a:prstGeom>
        </p:spPr>
      </p:pic>
      <p:sp>
        <p:nvSpPr>
          <p:cNvPr id="39" name="Rectangle 38"/>
          <p:cNvSpPr/>
          <p:nvPr/>
        </p:nvSpPr>
        <p:spPr>
          <a:xfrm>
            <a:off x="515084" y="5254367"/>
            <a:ext cx="595419" cy="313932"/>
          </a:xfrm>
          <a:prstGeom prst="rect">
            <a:avLst/>
          </a:prstGeom>
        </p:spPr>
        <p:txBody>
          <a:bodyPr wrap="none">
            <a:spAutoFit/>
          </a:bodyPr>
          <a:lstStyle/>
          <a:p>
            <a:pPr>
              <a:lnSpc>
                <a:spcPct val="90000"/>
              </a:lnSpc>
              <a:spcAft>
                <a:spcPts val="600"/>
              </a:spcAft>
            </a:pPr>
            <a:r>
              <a:rPr lang="zh-CN" altLang="en-US" sz="1600">
                <a:gradFill>
                  <a:gsLst>
                    <a:gs pos="2917">
                      <a:schemeClr val="tx1"/>
                    </a:gs>
                    <a:gs pos="30000">
                      <a:schemeClr val="tx1"/>
                    </a:gs>
                  </a:gsLst>
                  <a:lin ang="5400000" scaled="0"/>
                </a:gradFill>
              </a:rPr>
              <a:t>报警</a:t>
            </a:r>
            <a:endParaRPr lang="en-US" sz="1600">
              <a:gradFill>
                <a:gsLst>
                  <a:gs pos="2917">
                    <a:schemeClr val="tx1"/>
                  </a:gs>
                  <a:gs pos="30000">
                    <a:schemeClr val="tx1"/>
                  </a:gs>
                </a:gsLst>
                <a:lin ang="5400000" scaled="0"/>
              </a:gradFill>
            </a:endParaRPr>
          </a:p>
        </p:txBody>
      </p:sp>
      <p:pic>
        <p:nvPicPr>
          <p:cNvPr id="42" name="Picture 41"/>
          <p:cNvPicPr>
            <a:picLocks noChangeAspect="1"/>
          </p:cNvPicPr>
          <p:nvPr/>
        </p:nvPicPr>
        <p:blipFill>
          <a:blip r:embed="rId10"/>
          <a:stretch>
            <a:fillRect/>
          </a:stretch>
        </p:blipFill>
        <p:spPr>
          <a:xfrm>
            <a:off x="6821827" y="5626804"/>
            <a:ext cx="2042525" cy="1330017"/>
          </a:xfrm>
          <a:prstGeom prst="rect">
            <a:avLst/>
          </a:prstGeom>
        </p:spPr>
      </p:pic>
      <p:sp>
        <p:nvSpPr>
          <p:cNvPr id="43" name="Rectangle 42"/>
          <p:cNvSpPr/>
          <p:nvPr/>
        </p:nvSpPr>
        <p:spPr>
          <a:xfrm>
            <a:off x="6655714" y="5282595"/>
            <a:ext cx="3166060" cy="338554"/>
          </a:xfrm>
          <a:prstGeom prst="rect">
            <a:avLst/>
          </a:prstGeom>
        </p:spPr>
        <p:txBody>
          <a:bodyPr wrap="none">
            <a:spAutoFit/>
          </a:bodyPr>
          <a:lstStyle/>
          <a:p>
            <a:r>
              <a:rPr lang="en-US" altLang="zh-CN" sz="1600"/>
              <a:t>Visual Studio</a:t>
            </a:r>
            <a:r>
              <a:rPr lang="zh-CN" altLang="en-US" sz="1600"/>
              <a:t>从堆栈跟踪转到代码</a:t>
            </a:r>
            <a:endParaRPr lang="en-US" sz="1600"/>
          </a:p>
        </p:txBody>
      </p:sp>
      <p:pic>
        <p:nvPicPr>
          <p:cNvPr id="46" name="Picture 45"/>
          <p:cNvPicPr>
            <a:picLocks noChangeAspect="1"/>
          </p:cNvPicPr>
          <p:nvPr/>
        </p:nvPicPr>
        <p:blipFill>
          <a:blip r:embed="rId11"/>
          <a:stretch>
            <a:fillRect/>
          </a:stretch>
        </p:blipFill>
        <p:spPr>
          <a:xfrm>
            <a:off x="10362807" y="5649672"/>
            <a:ext cx="1860950" cy="952114"/>
          </a:xfrm>
          <a:prstGeom prst="rect">
            <a:avLst/>
          </a:prstGeom>
        </p:spPr>
      </p:pic>
      <p:sp>
        <p:nvSpPr>
          <p:cNvPr id="47" name="Rectangle 46"/>
          <p:cNvSpPr/>
          <p:nvPr/>
        </p:nvSpPr>
        <p:spPr>
          <a:xfrm>
            <a:off x="10343401" y="5296917"/>
            <a:ext cx="1359026" cy="313932"/>
          </a:xfrm>
          <a:prstGeom prst="rect">
            <a:avLst/>
          </a:prstGeom>
        </p:spPr>
        <p:txBody>
          <a:bodyPr wrap="none">
            <a:spAutoFit/>
          </a:bodyPr>
          <a:lstStyle/>
          <a:p>
            <a:pPr>
              <a:lnSpc>
                <a:spcPct val="90000"/>
              </a:lnSpc>
              <a:spcAft>
                <a:spcPts val="600"/>
              </a:spcAft>
            </a:pPr>
            <a:r>
              <a:rPr lang="en-US" altLang="zh-CN" sz="1600" err="1">
                <a:gradFill>
                  <a:gsLst>
                    <a:gs pos="2917">
                      <a:schemeClr val="tx1"/>
                    </a:gs>
                    <a:gs pos="30000">
                      <a:schemeClr val="tx1"/>
                    </a:gs>
                  </a:gsLst>
                  <a:lin ang="5400000" scaled="0"/>
                </a:gradFill>
              </a:rPr>
              <a:t>PowerBI</a:t>
            </a:r>
            <a:r>
              <a:rPr lang="en-US" altLang="zh-CN" sz="1600">
                <a:gradFill>
                  <a:gsLst>
                    <a:gs pos="2917">
                      <a:schemeClr val="tx1"/>
                    </a:gs>
                    <a:gs pos="30000">
                      <a:schemeClr val="tx1"/>
                    </a:gs>
                  </a:gsLst>
                  <a:lin ang="5400000" scaled="0"/>
                </a:gradFill>
              </a:rPr>
              <a:t> </a:t>
            </a:r>
            <a:r>
              <a:rPr lang="zh-CN" altLang="en-US" sz="1600">
                <a:gradFill>
                  <a:gsLst>
                    <a:gs pos="2917">
                      <a:schemeClr val="tx1"/>
                    </a:gs>
                    <a:gs pos="30000">
                      <a:schemeClr val="tx1"/>
                    </a:gs>
                  </a:gsLst>
                  <a:lin ang="5400000" scaled="0"/>
                </a:gradFill>
              </a:rPr>
              <a:t>输出</a:t>
            </a:r>
            <a:endParaRPr lang="en-US"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5363970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163" y="68263"/>
            <a:ext cx="11277600" cy="7802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3600">
                <a:gradFill>
                  <a:gsLst>
                    <a:gs pos="5417">
                      <a:srgbClr val="FFFFFF"/>
                    </a:gs>
                    <a:gs pos="28000">
                      <a:srgbClr val="FFFFFF"/>
                    </a:gs>
                  </a:gsLst>
                  <a:lin ang="5400000" scaled="0"/>
                </a:gradFill>
                <a:latin typeface="+mj-ea"/>
                <a:ea typeface="+mj-ea"/>
                <a:cs typeface="Segoe UI" pitchFamily="34" charset="0"/>
              </a:rPr>
              <a:t>Log Analytics (Global Azure provided)</a:t>
            </a:r>
          </a:p>
        </p:txBody>
      </p:sp>
      <p:sp>
        <p:nvSpPr>
          <p:cNvPr id="5" name="Rectangle 4"/>
          <p:cNvSpPr/>
          <p:nvPr/>
        </p:nvSpPr>
        <p:spPr>
          <a:xfrm>
            <a:off x="5440580" y="1327430"/>
            <a:ext cx="6111657" cy="1508105"/>
          </a:xfrm>
          <a:prstGeom prst="rect">
            <a:avLst/>
          </a:prstGeom>
        </p:spPr>
        <p:txBody>
          <a:bodyPr wrap="square">
            <a:spAutoFit/>
          </a:bodyPr>
          <a:lstStyle/>
          <a:p>
            <a:r>
              <a:rPr lang="zh-CN" altLang="en-US"/>
              <a:t>什么是</a:t>
            </a:r>
            <a:r>
              <a:rPr lang="en-US" altLang="zh-CN"/>
              <a:t>Log Analytics</a:t>
            </a:r>
            <a:r>
              <a:rPr lang="zh-CN" altLang="en-US"/>
              <a:t>？</a:t>
            </a:r>
            <a:endParaRPr lang="en-US" altLang="zh-CN"/>
          </a:p>
          <a:p>
            <a:endParaRPr lang="zh-CN" altLang="en-US"/>
          </a:p>
          <a:p>
            <a:r>
              <a:rPr lang="en-US" sz="1400"/>
              <a:t>Log Analytics </a:t>
            </a:r>
            <a:r>
              <a:rPr lang="zh-CN" altLang="en-US" sz="1400"/>
              <a:t>是 </a:t>
            </a:r>
            <a:r>
              <a:rPr lang="en-US" sz="1400">
                <a:hlinkClick r:id="rId3"/>
              </a:rPr>
              <a:t>Operations Management Suite</a:t>
            </a:r>
            <a:r>
              <a:rPr lang="en-US" sz="1400"/>
              <a:t> </a:t>
            </a:r>
            <a:r>
              <a:rPr lang="zh-CN" altLang="en-US" sz="1400"/>
              <a:t>中的一个服务，可帮助收集和分析云和本地环境中资源生成的数据。使用集成的搜索和自定义仪表板，分析所有工作负载和服务器上的数百万记录，而无需考虑它们的物理位置，从而获得实时见解。</a:t>
            </a:r>
          </a:p>
        </p:txBody>
      </p:sp>
      <p:sp>
        <p:nvSpPr>
          <p:cNvPr id="24" name="TextBox 23"/>
          <p:cNvSpPr txBox="1"/>
          <p:nvPr/>
        </p:nvSpPr>
        <p:spPr>
          <a:xfrm>
            <a:off x="292569" y="3985764"/>
            <a:ext cx="5899708" cy="3056221"/>
          </a:xfrm>
          <a:prstGeom prst="rect">
            <a:avLst/>
          </a:prstGeom>
          <a:noFill/>
        </p:spPr>
        <p:txBody>
          <a:bodyPr wrap="square" lIns="182880" tIns="146304" rIns="182880" bIns="146304" rtlCol="0">
            <a:spAutoFit/>
          </a:bodyPr>
          <a:lstStyle/>
          <a:p>
            <a:pPr>
              <a:lnSpc>
                <a:spcPct val="90000"/>
              </a:lnSpc>
              <a:spcAft>
                <a:spcPts val="600"/>
              </a:spcAft>
            </a:pPr>
            <a:r>
              <a:rPr lang="zh-CN" altLang="en-US" sz="1600"/>
              <a:t>功能：</a:t>
            </a:r>
          </a:p>
          <a:p>
            <a:pPr marL="285750" indent="-285750">
              <a:lnSpc>
                <a:spcPct val="130000"/>
              </a:lnSpc>
              <a:buFont typeface="Arial" panose="020B0604020202020204" pitchFamily="34" charset="0"/>
              <a:buChar char="•"/>
            </a:pPr>
            <a:r>
              <a:rPr lang="zh-CN" altLang="en-US" sz="1400"/>
              <a:t>日志搜索：查询收集的数据</a:t>
            </a:r>
          </a:p>
          <a:p>
            <a:pPr marL="285750" indent="-285750">
              <a:lnSpc>
                <a:spcPct val="130000"/>
              </a:lnSpc>
              <a:buFont typeface="Arial" panose="020B0604020202020204" pitchFamily="34" charset="0"/>
              <a:buChar char="•"/>
            </a:pPr>
            <a:r>
              <a:rPr lang="zh-CN" altLang="en-US" sz="1400"/>
              <a:t>仪表板：把最有价值的搜索结果可视化效果放到仪表板上，支持自定义</a:t>
            </a:r>
          </a:p>
          <a:p>
            <a:pPr marL="285750" indent="-285750">
              <a:lnSpc>
                <a:spcPct val="130000"/>
              </a:lnSpc>
              <a:buFont typeface="Arial" panose="020B0604020202020204" pitchFamily="34" charset="0"/>
              <a:buChar char="•"/>
            </a:pPr>
            <a:r>
              <a:rPr lang="zh-CN" altLang="en-US" sz="1400"/>
              <a:t>解决方案：可将功能添加到 </a:t>
            </a:r>
            <a:r>
              <a:rPr lang="en-US" altLang="zh-CN" sz="1400"/>
              <a:t>OMS</a:t>
            </a:r>
            <a:r>
              <a:rPr lang="zh-CN" altLang="en-US" sz="1400"/>
              <a:t>，为 </a:t>
            </a:r>
            <a:r>
              <a:rPr lang="en-US" altLang="zh-CN" sz="1400"/>
              <a:t>Log Analytics </a:t>
            </a:r>
            <a:r>
              <a:rPr lang="zh-CN" altLang="en-US" sz="1400"/>
              <a:t>提供更多数据和分析工具。 这些解决方案还可以定义要收集的新记录类型，并使用日志搜索或通过仪表板中的解决方案提供的其他用户界面进行分析。 如：跟踪</a:t>
            </a:r>
            <a:r>
              <a:rPr lang="en-US" altLang="zh-CN" sz="1400"/>
              <a:t>change</a:t>
            </a:r>
            <a:r>
              <a:rPr lang="zh-CN" altLang="en-US" sz="1400"/>
              <a:t>的解决方案</a:t>
            </a:r>
            <a:endParaRPr lang="en-US" altLang="zh-CN" sz="1400"/>
          </a:p>
          <a:p>
            <a:pPr marL="285750" indent="-285750">
              <a:lnSpc>
                <a:spcPct val="130000"/>
              </a:lnSpc>
              <a:buFont typeface="Arial" panose="020B0604020202020204" pitchFamily="34" charset="0"/>
              <a:buChar char="•"/>
            </a:pPr>
            <a:endParaRPr lang="zh-CN" altLang="en-US" sz="1400"/>
          </a:p>
          <a:p>
            <a:pPr>
              <a:lnSpc>
                <a:spcPct val="90000"/>
              </a:lnSpc>
              <a:spcAft>
                <a:spcPts val="600"/>
              </a:spcAft>
            </a:pPr>
            <a:endParaRPr lang="en-US" sz="1600" err="1">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4"/>
          <a:stretch>
            <a:fillRect/>
          </a:stretch>
        </p:blipFill>
        <p:spPr>
          <a:xfrm>
            <a:off x="567268" y="1327430"/>
            <a:ext cx="4114799" cy="2179430"/>
          </a:xfrm>
          <a:prstGeom prst="rect">
            <a:avLst/>
          </a:prstGeom>
        </p:spPr>
      </p:pic>
      <p:pic>
        <p:nvPicPr>
          <p:cNvPr id="12" name="Picture 11"/>
          <p:cNvPicPr>
            <a:picLocks noChangeAspect="1"/>
          </p:cNvPicPr>
          <p:nvPr/>
        </p:nvPicPr>
        <p:blipFill>
          <a:blip r:embed="rId5"/>
          <a:stretch>
            <a:fillRect/>
          </a:stretch>
        </p:blipFill>
        <p:spPr>
          <a:xfrm>
            <a:off x="6403944" y="4155098"/>
            <a:ext cx="5334736" cy="2169503"/>
          </a:xfrm>
          <a:prstGeom prst="rect">
            <a:avLst/>
          </a:prstGeom>
        </p:spPr>
      </p:pic>
    </p:spTree>
    <p:extLst>
      <p:ext uri="{BB962C8B-B14F-4D97-AF65-F5344CB8AC3E}">
        <p14:creationId xmlns:p14="http://schemas.microsoft.com/office/powerpoint/2010/main" val="1503877088"/>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2.xml><?xml version="1.0" encoding="utf-8"?>
<a:theme xmlns:a="http://schemas.openxmlformats.org/drawingml/2006/main" name="LIGHT GRAY TEMPLATE">
  <a:themeElements>
    <a:clrScheme name="BT - Blue - light gray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BF5299DF-B9D2-483B-974E-5B6E7FE33B2E}"/>
    </a:ext>
  </a:extLst>
</a:theme>
</file>

<file path=ppt/theme/theme3.xml><?xml version="1.0" encoding="utf-8"?>
<a:theme xmlns:a="http://schemas.openxmlformats.org/drawingml/2006/main" name="DARK GRAY TEMPLATE">
  <a:themeElements>
    <a:clrScheme name="BT - Blue - dark back, lime, gold">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3FE534EF-6262-463F-B6EE-80E80197900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84CD64BD03EC46BE19C55E00140A52" ma:contentTypeVersion="11" ma:contentTypeDescription="Create a new document." ma:contentTypeScope="" ma:versionID="a6131fa3e7269a9b865ac0f265186adc">
  <xsd:schema xmlns:xsd="http://www.w3.org/2001/XMLSchema" xmlns:xs="http://www.w3.org/2001/XMLSchema" xmlns:p="http://schemas.microsoft.com/office/2006/metadata/properties" xmlns:ns1="http://schemas.microsoft.com/sharepoint/v3" xmlns:ns2="f54ca313-6810-4e68-9793-f468e64b331a" xmlns:ns3="e1329154-340c-4a25-8c07-b89732125d31" targetNamespace="http://schemas.microsoft.com/office/2006/metadata/properties" ma:root="true" ma:fieldsID="ece3d9953193f6c170015ba48d663f2e" ns1:_="" ns2:_="" ns3:_="">
    <xsd:import namespace="http://schemas.microsoft.com/sharepoint/v3"/>
    <xsd:import namespace="f54ca313-6810-4e68-9793-f468e64b331a"/>
    <xsd:import namespace="e1329154-340c-4a25-8c07-b89732125d31"/>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4ca313-6810-4e68-9793-f468e64b331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1329154-340c-4a25-8c07-b89732125d31"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5F768B-7A8B-4FCF-A5E6-AEF4B1B624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54ca313-6810-4e68-9793-f468e64b331a"/>
    <ds:schemaRef ds:uri="e1329154-340c-4a25-8c07-b89732125d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3152</TotalTime>
  <Words>16525</Words>
  <Application>Microsoft Office PowerPoint</Application>
  <PresentationFormat>自定义</PresentationFormat>
  <Paragraphs>2028</Paragraphs>
  <Slides>117</Slides>
  <Notes>102</Notes>
  <HiddenSlides>9</HiddenSlides>
  <MMClips>1</MMClips>
  <ScaleCrop>false</ScaleCrop>
  <HeadingPairs>
    <vt:vector size="6" baseType="variant">
      <vt:variant>
        <vt:lpstr>已用的字体</vt:lpstr>
      </vt:variant>
      <vt:variant>
        <vt:i4>25</vt:i4>
      </vt:variant>
      <vt:variant>
        <vt:lpstr>主题</vt:lpstr>
      </vt:variant>
      <vt:variant>
        <vt:i4>3</vt:i4>
      </vt:variant>
      <vt:variant>
        <vt:lpstr>幻灯片标题</vt:lpstr>
      </vt:variant>
      <vt:variant>
        <vt:i4>117</vt:i4>
      </vt:variant>
    </vt:vector>
  </HeadingPairs>
  <TitlesOfParts>
    <vt:vector size="145" baseType="lpstr">
      <vt:lpstr>Arial Unicode MS</vt:lpstr>
      <vt:lpstr>Kozuka Gothic Pro R</vt:lpstr>
      <vt:lpstr>Microsoft JhengHei</vt:lpstr>
      <vt:lpstr>ＭＳ Ｐゴシック</vt:lpstr>
      <vt:lpstr>ＭＳ Ｐゴシック</vt:lpstr>
      <vt:lpstr>Segoe Pro Display Light</vt:lpstr>
      <vt:lpstr>Segoe UI Condensed</vt:lpstr>
      <vt:lpstr>segoe-ui_bold</vt:lpstr>
      <vt:lpstr>segoe-ui_normal</vt:lpstr>
      <vt:lpstr>segoe-ui_semibold</vt:lpstr>
      <vt:lpstr>Sketchetik Bold</vt:lpstr>
      <vt:lpstr>YaHei</vt:lpstr>
      <vt:lpstr>等线</vt:lpstr>
      <vt:lpstr>宋体</vt:lpstr>
      <vt:lpstr>微软雅黑</vt:lpstr>
      <vt:lpstr>微软雅黑 Light</vt:lpstr>
      <vt:lpstr>Arial</vt:lpstr>
      <vt:lpstr>Calibri</vt:lpstr>
      <vt:lpstr>Consolas</vt:lpstr>
      <vt:lpstr>Segoe UI</vt:lpstr>
      <vt:lpstr>Segoe UI Black</vt:lpstr>
      <vt:lpstr>Segoe UI Light</vt:lpstr>
      <vt:lpstr>Segoe UI Semibold</vt:lpstr>
      <vt:lpstr>Segoe UI Semilight</vt:lpstr>
      <vt:lpstr>Wingdings</vt:lpstr>
      <vt:lpstr>WHITE TEMPLATE</vt:lpstr>
      <vt:lpstr>LIGHT GRAY TEMPLATE</vt:lpstr>
      <vt:lpstr>DARK GRAY TEMPLATE</vt:lpstr>
      <vt:lpstr>Azure 基础介绍</vt:lpstr>
      <vt:lpstr>PowerPoint 演示文稿</vt:lpstr>
      <vt:lpstr>PowerPoint 演示文稿</vt:lpstr>
      <vt:lpstr>PowerPoint 演示文稿</vt:lpstr>
      <vt:lpstr>PowerPoint 演示文稿</vt:lpstr>
      <vt:lpstr>PowerPoint 演示文稿</vt:lpstr>
      <vt:lpstr>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人工智能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Machine Learning &amp; AI Portfolio When to use what?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基础介绍</dc:title>
  <dc:subject/>
  <dc:creator>Shanrui Li</dc:creator>
  <cp:keywords>Azure</cp:keywords>
  <dc:description/>
  <cp:lastModifiedBy>崔诗超(Cui Shichao 昆仑联通)</cp:lastModifiedBy>
  <cp:revision>15</cp:revision>
  <dcterms:modified xsi:type="dcterms:W3CDTF">2019-03-27T11:49:09Z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0x010100FD84CD64BD03EC46BE19C55E00140A52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zhaojian@microsoft.com</vt:lpwstr>
  </property>
  <property fmtid="{D5CDD505-2E9C-101B-9397-08002B2CF9AE}" pid="14" name="MSIP_Label_f42aa342-8706-4288-bd11-ebb85995028c_SetDate">
    <vt:lpwstr>2018-04-21T05:04:49.2073556Z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